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3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9122-6530-40D8-A04A-C76BD64CCB5F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602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9122-6530-40D8-A04A-C76BD64CCB5F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4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9122-6530-40D8-A04A-C76BD64CCB5F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79200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9122-6530-40D8-A04A-C76BD64CCB5F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2057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9122-6530-40D8-A04A-C76BD64CCB5F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893838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9122-6530-40D8-A04A-C76BD64CCB5F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2006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9122-6530-40D8-A04A-C76BD64CCB5F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6429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9122-6530-40D8-A04A-C76BD64CCB5F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211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9122-6530-40D8-A04A-C76BD64CCB5F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935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9122-6530-40D8-A04A-C76BD64CCB5F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546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9122-6530-40D8-A04A-C76BD64CCB5F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719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9122-6530-40D8-A04A-C76BD64CCB5F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095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9122-6530-40D8-A04A-C76BD64CCB5F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13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9122-6530-40D8-A04A-C76BD64CCB5F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125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9122-6530-40D8-A04A-C76BD64CCB5F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663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9122-6530-40D8-A04A-C76BD64CCB5F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439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79122-6530-40D8-A04A-C76BD64CCB5F}" type="datetimeFigureOut">
              <a:rPr lang="ru-RU" smtClean="0"/>
              <a:t>18.01.2022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915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77525" y="264920"/>
            <a:ext cx="7392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solidFill>
                  <a:schemeClr val="accent2">
                    <a:lumMod val="50000"/>
                  </a:schemeClr>
                </a:solidFill>
              </a:rPr>
              <a:t>Количество рассмотренных обращений граждан в администрации Кожевниковского района за 2021 год</a:t>
            </a:r>
            <a:endParaRPr lang="ru-RU" sz="2000" b="1" u="sng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1670" y="1168829"/>
            <a:ext cx="8451791" cy="544367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03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34041" y="1298961"/>
            <a:ext cx="82210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 2020 году – 169 обращений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 2021 году 160 обращения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Правая фигурная скобка 7"/>
          <p:cNvSpPr/>
          <p:nvPr/>
        </p:nvSpPr>
        <p:spPr>
          <a:xfrm>
            <a:off x="4654468" y="1341690"/>
            <a:ext cx="114085" cy="62384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016381" y="1512606"/>
            <a:ext cx="2768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Уменьшение на 5,4 %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99858" y="2058478"/>
            <a:ext cx="8033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обращений поступивших из Администрации Томской области </a:t>
            </a:r>
            <a:endParaRPr lang="ru-RU" sz="16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71598" y="2587270"/>
            <a:ext cx="3725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2020 год – 23 обращения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2021 год – 44 обращения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Правая фигурная скобка 19"/>
          <p:cNvSpPr/>
          <p:nvPr/>
        </p:nvSpPr>
        <p:spPr>
          <a:xfrm>
            <a:off x="4715781" y="2654294"/>
            <a:ext cx="196553" cy="58965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5251603" y="2658947"/>
            <a:ext cx="2768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Увеличение </a:t>
            </a:r>
            <a:r>
              <a:rPr lang="ru-RU" smtClean="0">
                <a:solidFill>
                  <a:schemeClr val="accent6">
                    <a:lumMod val="50000"/>
                  </a:schemeClr>
                </a:solidFill>
              </a:rPr>
              <a:t>на 91,3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%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27219" y="3673769"/>
            <a:ext cx="81783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Из Администрации Томской области в 2021 году поступило 44 </a:t>
            </a:r>
            <a:r>
              <a:rPr lang="ru-RU" dirty="0" smtClean="0"/>
              <a:t>обращения </a:t>
            </a:r>
            <a:r>
              <a:rPr lang="ru-RU" dirty="0"/>
              <a:t>(на </a:t>
            </a:r>
            <a:r>
              <a:rPr lang="ru-RU" dirty="0" smtClean="0"/>
              <a:t>91,3 </a:t>
            </a:r>
            <a:r>
              <a:rPr lang="ru-RU"/>
              <a:t>% </a:t>
            </a:r>
            <a:r>
              <a:rPr lang="ru-RU" smtClean="0"/>
              <a:t>больше, </a:t>
            </a:r>
            <a:r>
              <a:rPr lang="ru-RU" dirty="0"/>
              <a:t>чем в 2020 году (в 2020 году – 23 обращения), из них в адрес Администрации Президента Российской Федерации поступило 24 обращения (на 33,4 % меньше,  чем в 2020 году (в 2020 году – 36 обращений</a:t>
            </a:r>
            <a:r>
              <a:rPr lang="ru-RU" dirty="0" smtClean="0"/>
              <a:t>), </a:t>
            </a:r>
            <a:r>
              <a:rPr lang="ru-RU" dirty="0"/>
              <a:t>также было 5 обращений от депутатов Думы Кожевниковского района и 1 обращение в общественную приемную Кожевниковского местного отделения Партии «Единая Россия».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917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63126" y="828943"/>
            <a:ext cx="9520014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Поступали запросы о ходе рассмотрения обращений </a:t>
            </a: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 из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/>
              <a:t>Поступали запросы о ходе рассмотрения обращений граждан </a:t>
            </a:r>
            <a:r>
              <a:rPr lang="ru-RU" dirty="0" smtClean="0"/>
              <a:t>из: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Законодательной </a:t>
            </a:r>
            <a:r>
              <a:rPr lang="ru-RU" dirty="0"/>
              <a:t>Думы Томской области- 17,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ОГКУ </a:t>
            </a:r>
            <a:r>
              <a:rPr lang="ru-RU" dirty="0"/>
              <a:t>«Центр социальной защиты Кожевниковского района» – 1,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Департамента </a:t>
            </a:r>
            <a:r>
              <a:rPr lang="ru-RU" dirty="0"/>
              <a:t>по вопросам семьи и детей Томской области – 20</a:t>
            </a:r>
            <a:r>
              <a:rPr lang="ru-RU" dirty="0" smtClean="0"/>
              <a:t>,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Департамента </a:t>
            </a:r>
            <a:r>
              <a:rPr lang="ru-RU" dirty="0"/>
              <a:t>ЖКХ и государственного жилищного надзора Томской области – 1,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Департамента </a:t>
            </a:r>
            <a:r>
              <a:rPr lang="ru-RU" dirty="0"/>
              <a:t>муниципального развития Администрации Томской области – 1</a:t>
            </a:r>
            <a:r>
              <a:rPr lang="ru-RU" dirty="0" smtClean="0"/>
              <a:t>,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из </a:t>
            </a:r>
            <a:r>
              <a:rPr lang="ru-RU" dirty="0"/>
              <a:t>Аппарата уполномоченного по правам человека в Российской Федерации – 1</a:t>
            </a:r>
            <a:r>
              <a:rPr lang="ru-RU" dirty="0" smtClean="0"/>
              <a:t>,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от </a:t>
            </a:r>
            <a:r>
              <a:rPr lang="ru-RU" dirty="0"/>
              <a:t>Уполномоченного по правам ребенка в Томской области – 1, 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запросов </a:t>
            </a:r>
            <a:r>
              <a:rPr lang="ru-RU" dirty="0"/>
              <a:t>из Средств Массовой </a:t>
            </a:r>
            <a:r>
              <a:rPr lang="ru-RU" dirty="0" smtClean="0"/>
              <a:t>Информации </a:t>
            </a:r>
            <a:r>
              <a:rPr lang="ru-RU" dirty="0"/>
              <a:t>поступило  3.</a:t>
            </a:r>
          </a:p>
          <a:p>
            <a:pPr indent="457200" algn="just"/>
            <a:r>
              <a:rPr lang="ru-RU" dirty="0"/>
              <a:t> </a:t>
            </a:r>
            <a:r>
              <a:rPr lang="ru-RU" dirty="0" smtClean="0"/>
              <a:t>  В </a:t>
            </a:r>
            <a:r>
              <a:rPr lang="ru-RU" dirty="0"/>
              <a:t>2021 году поступил 1 запрос о ходе рассмотрения обращений граждан от Депутата Государственной Думы Федерального собрания Российской Федерации седьмого созыва Фракция политической партии «Коммунистическая партия Российской Федерации».</a:t>
            </a:r>
          </a:p>
          <a:p>
            <a:pPr indent="457200" algn="just"/>
            <a:r>
              <a:rPr lang="ru-RU" dirty="0"/>
              <a:t>Из прокуратуры Кожевниковского района было перенаправлено по компетенции на рассмотрение Главе района – 5 обращений.</a:t>
            </a:r>
          </a:p>
          <a:p>
            <a:pPr indent="457200" algn="just"/>
            <a:r>
              <a:rPr lang="ru-RU" dirty="0"/>
              <a:t>Периодически поступают обращения на сайт Администрации Кожевниковского района в рубрику «Вопрос-ответ» - 20 обращений, (на 31% меньше, чем в 2020 году, в 2020 году – 29 обращений).</a:t>
            </a:r>
          </a:p>
          <a:p>
            <a:pPr algn="just"/>
            <a:endParaRPr lang="ru-RU" sz="1600" b="1" dirty="0"/>
          </a:p>
          <a:p>
            <a:pPr algn="just"/>
            <a:endParaRPr lang="ru-RU" sz="1600" b="1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0871" y="544356"/>
            <a:ext cx="2067337" cy="1379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78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700614" y="333286"/>
            <a:ext cx="81270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/>
              <a:t>Сводка об исполнении рассмотрения обращений</a:t>
            </a:r>
            <a:endParaRPr lang="ru-RU" dirty="0"/>
          </a:p>
          <a:p>
            <a:pPr algn="ctr"/>
            <a:r>
              <a:rPr lang="ru-RU" b="1" i="1" dirty="0"/>
              <a:t> граждан по отделам и структурным подразделениям</a:t>
            </a:r>
            <a:endParaRPr lang="ru-RU" dirty="0"/>
          </a:p>
          <a:p>
            <a:pPr algn="ctr"/>
            <a:r>
              <a:rPr lang="ru-RU" b="1" i="1" dirty="0"/>
              <a:t> Администрации Кожевниковского района за </a:t>
            </a:r>
            <a:r>
              <a:rPr lang="ru-RU" b="1" i="1" dirty="0" smtClean="0"/>
              <a:t>2021 </a:t>
            </a:r>
            <a:r>
              <a:rPr lang="ru-RU" b="1" i="1" dirty="0"/>
              <a:t>год,</a:t>
            </a:r>
            <a:endParaRPr lang="ru-RU" dirty="0"/>
          </a:p>
          <a:p>
            <a:pPr algn="ctr"/>
            <a:r>
              <a:rPr lang="ru-RU" b="1" i="1" dirty="0"/>
              <a:t> в сравнении с </a:t>
            </a:r>
            <a:r>
              <a:rPr lang="ru-RU" b="1" i="1" dirty="0" smtClean="0"/>
              <a:t>2018-20 </a:t>
            </a:r>
            <a:r>
              <a:rPr lang="ru-RU" b="1" i="1" dirty="0"/>
              <a:t>гг.</a:t>
            </a:r>
            <a:endParaRPr lang="ru-RU" dirty="0"/>
          </a:p>
          <a:p>
            <a:endParaRPr lang="ru-RU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566121"/>
              </p:ext>
            </p:extLst>
          </p:nvPr>
        </p:nvGraphicFramePr>
        <p:xfrm>
          <a:off x="85457" y="1615154"/>
          <a:ext cx="6417894" cy="40988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31588"/>
                <a:gridCol w="607315"/>
                <a:gridCol w="633637"/>
                <a:gridCol w="1073394"/>
                <a:gridCol w="971960"/>
              </a:tblGrid>
              <a:tr h="4403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Отделы и структурные подразделения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обращений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03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2018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2019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2020 год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2021 год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16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Управление по социально-экономическому развитию села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01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 образования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16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 экономического анализа и прогнозирования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216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 по управлению муниципальной собственностью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01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 опеки и попечительства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01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 муниципального хозяйства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01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 правовой и кадровой работы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01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 по управлению делами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324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 по культуре, спорту, молодежной политике и связям с общественностью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01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026" name="Диаграмма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2631" y="1922804"/>
            <a:ext cx="4848107" cy="2896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786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3852895"/>
              </p:ext>
            </p:extLst>
          </p:nvPr>
        </p:nvGraphicFramePr>
        <p:xfrm>
          <a:off x="407188" y="239282"/>
          <a:ext cx="3464056" cy="62281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4885"/>
                <a:gridCol w="1297332"/>
                <a:gridCol w="452195"/>
                <a:gridCol w="386358"/>
                <a:gridCol w="386358"/>
                <a:gridCol w="375617"/>
                <a:gridCol w="341311"/>
              </a:tblGrid>
              <a:tr h="540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№ п/п</a:t>
                      </a:r>
                      <a:endParaRPr lang="ru-RU" sz="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Тематика 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2017 год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2018 год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2019 год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2020 год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2021 год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</a:tr>
              <a:tr h="1732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1.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Жилищно-коммунальная сфера: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</a:tr>
              <a:tr h="194175">
                <a:tc>
                  <a:txBody>
                    <a:bodyPr/>
                    <a:lstStyle/>
                    <a:p>
                      <a:pPr marL="742950" lvl="1" indent="-28575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О проведении газа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5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6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12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</a:tr>
              <a:tr h="194175">
                <a:tc>
                  <a:txBody>
                    <a:bodyPr/>
                    <a:lstStyle/>
                    <a:p>
                      <a:pPr marL="18415"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1.2.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Ремонт, эксплуатация, строительство автомобильных дорог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22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15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8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12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18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</a:tr>
              <a:tr h="194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1.3.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Вода, свет, тепло, обращение с ТКО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24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17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19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36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24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</a:tr>
              <a:tr h="97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</a:tr>
              <a:tr h="1732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2.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Экономика: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</a:tr>
              <a:tr h="5197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3.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Образование: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- Создании, ремонте, реорганизации и ликвидации образовательных организаций, о программе «Сельский учитель»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24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37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14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</a:tr>
              <a:tr h="6929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5.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Социальное обеспечение, социальная поддержка и социальная помощь семьям, имеющим детей, в том числе многодетным семьям и одиноким родителям, гражданам пожилого возраста, гражданам, находящимся в трудной жизненной ситуации, малоимущим гражданам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6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11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10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</a:tr>
              <a:tr h="6929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5.1.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Улучшение жилищных условий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- Улучшение жилищных условий, предоставление жилого помещения по договору социального найма гражданам, состоящим на учете в органе местного самоуправления в качестве нуждающихся в жилых помещениях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15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13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3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18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13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16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</a:tr>
              <a:tr h="194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5.2.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По защите прав потребителей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-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</a:tr>
              <a:tr h="194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5.3.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О движении рейсовых автобусов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4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0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8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</a:tr>
              <a:tr h="194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5.4.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Оказание материальной помощи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11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9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16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8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6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</a:tr>
              <a:tr h="194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5.5.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Установка памятников воинам ВОВ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3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-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</a:tr>
              <a:tr h="194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5.6.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Обеспечение жильем маломобильных групп населения 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3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2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4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</a:tr>
              <a:tr h="1732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6.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Оборона, безопасность, законность: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</a:tr>
              <a:tr h="194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6.1.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О реализации конституционных прав 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3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7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0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0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</a:tr>
              <a:tr h="3464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7.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Нарушение правил парковки автотранспорта, в том числе на внутридворовой территории и вне организованных автостоянок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0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0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0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-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</a:tr>
              <a:tr h="2598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8.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Обеспечение жильем детей-сирот и детей, оставшихся без попечения родителей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11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27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12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14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</a:tr>
              <a:tr h="2598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9.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Управление муниципальной собственностью (земельные вопросы)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16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19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15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</a:tr>
              <a:tr h="97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10.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Здравоохранение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0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6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</a:tr>
              <a:tr h="1732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11.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Культура, спорт, молодежная политика 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6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6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9</a:t>
                      </a:r>
                      <a:endParaRPr lang="ru-RU" sz="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7813" marR="27813" marT="0" marB="0"/>
                </a:tc>
              </a:tr>
            </a:tbl>
          </a:graphicData>
        </a:graphic>
      </p:graphicFrame>
      <p:pic>
        <p:nvPicPr>
          <p:cNvPr id="2049" name="Диаграмма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068" y="640935"/>
            <a:ext cx="7351579" cy="419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619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4381" y="384562"/>
            <a:ext cx="8861989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solidFill>
                  <a:srgbClr val="00B050"/>
                </a:solidFill>
              </a:rPr>
              <a:t>Рассмотрено </a:t>
            </a:r>
            <a:r>
              <a:rPr lang="ru-RU" b="1" i="1" u="sng" dirty="0">
                <a:solidFill>
                  <a:srgbClr val="00B050"/>
                </a:solidFill>
              </a:rPr>
              <a:t>по существу: </a:t>
            </a:r>
            <a:r>
              <a:rPr lang="ru-RU" b="1" i="1" u="sng" dirty="0" smtClean="0">
                <a:solidFill>
                  <a:srgbClr val="00B050"/>
                </a:solidFill>
              </a:rPr>
              <a:t>160 обращений, </a:t>
            </a:r>
            <a:r>
              <a:rPr lang="ru-RU" b="1" i="1" u="sng" dirty="0">
                <a:solidFill>
                  <a:srgbClr val="00B050"/>
                </a:solidFill>
              </a:rPr>
              <a:t>из них</a:t>
            </a:r>
            <a:r>
              <a:rPr lang="ru-RU" b="1" i="1" u="sng" dirty="0" smtClean="0">
                <a:solidFill>
                  <a:srgbClr val="00B050"/>
                </a:solidFill>
              </a:rPr>
              <a:t>:</a:t>
            </a:r>
          </a:p>
          <a:p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отрицательно – 0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разъяснено –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101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передано на рассмотрение в другую организацию –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59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оставлено без ответа – 0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i="1" u="sng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Увеличилось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количество повторных обращений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– 67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(в 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2020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году поступило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65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повторных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обращения). </a:t>
            </a:r>
            <a:endParaRPr lang="ru-RU" b="1" i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i="1" u="sng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i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i="1" u="sng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i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i="1" u="sng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i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i="1" u="sng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u="sng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092" y="3142140"/>
            <a:ext cx="4717278" cy="2584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94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2587" y="290557"/>
            <a:ext cx="76655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рассмотрения обращений граждан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сельских поселениях Кожевниковского </a:t>
            </a:r>
            <a:r>
              <a:rPr lang="ru-RU" sz="14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за 2021 год, в сравнении с 2017-20 гг.  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504119"/>
              </p:ext>
            </p:extLst>
          </p:nvPr>
        </p:nvGraphicFramePr>
        <p:xfrm>
          <a:off x="69638" y="982652"/>
          <a:ext cx="6189345" cy="33280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08760"/>
                <a:gridCol w="540385"/>
                <a:gridCol w="539750"/>
                <a:gridCol w="540385"/>
                <a:gridCol w="539750"/>
                <a:gridCol w="456565"/>
                <a:gridCol w="456565"/>
                <a:gridCol w="527050"/>
                <a:gridCol w="540385"/>
                <a:gridCol w="539750"/>
              </a:tblGrid>
              <a:tr h="169735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          Сельское </a:t>
                      </a:r>
                      <a:endParaRPr lang="ru-RU" sz="1200" dirty="0">
                        <a:effectLst/>
                      </a:endParaRPr>
                    </a:p>
                    <a:p>
                      <a:pPr indent="449580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             </a:t>
                      </a:r>
                      <a:endParaRPr lang="ru-RU" sz="1200" dirty="0">
                        <a:effectLst/>
                      </a:endParaRPr>
                    </a:p>
                    <a:p>
                      <a:pPr indent="449580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  поселение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Уртамское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Вороновское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Малиновское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Староювалинское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Кожевниковское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Чилинское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Песочнодубровское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Новопокровское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Прочие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2017 год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2018 год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2019 год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2020 год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2021 год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3073" name="Диаграмма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456" y="1845892"/>
            <a:ext cx="4881933" cy="2841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840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664" y="0"/>
            <a:ext cx="7332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Тематическая структура обращений в разрезе поселений за 2021 год</a:t>
            </a:r>
            <a:endParaRPr lang="ru-RU" b="1" u="sng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98206" y="617300"/>
            <a:ext cx="8896172" cy="5547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u="sng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Уртамское</a:t>
            </a:r>
            <a:r>
              <a:rPr lang="ru-RU" sz="1400" u="sng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с/п</a:t>
            </a: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– 1: О внесении в список нуждающихся в заготовке древесины.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u="sng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Вороновское</a:t>
            </a:r>
            <a:r>
              <a:rPr lang="ru-RU" sz="1400" u="sng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с/п</a:t>
            </a: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– 3: Обеспечение жильем детей-сирот и детей, оставшихся без попечения; Благоустройство.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u="sng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Малиновское</a:t>
            </a:r>
            <a:r>
              <a:rPr lang="ru-RU" sz="1400" u="sng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с/п</a:t>
            </a: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– 2: О выделении материальной помощи; О лишении права на наследство.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u="sng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Староювалинское</a:t>
            </a:r>
            <a:r>
              <a:rPr lang="ru-RU" sz="1400" u="sng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с/п</a:t>
            </a: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– 1: Благоустройство.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u="sng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Кожевниковское с/п</a:t>
            </a: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– 150: О выделении материальной помощи; О выделении земельных  участков под строительство; Выполнение работ по капитальному ремонту; вопросы ЖКХ; Предоставление коммунальных услуг ненадлежащего качества (водоснабжение, отопление, канализации); Об обеспечении жильем ветеранов, инвалидов и семей, имеющих детей-инвалидов; Строительство и реконструкция дорог; Транспортное обеспечение и т.д.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u="sng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Чилинское</a:t>
            </a:r>
            <a:r>
              <a:rPr lang="ru-RU" sz="1400" u="sng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с/п</a:t>
            </a: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2: Благоустройство; О выделении материальной помощи.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u="sng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Новопокровское с/п</a:t>
            </a: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– 4: Социальное обеспечение, материальная помощь многодетным, пенсионерам и малоимущим слоям населения; Улучшение жилищных условий, предоставление жилого помещения по договору социального найма гражданам, состоящим на учете в органе местного самоуправления в качестве нуждающихся в жилых помещениях; Восстановление жилого помещения после пожара.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u="sng" dirty="0" err="1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Песочнодубровское</a:t>
            </a:r>
            <a:r>
              <a:rPr lang="ru-RU" sz="1400" u="sng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с/п</a:t>
            </a: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– 2: эксплуатация и ремонт частного жилищного фонда; Содержание кладбищ и мест захоронения.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ПРОЧИЕ: обращения жителей города Томска и других регионов – 14.</a:t>
            </a:r>
            <a:endParaRPr lang="ru-RU" sz="14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95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2209" y="640935"/>
            <a:ext cx="827232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С 2021 года началась работа в информационной платформе ОНФ/Помощь, куда поступают обращения граждан, обратившихся на Прямую Линию Президента Российской Федерации. За отчетный период к Президенту Российской Федерации обратилось 26 человек по различным вопросам. Так же начали поступать обращения на информационную платформу обратной связи (ПОС), за 2021 года обращений поступило – 11. Часть обращений была рассмотрена специалистами Администрации Кожевниковского района, часть направлена по подведомственности в Кожевниковское, </a:t>
            </a:r>
            <a:r>
              <a:rPr lang="ru-RU" dirty="0" err="1"/>
              <a:t>Староювалинское</a:t>
            </a:r>
            <a:r>
              <a:rPr lang="ru-RU" dirty="0"/>
              <a:t>, </a:t>
            </a:r>
            <a:r>
              <a:rPr lang="ru-RU" dirty="0" err="1"/>
              <a:t>Псочнодубровское</a:t>
            </a:r>
            <a:r>
              <a:rPr lang="ru-RU" dirty="0"/>
              <a:t> сельские поселения.</a:t>
            </a:r>
          </a:p>
          <a:p>
            <a:pPr algn="ctr"/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28" y="3696936"/>
            <a:ext cx="2461189" cy="18458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635" y="4083881"/>
            <a:ext cx="2751539" cy="13597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784" y="4128499"/>
            <a:ext cx="2333301" cy="1414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869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6393" y="4760007"/>
            <a:ext cx="114000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accent3">
                    <a:lumMod val="50000"/>
                  </a:schemeClr>
                </a:solidFill>
              </a:rPr>
              <a:t>Спасибо за внимание!</a:t>
            </a:r>
            <a:endParaRPr lang="ru-RU" sz="66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96" y="871672"/>
            <a:ext cx="9480135" cy="3962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6393" y="230736"/>
            <a:ext cx="8263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Федеральный закон "О порядке рассмотрения обращений граждан Российской Федерации" от 02.05.2006 N 59-ФЗ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840440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389</TotalTime>
  <Words>1172</Words>
  <Application>Microsoft Office PowerPoint</Application>
  <PresentationFormat>Широкоэкранный</PresentationFormat>
  <Paragraphs>341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Times New Roman</vt:lpstr>
      <vt:lpstr>Trebuchet MS</vt:lpstr>
      <vt:lpstr>Wingdings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36</cp:revision>
  <dcterms:created xsi:type="dcterms:W3CDTF">2018-01-11T05:09:19Z</dcterms:created>
  <dcterms:modified xsi:type="dcterms:W3CDTF">2022-01-18T05:27:46Z</dcterms:modified>
</cp:coreProperties>
</file>