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110" d="100"/>
          <a:sy n="110" d="100"/>
        </p:scale>
        <p:origin x="62" y="-3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9122-6530-40D8-A04A-C76BD64CCB5F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602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9122-6530-40D8-A04A-C76BD64CCB5F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4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9122-6530-40D8-A04A-C76BD64CCB5F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79200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9122-6530-40D8-A04A-C76BD64CCB5F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2057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9122-6530-40D8-A04A-C76BD64CCB5F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893838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9122-6530-40D8-A04A-C76BD64CCB5F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2006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9122-6530-40D8-A04A-C76BD64CCB5F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6429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9122-6530-40D8-A04A-C76BD64CCB5F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211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9122-6530-40D8-A04A-C76BD64CCB5F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935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9122-6530-40D8-A04A-C76BD64CCB5F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546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9122-6530-40D8-A04A-C76BD64CCB5F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719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9122-6530-40D8-A04A-C76BD64CCB5F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095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9122-6530-40D8-A04A-C76BD64CCB5F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13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9122-6530-40D8-A04A-C76BD64CCB5F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125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9122-6530-40D8-A04A-C76BD64CCB5F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663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79122-6530-40D8-A04A-C76BD64CCB5F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439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C79122-6530-40D8-A04A-C76BD64CCB5F}" type="datetimeFigureOut">
              <a:rPr lang="ru-RU" smtClean="0"/>
              <a:t>18.01.2021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D940910-E593-4598-A4E7-868BAB0DCF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915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77525" y="264920"/>
            <a:ext cx="7392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u="sng" dirty="0" smtClean="0">
                <a:solidFill>
                  <a:schemeClr val="accent2">
                    <a:lumMod val="50000"/>
                  </a:schemeClr>
                </a:solidFill>
              </a:rPr>
              <a:t>Количество рассмотренных обращений граждан в администрации Кожевниковского района за </a:t>
            </a:r>
            <a:r>
              <a:rPr lang="ru-RU" sz="2000" b="1" u="sng" dirty="0" smtClean="0">
                <a:solidFill>
                  <a:schemeClr val="accent2">
                    <a:lumMod val="50000"/>
                  </a:schemeClr>
                </a:solidFill>
              </a:rPr>
              <a:t>2020 </a:t>
            </a:r>
            <a:r>
              <a:rPr lang="ru-RU" sz="2000" b="1" u="sng" dirty="0" smtClean="0">
                <a:solidFill>
                  <a:schemeClr val="accent2">
                    <a:lumMod val="50000"/>
                  </a:schemeClr>
                </a:solidFill>
              </a:rPr>
              <a:t>год</a:t>
            </a:r>
            <a:endParaRPr lang="ru-RU" sz="2000" b="1" u="sng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7307" y="1128045"/>
            <a:ext cx="8451791" cy="544367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03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34041" y="1298961"/>
            <a:ext cx="82210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2020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году –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169 обращений 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2019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году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163 обращения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Правая фигурная скобка 7"/>
          <p:cNvSpPr/>
          <p:nvPr/>
        </p:nvSpPr>
        <p:spPr>
          <a:xfrm>
            <a:off x="4654468" y="1341690"/>
            <a:ext cx="114085" cy="62384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016381" y="1512606"/>
            <a:ext cx="27688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Увеличение на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3,7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%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34041" y="2196269"/>
            <a:ext cx="81783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письменных обращений, </a:t>
            </a:r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поступивших на имя </a:t>
            </a:r>
            <a:endParaRPr lang="ru-RU" sz="1600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Главы </a:t>
            </a:r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Кожевниковского района</a:t>
            </a:r>
            <a:endParaRPr lang="ru-RU" sz="16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79320" y="2674834"/>
            <a:ext cx="38370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2020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год –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152 обращения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2019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год –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144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обращений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Правая фигурная скобка 11"/>
          <p:cNvSpPr/>
          <p:nvPr/>
        </p:nvSpPr>
        <p:spPr>
          <a:xfrm>
            <a:off x="4556191" y="2731722"/>
            <a:ext cx="196553" cy="664227"/>
          </a:xfrm>
          <a:prstGeom prst="rightBrace">
            <a:avLst>
              <a:gd name="adj1" fmla="val 8333"/>
              <a:gd name="adj2" fmla="val 5245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5024927" y="2799149"/>
            <a:ext cx="2965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Увеличение на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5,5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%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79320" y="3623417"/>
            <a:ext cx="80330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обращений поступивших из Администрации Томской области </a:t>
            </a:r>
            <a:endParaRPr lang="ru-RU" sz="16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98960" y="4065099"/>
            <a:ext cx="3725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2020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год –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23 обращения</a:t>
            </a: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2019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год –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25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обращений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Правая фигурная скобка 19"/>
          <p:cNvSpPr/>
          <p:nvPr/>
        </p:nvSpPr>
        <p:spPr>
          <a:xfrm>
            <a:off x="4571999" y="4093436"/>
            <a:ext cx="196553" cy="58965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5157600" y="4160935"/>
            <a:ext cx="2768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Уменьшение на 8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%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34042" y="4973652"/>
            <a:ext cx="817832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96000" algn="just"/>
            <a:r>
              <a:rPr lang="ru-RU" sz="1400" b="1" dirty="0"/>
              <a:t>Из Администрации Томской области в 2020 году поступило 23 обращения </a:t>
            </a:r>
            <a:r>
              <a:rPr lang="ru-RU" sz="1400" b="1" dirty="0" smtClean="0"/>
              <a:t>(</a:t>
            </a:r>
            <a:r>
              <a:rPr lang="ru-RU" sz="1400" b="1" dirty="0"/>
              <a:t>на 8 % меньше, чем в 2019 году (в 2019 году – 25 обращений), из них в адрес Администрации Президента Российской Федерации поступило 36 обращений (вдвое больше, чем в 2019 году (в 2019 году – 18 </a:t>
            </a:r>
            <a:r>
              <a:rPr lang="ru-RU" sz="1400" b="1" dirty="0" smtClean="0"/>
              <a:t>обращений, а </a:t>
            </a:r>
            <a:r>
              <a:rPr lang="ru-RU" sz="1400" b="1" dirty="0"/>
              <a:t>в 2018-9 обращений), также было 4 обращения от депутатов Думы Кожевниковского района и 1 обращение в общественную приемную Кожевниковского местного отделения Партии «Единая Россия».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917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63126" y="828943"/>
            <a:ext cx="9520014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Поступали запросы о ходе рассмотрения обращений </a:t>
            </a:r>
            <a:r>
              <a:rPr lang="ru-RU" sz="2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 из</a:t>
            </a:r>
            <a:r>
              <a:rPr lang="ru-RU" sz="2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b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dirty="0" smtClean="0"/>
              <a:t>Департамента </a:t>
            </a:r>
            <a:r>
              <a:rPr lang="ru-RU" sz="1400" dirty="0"/>
              <a:t>социальной защиты Томской области – 2, </a:t>
            </a:r>
            <a:endParaRPr lang="ru-RU" sz="1400" dirty="0" smtClean="0"/>
          </a:p>
          <a:p>
            <a:pPr algn="just"/>
            <a:r>
              <a:rPr lang="ru-RU" sz="1400" dirty="0" smtClean="0"/>
              <a:t>- Департамента </a:t>
            </a:r>
            <a:r>
              <a:rPr lang="ru-RU" sz="1400" dirty="0"/>
              <a:t>по вопросам семьи и детей Томской области – 23</a:t>
            </a:r>
            <a:r>
              <a:rPr lang="ru-RU" sz="1400" dirty="0" smtClean="0"/>
              <a:t>,</a:t>
            </a:r>
          </a:p>
          <a:p>
            <a:pPr algn="just"/>
            <a:r>
              <a:rPr lang="ru-RU" sz="1400" dirty="0" smtClean="0"/>
              <a:t>- Департамента </a:t>
            </a:r>
            <a:r>
              <a:rPr lang="ru-RU" sz="1400" dirty="0"/>
              <a:t>ЖКХ и государственного жилищного надзора Томской области–2</a:t>
            </a:r>
            <a:r>
              <a:rPr lang="ru-RU" sz="1400" dirty="0" smtClean="0"/>
              <a:t>,</a:t>
            </a:r>
          </a:p>
          <a:p>
            <a:pPr algn="just"/>
            <a:r>
              <a:rPr lang="ru-RU" sz="1400" dirty="0" smtClean="0"/>
              <a:t>- Департамента </a:t>
            </a:r>
            <a:r>
              <a:rPr lang="ru-RU" sz="1400" dirty="0"/>
              <a:t>муниципального развития Администрации Томской области Томской области – 1</a:t>
            </a:r>
            <a:r>
              <a:rPr lang="ru-RU" sz="1400" dirty="0" smtClean="0"/>
              <a:t>,</a:t>
            </a:r>
          </a:p>
          <a:p>
            <a:pPr algn="just"/>
            <a:r>
              <a:rPr lang="ru-RU" sz="1400" dirty="0" smtClean="0"/>
              <a:t>- Департамента </a:t>
            </a:r>
            <a:r>
              <a:rPr lang="ru-RU" sz="1400" dirty="0"/>
              <a:t>Архитектуры и строительства Томской области  - 1, </a:t>
            </a:r>
            <a:endParaRPr lang="ru-RU" sz="1400" dirty="0" smtClean="0"/>
          </a:p>
          <a:p>
            <a:pPr algn="just"/>
            <a:r>
              <a:rPr lang="ru-RU" sz="1400" dirty="0" smtClean="0"/>
              <a:t>- Департамент </a:t>
            </a:r>
            <a:r>
              <a:rPr lang="ru-RU" sz="1400" dirty="0"/>
              <a:t>общего образования Томской области – 1</a:t>
            </a:r>
            <a:r>
              <a:rPr lang="ru-RU" sz="1400" dirty="0" smtClean="0"/>
              <a:t>,</a:t>
            </a:r>
          </a:p>
          <a:p>
            <a:pPr algn="just"/>
            <a:r>
              <a:rPr lang="ru-RU" sz="1400" dirty="0" smtClean="0"/>
              <a:t>- Департамент </a:t>
            </a:r>
            <a:r>
              <a:rPr lang="ru-RU" sz="1400" dirty="0"/>
              <a:t>по молодежной политике, физической культуре и спорту Томской области – 1, </a:t>
            </a:r>
            <a:endParaRPr lang="ru-RU" sz="1400" dirty="0" smtClean="0"/>
          </a:p>
          <a:p>
            <a:pPr algn="just"/>
            <a:r>
              <a:rPr lang="ru-RU" sz="1400" dirty="0" smtClean="0"/>
              <a:t>- Департамент </a:t>
            </a:r>
            <a:r>
              <a:rPr lang="ru-RU" sz="1400" dirty="0"/>
              <a:t>социальной защиты населения Томской области – 2.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b="1" dirty="0" smtClean="0"/>
              <a:t>В </a:t>
            </a:r>
            <a:r>
              <a:rPr lang="ru-RU" sz="1600" b="1" dirty="0" smtClean="0"/>
              <a:t>2020 </a:t>
            </a:r>
            <a:r>
              <a:rPr lang="ru-RU" sz="1600" b="1" dirty="0"/>
              <a:t>году </a:t>
            </a:r>
            <a:r>
              <a:rPr lang="ru-RU" sz="1600" b="1" dirty="0" smtClean="0"/>
              <a:t>поступало 2 запроса о </a:t>
            </a:r>
            <a:r>
              <a:rPr lang="ru-RU" sz="1600" b="1" dirty="0"/>
              <a:t>ходе рассмотрения обращений граждан от Депутатов Государственной Думы Томской области</a:t>
            </a:r>
            <a:r>
              <a:rPr lang="ru-RU" sz="1600" b="1" dirty="0" smtClean="0"/>
              <a:t>.</a:t>
            </a:r>
          </a:p>
          <a:p>
            <a:pPr indent="396000" algn="just"/>
            <a:r>
              <a:rPr lang="ru-RU" sz="1600" b="1" dirty="0"/>
              <a:t>Из прокуратуры Кожевниковского района было перенаправлено по компетенции на рассмотрение Главе района – 5 обращений.</a:t>
            </a:r>
          </a:p>
          <a:p>
            <a:pPr algn="just"/>
            <a:endParaRPr lang="ru-RU" sz="1600" b="1" dirty="0"/>
          </a:p>
          <a:p>
            <a:pPr algn="just"/>
            <a:endParaRPr lang="ru-RU" sz="1600" b="1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977" y="4681874"/>
            <a:ext cx="4336457" cy="2893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78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700614" y="333286"/>
            <a:ext cx="81270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/>
              <a:t>Сводка об исполнении рассмотрения обращений</a:t>
            </a:r>
            <a:endParaRPr lang="ru-RU" dirty="0"/>
          </a:p>
          <a:p>
            <a:pPr algn="ctr"/>
            <a:r>
              <a:rPr lang="ru-RU" b="1" i="1" dirty="0"/>
              <a:t> граждан по отделам и структурным подразделениям</a:t>
            </a:r>
            <a:endParaRPr lang="ru-RU" dirty="0"/>
          </a:p>
          <a:p>
            <a:pPr algn="ctr"/>
            <a:r>
              <a:rPr lang="ru-RU" b="1" i="1" dirty="0"/>
              <a:t> Администрации Кожевниковского района за </a:t>
            </a:r>
            <a:r>
              <a:rPr lang="ru-RU" b="1" i="1" dirty="0" smtClean="0"/>
              <a:t>2020 </a:t>
            </a:r>
            <a:r>
              <a:rPr lang="ru-RU" b="1" i="1" dirty="0"/>
              <a:t>год,</a:t>
            </a:r>
            <a:endParaRPr lang="ru-RU" dirty="0"/>
          </a:p>
          <a:p>
            <a:pPr algn="ctr"/>
            <a:r>
              <a:rPr lang="ru-RU" b="1" i="1" dirty="0"/>
              <a:t> в сравнении с </a:t>
            </a:r>
            <a:r>
              <a:rPr lang="ru-RU" b="1" i="1" dirty="0" smtClean="0"/>
              <a:t>2017-19 </a:t>
            </a:r>
            <a:r>
              <a:rPr lang="ru-RU" b="1" i="1" dirty="0"/>
              <a:t>гг.</a:t>
            </a:r>
            <a:endParaRPr lang="ru-RU" dirty="0"/>
          </a:p>
          <a:p>
            <a:endParaRPr lang="ru-RU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5345344"/>
              </p:ext>
            </p:extLst>
          </p:nvPr>
        </p:nvGraphicFramePr>
        <p:xfrm>
          <a:off x="381623" y="1553837"/>
          <a:ext cx="6078122" cy="40733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65797"/>
                <a:gridCol w="575163"/>
                <a:gridCol w="600091"/>
                <a:gridCol w="1016567"/>
                <a:gridCol w="920504"/>
              </a:tblGrid>
              <a:tr h="408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Отделы и структурные подразделения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Количество обращений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85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2017 год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2018 год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2019 год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2020 год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</a:tr>
              <a:tr h="4085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Управление по социально-экономическому развитию села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</a:tr>
              <a:tr h="2042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Отдел образования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37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</a:tr>
              <a:tr h="4085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Отдел экономического анализа и прогнозирования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</a:tr>
              <a:tr h="4085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Отдел по управлению муниципальной собственностью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</a:tr>
              <a:tr h="2042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Отдел опеки и попечительства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28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</a:tr>
              <a:tr h="2042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Отдел муниципального хозяйства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56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53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32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46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</a:tr>
              <a:tr h="2042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Отдел правовой и кадровой работы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</a:tr>
              <a:tr h="2042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Отдел по управлению делами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</a:tr>
              <a:tr h="6128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Отдел по культуре, спорту, молодежной политике и связям с общественностью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</a:tr>
              <a:tr h="2042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Итого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136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119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124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169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5663" marR="65663" marT="0" marB="0"/>
                </a:tc>
              </a:tr>
            </a:tbl>
          </a:graphicData>
        </a:graphic>
      </p:graphicFrame>
      <p:pic>
        <p:nvPicPr>
          <p:cNvPr id="1025" name="Диаграмма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9184" y="2016808"/>
            <a:ext cx="3905429" cy="3819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786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670968"/>
              </p:ext>
            </p:extLst>
          </p:nvPr>
        </p:nvGraphicFramePr>
        <p:xfrm>
          <a:off x="283032" y="61636"/>
          <a:ext cx="3826005" cy="65311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2593"/>
                <a:gridCol w="1619268"/>
                <a:gridCol w="561444"/>
                <a:gridCol w="469208"/>
                <a:gridCol w="469208"/>
                <a:gridCol w="454284"/>
              </a:tblGrid>
              <a:tr h="20893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№ п/п</a:t>
                      </a:r>
                      <a:endParaRPr lang="ru-RU" sz="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Тематика 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2017 год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2018 год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2019 год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2020 год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</a:tr>
              <a:tr h="1661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1.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Жилищно-коммунальная сфера: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</a:tr>
              <a:tr h="168978">
                <a:tc>
                  <a:txBody>
                    <a:bodyPr/>
                    <a:lstStyle/>
                    <a:p>
                      <a:pPr marL="742950" lvl="1" indent="-28575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5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О проведении газа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5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6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</a:tr>
              <a:tr h="249184">
                <a:tc>
                  <a:txBody>
                    <a:bodyPr/>
                    <a:lstStyle/>
                    <a:p>
                      <a:pPr marL="18415"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1.2.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Ремонт, эксплуатация, строительство автомобильных дорог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22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15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8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12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</a:tr>
              <a:tr h="1661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1.3.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Вода, свет, тепло, обращение с ТКО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24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17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19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36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</a:tr>
              <a:tr h="1661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2.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Экономика: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</a:tr>
              <a:tr h="1661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3. 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Природные ресурсы и охрана окружающей среды: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</a:tr>
              <a:tr h="1661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3.1.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Право на благоприятную окружающую среду 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7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9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11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17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</a:tr>
              <a:tr h="4153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4.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Образование: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 Создание, реорганизация и ликвидация образовательных организаций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24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17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37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</a:tr>
              <a:tr h="7475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5.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Социальное обеспечение, социальная поддержка и социальная помощь семьям, имеющим детей, в том числе многодетным семьям и одиноким родителям, гражданам пожилого возраста, гражданам, находящимся в трудной жизненной ситуации, малоимущим гражданам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5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6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11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</a:tr>
              <a:tr h="6644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5.1.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Улучшение жилищных условий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 Улучшение жилищных условий, предоставление жилого помещения по договору социального найма гражданам, состоящим на учете в органе местного самоуправления в качестве нуждающихся в жилых помещениях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15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18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13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</a:tr>
              <a:tr h="1661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5.2.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По защите прав потребителей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-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</a:tr>
              <a:tr h="1661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5.3.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О движении рейсовых автобусов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4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4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</a:tr>
              <a:tr h="1661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5.4.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Оказание материальной помощи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11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9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16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8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</a:tr>
              <a:tr h="1661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5.5.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Установка памятников воинам ВОВ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</a:tr>
              <a:tr h="1661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5.6.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Обеспечение жильем маломобильных групп населения 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</a:tr>
              <a:tr h="1661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6.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Оборона, безопасность, законность: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</a:tr>
              <a:tr h="1661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6.1.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О реализации конституционных прав 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3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7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</a:tr>
              <a:tr h="3322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7.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Нарушение правил парковки автотранспорта, в том числе на внутридворовой территории и вне организованных автостоянок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</a:tr>
              <a:tr h="2491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8.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Обеспечение жильем детей-сирот и детей, оставшихся без попечения родителей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11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27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12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</a:tr>
              <a:tr h="2491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9.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Управление муниципальной собственностью (земельные вопросы)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16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19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</a:tr>
              <a:tr h="844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>
                          <a:effectLst/>
                        </a:rPr>
                        <a:t>10.</a:t>
                      </a:r>
                      <a:endParaRPr lang="ru-RU" sz="5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Здравоохранение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1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2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0</a:t>
                      </a:r>
                      <a:endParaRPr lang="ru-RU" sz="7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</a:tr>
              <a:tr h="1661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500" dirty="0">
                          <a:effectLst/>
                        </a:rPr>
                        <a:t>11.</a:t>
                      </a:r>
                      <a:endParaRPr lang="ru-RU" sz="5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Культура, спорт, молодежная политика 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2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6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6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355" marR="29355" marT="0" marB="0"/>
                </a:tc>
              </a:tr>
            </a:tbl>
          </a:graphicData>
        </a:graphic>
      </p:graphicFrame>
      <p:pic>
        <p:nvPicPr>
          <p:cNvPr id="3" name="Диаграмма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2906" y="423920"/>
            <a:ext cx="6316663" cy="337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619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4381" y="384562"/>
            <a:ext cx="8861989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>
                <a:solidFill>
                  <a:srgbClr val="00B050"/>
                </a:solidFill>
              </a:rPr>
              <a:t>Рассмотрено </a:t>
            </a:r>
            <a:r>
              <a:rPr lang="ru-RU" b="1" i="1" u="sng" dirty="0">
                <a:solidFill>
                  <a:srgbClr val="00B050"/>
                </a:solidFill>
              </a:rPr>
              <a:t>по существу: </a:t>
            </a:r>
            <a:r>
              <a:rPr lang="ru-RU" b="1" i="1" u="sng" dirty="0" smtClean="0">
                <a:solidFill>
                  <a:srgbClr val="00B050"/>
                </a:solidFill>
              </a:rPr>
              <a:t>169 обращений, </a:t>
            </a:r>
            <a:r>
              <a:rPr lang="ru-RU" b="1" i="1" u="sng" dirty="0">
                <a:solidFill>
                  <a:srgbClr val="00B050"/>
                </a:solidFill>
              </a:rPr>
              <a:t>из них</a:t>
            </a:r>
            <a:r>
              <a:rPr lang="ru-RU" b="1" i="1" u="sng" dirty="0" smtClean="0">
                <a:solidFill>
                  <a:srgbClr val="00B050"/>
                </a:solidFill>
              </a:rPr>
              <a:t>:</a:t>
            </a:r>
          </a:p>
          <a:p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отрицательно – 0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разъяснено –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124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передано на рассмотрение в другую организацию –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45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оставлено без ответа – 0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i="1" u="sng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Увеличилось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количество повторных обращений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–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65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(в 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2019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году поступило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33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повторных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обращения). </a:t>
            </a:r>
            <a:endParaRPr lang="ru-RU" b="1" i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i="1" u="sng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i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i="1" u="sng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i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i="1" u="sng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i="1" u="sng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i="1" u="sng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u="sng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9092" y="3142140"/>
            <a:ext cx="4717278" cy="2584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94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2587" y="290557"/>
            <a:ext cx="76655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рассмотрения обращений граждан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сельских поселениях Кожевниковского </a:t>
            </a:r>
            <a:r>
              <a:rPr lang="ru-RU" sz="14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за </a:t>
            </a:r>
            <a:r>
              <a:rPr lang="ru-RU" sz="14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год, </a:t>
            </a:r>
            <a:r>
              <a:rPr lang="ru-RU" sz="14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сравнении с </a:t>
            </a:r>
            <a:r>
              <a:rPr lang="ru-RU" sz="14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2017-19 гг.  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4450508"/>
              </p:ext>
            </p:extLst>
          </p:nvPr>
        </p:nvGraphicFramePr>
        <p:xfrm>
          <a:off x="253436" y="1026203"/>
          <a:ext cx="6189345" cy="30464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08760"/>
                <a:gridCol w="540385"/>
                <a:gridCol w="539750"/>
                <a:gridCol w="540385"/>
                <a:gridCol w="539750"/>
                <a:gridCol w="456565"/>
                <a:gridCol w="456565"/>
                <a:gridCol w="527050"/>
                <a:gridCol w="540385"/>
                <a:gridCol w="539750"/>
              </a:tblGrid>
              <a:tr h="169735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          Сельское </a:t>
                      </a:r>
                      <a:endParaRPr lang="ru-RU" sz="1200" dirty="0">
                        <a:effectLst/>
                      </a:endParaRPr>
                    </a:p>
                    <a:p>
                      <a:pPr indent="449580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             </a:t>
                      </a:r>
                      <a:endParaRPr lang="ru-RU" sz="1200" dirty="0">
                        <a:effectLst/>
                      </a:endParaRPr>
                    </a:p>
                    <a:p>
                      <a:pPr indent="449580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  поселение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Уртамское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Вороновское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Малиновское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Староювалинское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Кожевниковское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Чилинское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Песочнодубровское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Новопокровское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Прочие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vert="vert27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2017 год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2018 год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2019 год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2020 год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3074" name="Диаграмма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018" y="4121727"/>
            <a:ext cx="4583545" cy="2249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840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3664" y="0"/>
            <a:ext cx="7332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Тематическая структура обращений в разрезе поселений за </a:t>
            </a:r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ru-RU" b="1" u="sng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endParaRPr lang="ru-RU" b="1" u="sng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441979"/>
              </p:ext>
            </p:extLst>
          </p:nvPr>
        </p:nvGraphicFramePr>
        <p:xfrm>
          <a:off x="683664" y="369332"/>
          <a:ext cx="7556118" cy="48159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4384"/>
                <a:gridCol w="2463433"/>
                <a:gridCol w="846878"/>
                <a:gridCol w="3811423"/>
              </a:tblGrid>
              <a:tr h="5188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C00000"/>
                          </a:solidFill>
                          <a:effectLst/>
                        </a:rPr>
                        <a:t>№</a:t>
                      </a:r>
                      <a:endParaRPr lang="ru-RU" sz="9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097" marR="370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effectLst/>
                        </a:rPr>
                        <a:t>Наименование поселения</a:t>
                      </a:r>
                      <a:endParaRPr lang="ru-RU" sz="1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097" marR="370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C00000"/>
                          </a:solidFill>
                          <a:effectLst/>
                        </a:rPr>
                        <a:t>Количество обращений</a:t>
                      </a:r>
                      <a:endParaRPr lang="ru-RU" sz="9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097" marR="370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effectLst/>
                        </a:rPr>
                        <a:t>Тема обращений</a:t>
                      </a:r>
                      <a:endParaRPr lang="ru-RU" sz="1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097" marR="37097" marT="0" marB="0"/>
                </a:tc>
              </a:tr>
              <a:tr h="389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097" marR="3709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B0F0"/>
                          </a:solidFill>
                          <a:effectLst/>
                        </a:rPr>
                        <a:t>Вороновское</a:t>
                      </a:r>
                      <a:r>
                        <a:rPr lang="ru-RU" sz="1200" b="1" dirty="0">
                          <a:solidFill>
                            <a:srgbClr val="00B0F0"/>
                          </a:solidFill>
                          <a:effectLst/>
                        </a:rPr>
                        <a:t> с/п</a:t>
                      </a:r>
                      <a:endParaRPr lang="ru-RU" sz="1200" b="1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097" marR="3709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ru-RU" sz="1200" b="1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097" marR="37097" marT="0" marB="0"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Организация условий и мест для детского отдыха и досуга (детских спортивных площадок); Благоустройство; О выделении материальной помощи; Земельный вопрос и т.д.</a:t>
                      </a:r>
                      <a:endParaRPr lang="ru-RU" sz="1100" kern="1200" dirty="0">
                        <a:solidFill>
                          <a:srgbClr val="00B0F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097" marR="37097" marT="0" marB="0"/>
                </a:tc>
              </a:tr>
              <a:tr h="6598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097" marR="3709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B050"/>
                          </a:solidFill>
                          <a:effectLst/>
                        </a:rPr>
                        <a:t>Малиновское</a:t>
                      </a:r>
                      <a:r>
                        <a:rPr lang="ru-RU" sz="1200" b="1" dirty="0">
                          <a:solidFill>
                            <a:srgbClr val="00B050"/>
                          </a:solidFill>
                          <a:effectLst/>
                        </a:rPr>
                        <a:t> с/п</a:t>
                      </a:r>
                      <a:endParaRPr lang="ru-RU" sz="12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097" marR="3709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2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097" marR="37097" marT="0" marB="0"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 выделении материальной помощи; О лишении права на наследство.</a:t>
                      </a:r>
                      <a:endParaRPr lang="ru-RU" sz="1100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097" marR="37097" marT="0" marB="0"/>
                </a:tc>
              </a:tr>
              <a:tr h="2594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097" marR="3709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FF0000"/>
                          </a:solidFill>
                          <a:effectLst/>
                        </a:rPr>
                        <a:t>Староювалинское</a:t>
                      </a: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</a:rPr>
                        <a:t> с/п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097" marR="3709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2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097" marR="37097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Благоустройство.</a:t>
                      </a:r>
                      <a:endParaRPr lang="ru-RU" sz="1200" kern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097" marR="37097" marT="0" marB="0"/>
                </a:tc>
              </a:tr>
              <a:tr h="14323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097" marR="3709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B0F0"/>
                          </a:solidFill>
                          <a:effectLst/>
                        </a:rPr>
                        <a:t>Кожевниковское с/п</a:t>
                      </a:r>
                      <a:endParaRPr lang="ru-RU" sz="1200" b="1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097" marR="3709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143</a:t>
                      </a:r>
                      <a:endParaRPr lang="ru-RU" sz="1200" b="1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097" marR="3709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B0F0"/>
                          </a:solidFill>
                          <a:effectLst/>
                        </a:rPr>
                        <a:t>О выделении материальной помощи; О выделении земельных  участков под строительство; Выполнение работ по капитальному ремонту; вопросы ЖКХ; Предоставление коммунальных услуг ненадлежащего качества (водоснабжение, отопление, канализации); Об обеспечении жильем ветеранов, инвалидов и семей, имеющих детей-инвалидов; Строительство и реконструкция дорог; Транспортное обеспечение и т.д.</a:t>
                      </a:r>
                      <a:endParaRPr lang="ru-RU" sz="1050" b="1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097" marR="37097" marT="0" marB="0"/>
                </a:tc>
              </a:tr>
              <a:tr h="33490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097" marR="3709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solidFill>
                            <a:srgbClr val="00B050"/>
                          </a:solidFill>
                          <a:effectLst/>
                        </a:rPr>
                        <a:t>Чилинское</a:t>
                      </a:r>
                      <a:r>
                        <a:rPr lang="ru-RU" sz="1200" b="1" dirty="0">
                          <a:solidFill>
                            <a:srgbClr val="00B050"/>
                          </a:solidFill>
                          <a:effectLst/>
                        </a:rPr>
                        <a:t> с/п</a:t>
                      </a:r>
                      <a:endParaRPr lang="ru-RU" sz="12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097" marR="3709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200" b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097" marR="37097" marT="0" marB="0"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Благоустройство.</a:t>
                      </a:r>
                      <a:r>
                        <a:rPr lang="ru-RU" sz="1200" kern="1200" baseline="0" dirty="0" smtClean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 выделении материальной помощи.</a:t>
                      </a:r>
                      <a:endParaRPr lang="ru-RU" sz="1200" kern="120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097" marR="37097" marT="0" marB="0"/>
                </a:tc>
              </a:tr>
              <a:tr h="9091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097" marR="3709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B0F0"/>
                          </a:solidFill>
                          <a:effectLst/>
                        </a:rPr>
                        <a:t>Новопокровское</a:t>
                      </a:r>
                      <a:endParaRPr lang="ru-RU" sz="1200" b="1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097" marR="3709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200" b="1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097" marR="37097" marT="0" marB="0"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rgbClr val="00B0F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Социальное обеспечение, материальная помощь многодетным, пенсионерам и малоимущим слоям населения.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B0F0"/>
                          </a:solidFill>
                          <a:effectLst/>
                        </a:rPr>
                        <a:t> </a:t>
                      </a:r>
                      <a:endParaRPr lang="ru-RU" sz="1200" b="1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097" marR="3709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895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6393" y="4760007"/>
            <a:ext cx="114000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accent3">
                    <a:lumMod val="50000"/>
                  </a:schemeClr>
                </a:solidFill>
              </a:rPr>
              <a:t>Спасибо за внимание!</a:t>
            </a:r>
            <a:endParaRPr lang="ru-RU" sz="66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96" y="871672"/>
            <a:ext cx="9480135" cy="3962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6393" y="230736"/>
            <a:ext cx="8263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Федеральный закон "О порядке рассмотрения обращений граждан Российской Федерации" от 02.05.2006 N 59-ФЗ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840440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348</TotalTime>
  <Words>999</Words>
  <Application>Microsoft Office PowerPoint</Application>
  <PresentationFormat>Широкоэкранный</PresentationFormat>
  <Paragraphs>338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Times New Roman</vt:lpstr>
      <vt:lpstr>Trebuchet MS</vt:lpstr>
      <vt:lpstr>Wingdings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28</cp:revision>
  <dcterms:created xsi:type="dcterms:W3CDTF">2018-01-11T05:09:19Z</dcterms:created>
  <dcterms:modified xsi:type="dcterms:W3CDTF">2021-01-18T09:25:43Z</dcterms:modified>
</cp:coreProperties>
</file>