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7" r:id="rId1"/>
    <p:sldMasterId id="2147483823" r:id="rId2"/>
  </p:sldMasterIdLst>
  <p:notesMasterIdLst>
    <p:notesMasterId r:id="rId34"/>
  </p:notesMasterIdLst>
  <p:sldIdLst>
    <p:sldId id="322" r:id="rId3"/>
    <p:sldId id="574" r:id="rId4"/>
    <p:sldId id="575" r:id="rId5"/>
    <p:sldId id="576" r:id="rId6"/>
    <p:sldId id="586" r:id="rId7"/>
    <p:sldId id="585" r:id="rId8"/>
    <p:sldId id="528" r:id="rId9"/>
    <p:sldId id="587" r:id="rId10"/>
    <p:sldId id="530" r:id="rId11"/>
    <p:sldId id="531" r:id="rId12"/>
    <p:sldId id="532" r:id="rId13"/>
    <p:sldId id="534" r:id="rId14"/>
    <p:sldId id="540" r:id="rId15"/>
    <p:sldId id="577" r:id="rId16"/>
    <p:sldId id="578" r:id="rId17"/>
    <p:sldId id="580" r:id="rId18"/>
    <p:sldId id="579" r:id="rId19"/>
    <p:sldId id="581" r:id="rId20"/>
    <p:sldId id="582" r:id="rId21"/>
    <p:sldId id="583" r:id="rId22"/>
    <p:sldId id="544" r:id="rId23"/>
    <p:sldId id="588" r:id="rId24"/>
    <p:sldId id="545" r:id="rId25"/>
    <p:sldId id="546" r:id="rId26"/>
    <p:sldId id="543" r:id="rId27"/>
    <p:sldId id="542" r:id="rId28"/>
    <p:sldId id="547" r:id="rId29"/>
    <p:sldId id="556" r:id="rId30"/>
    <p:sldId id="560" r:id="rId31"/>
    <p:sldId id="561" r:id="rId32"/>
    <p:sldId id="300" r:id="rId33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FB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8799B23B-EC83-4686-B30A-512413B5E67A}" styleName="Светлый стиль 3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086" autoAdjust="0"/>
    <p:restoredTop sz="94660"/>
  </p:normalViewPr>
  <p:slideViewPr>
    <p:cSldViewPr snapToGrid="0">
      <p:cViewPr varScale="1">
        <p:scale>
          <a:sx n="71" d="100"/>
          <a:sy n="71" d="100"/>
        </p:scale>
        <p:origin x="516" y="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1044;&#1054;&#1050;&#1059;&#1052;&#1045;&#1053;&#1058;&#1067;%20&#1044;&#1051;&#1071;%20&#1056;&#1040;&#1041;&#1054;&#1058;&#1067;\&#1088;&#1072;&#1073;&#1086;&#1095;&#1072;&#1103;%20&#1076;&#1083;&#1103;%20&#1083;&#1077;&#1085;&#1099;\&#1040;&#1053;&#1040;&#1051;&#1048;&#1047;%20&#1057;&#1069;&#1056;%20&#1047;&#1040;%202008\&#1050;&#1085;&#1080;&#1075;&#1072;4.xls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1044;&#1054;&#1050;&#1059;&#1052;&#1045;&#1053;&#1058;&#1067;%20&#1044;&#1051;&#1071;%20&#1056;&#1040;&#1041;&#1054;&#1058;&#1067;\&#1088;&#1072;&#1073;&#1086;&#1095;&#1072;&#1103;%20&#1076;&#1083;&#1103;%20&#1083;&#1077;&#1085;&#1099;\&#1054;&#1058;&#1063;&#1045;&#1058;%20&#1043;&#1051;&#1040;&#1042;&#1067;%20&#1053;&#1040;%20&#1044;&#1059;&#1052;&#1059;\&#1044;&#1086;&#1082;&#1083;&#1072;&#1076;%20&#1043;&#1083;&#1072;&#1074;&#1099;%202022\&#1076;&#1080;&#1072;&#1075;&#1088;&#1072;&#1084;&#1084;&#1099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&#1050;&#1085;&#1080;&#1075;&#1072;1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title>
      <c:tx>
        <c:rich>
          <a:bodyPr/>
          <a:lstStyle/>
          <a:p>
            <a:pPr>
              <a:defRPr sz="2400"/>
            </a:pPr>
            <a:r>
              <a:rPr lang="ru-RU" sz="2400" dirty="0"/>
              <a:t>Поступление налоговых и неналоговых доходов в бюджеты поселений, млн. руб.</a:t>
            </a:r>
          </a:p>
        </c:rich>
      </c:tx>
      <c:overlay val="0"/>
      <c:spPr>
        <a:noFill/>
        <a:ln w="6350" cap="flat" cmpd="sng" algn="ctr">
          <a:noFill/>
          <a:prstDash val="solid"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24563153503713792"/>
          <c:y val="0.21356092553055447"/>
          <c:w val="0.74342594208788004"/>
          <c:h val="0.59932327726932022"/>
        </c:manualLayout>
      </c:layout>
      <c:barChart>
        <c:barDir val="bar"/>
        <c:grouping val="clustered"/>
        <c:varyColors val="0"/>
        <c:ser>
          <c:idx val="0"/>
          <c:order val="0"/>
          <c:tx>
            <c:v>план 2022 года</c:v>
          </c:tx>
          <c:invertIfNegative val="0"/>
          <c:cat>
            <c:strRef>
              <c:f>'%'!$A$14:$A$21</c:f>
              <c:strCache>
                <c:ptCount val="8"/>
                <c:pt idx="0">
                  <c:v>Кожевниковское</c:v>
                </c:pt>
                <c:pt idx="1">
                  <c:v>Вороновское</c:v>
                </c:pt>
                <c:pt idx="2">
                  <c:v>Песочнодубровское</c:v>
                </c:pt>
                <c:pt idx="3">
                  <c:v>Чилинское</c:v>
                </c:pt>
                <c:pt idx="4">
                  <c:v>Староювалинское</c:v>
                </c:pt>
                <c:pt idx="5">
                  <c:v>Уртамское</c:v>
                </c:pt>
                <c:pt idx="6">
                  <c:v>Малиновское</c:v>
                </c:pt>
                <c:pt idx="7">
                  <c:v>Новопокровское</c:v>
                </c:pt>
              </c:strCache>
            </c:strRef>
          </c:cat>
          <c:val>
            <c:numRef>
              <c:f>'%'!$B$14:$B$21</c:f>
              <c:numCache>
                <c:formatCode>#,##0.00</c:formatCode>
                <c:ptCount val="8"/>
                <c:pt idx="0">
                  <c:v>23.73</c:v>
                </c:pt>
                <c:pt idx="1">
                  <c:v>5.01</c:v>
                </c:pt>
                <c:pt idx="2">
                  <c:v>4.17</c:v>
                </c:pt>
                <c:pt idx="3">
                  <c:v>3.98</c:v>
                </c:pt>
                <c:pt idx="4">
                  <c:v>4.41</c:v>
                </c:pt>
                <c:pt idx="5">
                  <c:v>3.61</c:v>
                </c:pt>
                <c:pt idx="6">
                  <c:v>2.56</c:v>
                </c:pt>
                <c:pt idx="7">
                  <c:v>2.54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DD1-443C-B5AF-D1D160E431C3}"/>
            </c:ext>
          </c:extLst>
        </c:ser>
        <c:ser>
          <c:idx val="1"/>
          <c:order val="1"/>
          <c:tx>
            <c:v>факт 2022 года</c:v>
          </c:tx>
          <c:spPr>
            <a:solidFill>
              <a:srgbClr val="92D050"/>
            </a:solidFill>
          </c:spPr>
          <c:invertIfNegative val="0"/>
          <c:cat>
            <c:strRef>
              <c:f>'%'!$A$14:$A$21</c:f>
              <c:strCache>
                <c:ptCount val="8"/>
                <c:pt idx="0">
                  <c:v>Кожевниковское</c:v>
                </c:pt>
                <c:pt idx="1">
                  <c:v>Вороновское</c:v>
                </c:pt>
                <c:pt idx="2">
                  <c:v>Песочнодубровское</c:v>
                </c:pt>
                <c:pt idx="3">
                  <c:v>Чилинское</c:v>
                </c:pt>
                <c:pt idx="4">
                  <c:v>Староювалинское</c:v>
                </c:pt>
                <c:pt idx="5">
                  <c:v>Уртамское</c:v>
                </c:pt>
                <c:pt idx="6">
                  <c:v>Малиновское</c:v>
                </c:pt>
                <c:pt idx="7">
                  <c:v>Новопокровское</c:v>
                </c:pt>
              </c:strCache>
            </c:strRef>
          </c:cat>
          <c:val>
            <c:numRef>
              <c:f>'%'!$C$14:$C$21</c:f>
              <c:numCache>
                <c:formatCode>#,##0.00</c:formatCode>
                <c:ptCount val="8"/>
                <c:pt idx="0">
                  <c:v>24.56</c:v>
                </c:pt>
                <c:pt idx="1">
                  <c:v>5.31</c:v>
                </c:pt>
                <c:pt idx="2">
                  <c:v>4.3099999999999996</c:v>
                </c:pt>
                <c:pt idx="3">
                  <c:v>4.3099999999999996</c:v>
                </c:pt>
                <c:pt idx="4">
                  <c:v>4.63</c:v>
                </c:pt>
                <c:pt idx="5">
                  <c:v>3.89</c:v>
                </c:pt>
                <c:pt idx="6">
                  <c:v>2.68</c:v>
                </c:pt>
                <c:pt idx="7">
                  <c:v>2.77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DD1-443C-B5AF-D1D160E431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5"/>
        <c:overlap val="7"/>
        <c:axId val="193283616"/>
        <c:axId val="193284176"/>
      </c:barChart>
      <c:catAx>
        <c:axId val="193283616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crossAx val="193284176"/>
        <c:crosses val="autoZero"/>
        <c:auto val="1"/>
        <c:lblAlgn val="ctr"/>
        <c:lblOffset val="100"/>
        <c:noMultiLvlLbl val="0"/>
      </c:catAx>
      <c:valAx>
        <c:axId val="193284176"/>
        <c:scaling>
          <c:orientation val="minMax"/>
        </c:scaling>
        <c:delete val="1"/>
        <c:axPos val="b"/>
        <c:majorGridlines>
          <c:spPr>
            <a:ln>
              <a:noFill/>
            </a:ln>
          </c:spPr>
        </c:majorGridlines>
        <c:numFmt formatCode="#,##0.00" sourceLinked="1"/>
        <c:majorTickMark val="none"/>
        <c:minorTickMark val="none"/>
        <c:tickLblPos val="nextTo"/>
        <c:crossAx val="193283616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>
                <a:ln>
                  <a:noFill/>
                </a:ln>
                <a:solidFill>
                  <a:schemeClr val="tx1"/>
                </a:solidFill>
              </a:defRPr>
            </a:pPr>
            <a:endParaRPr lang="ru-RU"/>
          </a:p>
        </c:txPr>
      </c:dTable>
      <c:spPr>
        <a:noFill/>
        <a:ln>
          <a:noFill/>
        </a:ln>
        <a:effectLst>
          <a:glow rad="1397000">
            <a:schemeClr val="accent1">
              <a:alpha val="91000"/>
            </a:schemeClr>
          </a:glow>
        </a:effectLst>
      </c:spPr>
    </c:plotArea>
    <c:legend>
      <c:legendPos val="t"/>
      <c:legendEntry>
        <c:idx val="0"/>
        <c:txPr>
          <a:bodyPr/>
          <a:lstStyle/>
          <a:p>
            <a:pPr>
              <a:defRPr>
                <a:ln>
                  <a:noFill/>
                </a:ln>
                <a:solidFill>
                  <a:schemeClr val="tx1"/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32176848214243181"/>
          <c:y val="0.12341478025529783"/>
          <c:w val="0.41166303110119895"/>
          <c:h val="9.6564344800289761E-2"/>
        </c:manualLayout>
      </c:layout>
      <c:overlay val="0"/>
      <c:txPr>
        <a:bodyPr/>
        <a:lstStyle/>
        <a:p>
          <a:pPr>
            <a:defRPr>
              <a:solidFill>
                <a:schemeClr val="tx1"/>
              </a:solidFill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0">
          <a:solidFill>
            <a:schemeClr val="tx1"/>
          </a:solidFill>
        </a:defRPr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44156371402651989"/>
          <c:y val="0.1258652127286492"/>
          <c:w val="0.55627996500437449"/>
          <c:h val="0.86111111111111116"/>
        </c:manualLayout>
      </c:layout>
      <c:barChart>
        <c:barDir val="bar"/>
        <c:grouping val="clustered"/>
        <c:varyColors val="0"/>
        <c:ser>
          <c:idx val="0"/>
          <c:order val="0"/>
          <c:invertIfNegative val="0"/>
          <c:cat>
            <c:strRef>
              <c:f>'факт 2020 расходы'!$B$13:$B$22</c:f>
              <c:strCache>
                <c:ptCount val="10"/>
                <c:pt idx="0">
                  <c:v>ЗДРАВООХРАНЕНИЕ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ОБОРОНА</c:v>
                </c:pt>
                <c:pt idx="3">
                  <c:v>ФИЗИЧЕСКАЯ КУЛЬТУРА И СПОРТ</c:v>
                </c:pt>
                <c:pt idx="4">
                  <c:v>СОЦИАЛЬНАЯ ПОЛИТИКА</c:v>
                </c:pt>
                <c:pt idx="5">
                  <c:v>КУЛЬТУРА, КИНЕМАТОГРАФИЯ</c:v>
                </c:pt>
                <c:pt idx="6">
                  <c:v>ОБЩЕГОСУДАРСТВЕННЫЕ ВОПРОСЫ</c:v>
                </c:pt>
                <c:pt idx="7">
                  <c:v>ЖИЛИЩНО-КОММУНАЛЬНОЕ ХОЗЯЙСТВО</c:v>
                </c:pt>
                <c:pt idx="8">
                  <c:v>НАЦИОНАЛЬНАЯ ЭКОНОМИКА</c:v>
                </c:pt>
                <c:pt idx="9">
                  <c:v>ОБРАЗОВАНИЕ</c:v>
                </c:pt>
              </c:strCache>
            </c:strRef>
          </c:cat>
          <c:val>
            <c:numRef>
              <c:f>'факт 2020 расходы'!$C$13:$C$22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357-47B6-AD7B-BFC9DF93070B}"/>
            </c:ext>
          </c:extLst>
        </c:ser>
        <c:ser>
          <c:idx val="1"/>
          <c:order val="1"/>
          <c:spPr>
            <a:effectLst>
              <a:outerShdw blurRad="50800" dist="50800" dir="5700000" algn="ctr" rotWithShape="0">
                <a:srgbClr val="000000">
                  <a:alpha val="76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1.2628999763330555E-2"/>
                  <c:y val="-2.5412954151727025E-7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>
                        <a:solidFill>
                          <a:schemeClr val="tx1"/>
                        </a:solidFill>
                      </a:rPr>
                      <a:t>0,2 млн. руб.</a:t>
                    </a:r>
                    <a:endParaRPr lang="ru-RU" dirty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8357-47B6-AD7B-BFC9DF93070B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148090887575505E-2"/>
                  <c:y val="2.8948739077264639E-3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>
                        <a:solidFill>
                          <a:schemeClr val="tx1"/>
                        </a:solidFill>
                      </a:rPr>
                      <a:t>0,6 млн. руб.</a:t>
                    </a:r>
                    <a:endParaRPr lang="ru-RU" dirty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8357-47B6-AD7B-BFC9DF93070B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7221363313632575E-2"/>
                  <c:y val="-2.2794282738003655E-7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>
                        <a:solidFill>
                          <a:schemeClr val="tx1"/>
                        </a:solidFill>
                      </a:rPr>
                      <a:t>1,5 млн. руб. </a:t>
                    </a:r>
                    <a:endParaRPr lang="ru-RU" dirty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8357-47B6-AD7B-BFC9DF93070B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5.7404544378775249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>
                        <a:solidFill>
                          <a:schemeClr val="tx1"/>
                        </a:solidFill>
                      </a:rPr>
                      <a:t>8,5 млн. руб.      </a:t>
                    </a:r>
                    <a:endParaRPr lang="ru-RU" dirty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8357-47B6-AD7B-BFC9DF93070B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ru-RU" sz="1600" dirty="0">
                        <a:solidFill>
                          <a:schemeClr val="tx1"/>
                        </a:solidFill>
                      </a:rPr>
                      <a:t>47,2 млн. руб.</a:t>
                    </a:r>
                    <a:endParaRPr lang="ru-RU" dirty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8357-47B6-AD7B-BFC9DF93070B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ru-RU" sz="1600" dirty="0">
                        <a:solidFill>
                          <a:schemeClr val="tx1"/>
                        </a:solidFill>
                      </a:rPr>
                      <a:t>65,1 млн. руб.</a:t>
                    </a:r>
                    <a:endParaRPr lang="ru-RU" dirty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8357-47B6-AD7B-BFC9DF93070B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tx>
                <c:rich>
                  <a:bodyPr/>
                  <a:lstStyle/>
                  <a:p>
                    <a:pPr algn="ctr" rtl="0">
                      <a:defRPr/>
                    </a:pPr>
                    <a:r>
                      <a:rPr lang="ru-RU"/>
                      <a:t>102,8 млн. руб.</a:t>
                    </a:r>
                  </a:p>
                </c:rich>
              </c:tx>
              <c:numFmt formatCode="#,##0.0" sourceLinked="0"/>
              <c:spPr>
                <a:solidFill>
                  <a:schemeClr val="accent6">
                    <a:lumMod val="20000"/>
                    <a:lumOff val="80000"/>
                  </a:schemeClr>
                </a:solidFill>
                <a:ln w="6350" cap="flat" cmpd="sng" algn="ctr">
                  <a:solidFill>
                    <a:schemeClr val="accent1"/>
                  </a:solidFill>
                  <a:prstDash val="solid"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8357-47B6-AD7B-BFC9DF93070B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ru-RU" sz="1600" dirty="0">
                        <a:solidFill>
                          <a:schemeClr val="tx1"/>
                        </a:solidFill>
                      </a:rPr>
                      <a:t>33,8 млн. руб.</a:t>
                    </a:r>
                    <a:endParaRPr lang="ru-RU" dirty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8357-47B6-AD7B-BFC9DF93070B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ru-RU" sz="1600" dirty="0">
                        <a:solidFill>
                          <a:schemeClr val="tx1"/>
                        </a:solidFill>
                      </a:rPr>
                      <a:t>143,4 млн. руб.</a:t>
                    </a:r>
                    <a:endParaRPr lang="ru-RU" dirty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8357-47B6-AD7B-BFC9DF93070B}"/>
                </c:ex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-7.1238155465429776E-2"/>
                  <c:y val="1.5848433707424097E-3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>
                        <a:solidFill>
                          <a:schemeClr val="tx1"/>
                        </a:solidFill>
                      </a:rPr>
                      <a:t>     529,4 млн. руб.</a:t>
                    </a:r>
                    <a:endParaRPr lang="ru-RU" dirty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8357-47B6-AD7B-BFC9DF93070B}"/>
                </c:ext>
                <c:ext xmlns:c15="http://schemas.microsoft.com/office/drawing/2012/chart" uri="{CE6537A1-D6FC-4f65-9D91-7224C49458BB}">
                  <c15:layout>
                    <c:manualLayout>
                      <c:w val="0.14841283107383488"/>
                      <c:h val="7.1039791353338391E-2"/>
                    </c:manualLayout>
                  </c15:layout>
                </c:ext>
              </c:extLst>
            </c:dLbl>
            <c:numFmt formatCode="#,##0.0" sourceLinked="0"/>
            <c:spPr>
              <a:solidFill>
                <a:schemeClr val="accent6">
                  <a:lumMod val="20000"/>
                  <a:lumOff val="80000"/>
                </a:schemeClr>
              </a:solidFill>
              <a:ln w="6350" cap="flat" cmpd="sng" algn="ctr">
                <a:solidFill>
                  <a:schemeClr val="accent1"/>
                </a:solidFill>
                <a:prstDash val="solid"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'факт 2020 расходы'!$B$13:$B$22</c:f>
              <c:strCache>
                <c:ptCount val="10"/>
                <c:pt idx="0">
                  <c:v>ЗДРАВООХРАНЕНИЕ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ОБОРОНА</c:v>
                </c:pt>
                <c:pt idx="3">
                  <c:v>ФИЗИЧЕСКАЯ КУЛЬТУРА И СПОРТ</c:v>
                </c:pt>
                <c:pt idx="4">
                  <c:v>СОЦИАЛЬНАЯ ПОЛИТИКА</c:v>
                </c:pt>
                <c:pt idx="5">
                  <c:v>КУЛЬТУРА, КИНЕМАТОГРАФИЯ</c:v>
                </c:pt>
                <c:pt idx="6">
                  <c:v>ОБЩЕГОСУДАРСТВЕННЫЕ ВОПРОСЫ</c:v>
                </c:pt>
                <c:pt idx="7">
                  <c:v>ЖИЛИЩНО-КОММУНАЛЬНОЕ ХОЗЯЙСТВО</c:v>
                </c:pt>
                <c:pt idx="8">
                  <c:v>НАЦИОНАЛЬНАЯ ЭКОНОМИКА</c:v>
                </c:pt>
                <c:pt idx="9">
                  <c:v>ОБРАЗОВАНИЕ</c:v>
                </c:pt>
              </c:strCache>
            </c:strRef>
          </c:cat>
          <c:val>
            <c:numRef>
              <c:f>'факт 2020 расходы'!$D$13:$D$22</c:f>
              <c:numCache>
                <c:formatCode>#,##0.00</c:formatCode>
                <c:ptCount val="10"/>
                <c:pt idx="0">
                  <c:v>0.2</c:v>
                </c:pt>
                <c:pt idx="1">
                  <c:v>0.6</c:v>
                </c:pt>
                <c:pt idx="2">
                  <c:v>1.6</c:v>
                </c:pt>
                <c:pt idx="3">
                  <c:v>8.5</c:v>
                </c:pt>
                <c:pt idx="4">
                  <c:v>47.2</c:v>
                </c:pt>
                <c:pt idx="5">
                  <c:v>65.099999999999994</c:v>
                </c:pt>
                <c:pt idx="6">
                  <c:v>102.8</c:v>
                </c:pt>
                <c:pt idx="7">
                  <c:v>33.799999999999997</c:v>
                </c:pt>
                <c:pt idx="8">
                  <c:v>143.4</c:v>
                </c:pt>
                <c:pt idx="9">
                  <c:v>529.4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8357-47B6-AD7B-BFC9DF9307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7"/>
        <c:axId val="246537728"/>
        <c:axId val="246538288"/>
      </c:barChart>
      <c:catAx>
        <c:axId val="24653772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246538288"/>
        <c:crosses val="autoZero"/>
        <c:auto val="1"/>
        <c:lblAlgn val="ctr"/>
        <c:lblOffset val="100"/>
        <c:noMultiLvlLbl val="0"/>
      </c:catAx>
      <c:valAx>
        <c:axId val="246538288"/>
        <c:scaling>
          <c:orientation val="minMax"/>
        </c:scaling>
        <c:delete val="1"/>
        <c:axPos val="b"/>
        <c:numFmt formatCode="#,##0.00" sourceLinked="1"/>
        <c:majorTickMark val="out"/>
        <c:minorTickMark val="none"/>
        <c:tickLblPos val="nextTo"/>
        <c:crossAx val="2465377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 b="1">
          <a:solidFill>
            <a:schemeClr val="accent6">
              <a:lumMod val="50000"/>
            </a:schemeClr>
          </a:solidFill>
          <a:latin typeface="+mn-lt"/>
        </a:defRPr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800">
                <a:solidFill>
                  <a:sysClr val="windowText" lastClr="000000"/>
                </a:solidFill>
                <a:latin typeface="+mn-lt"/>
              </a:rPr>
              <a:t>Объем производства продукции сельского хозяйства,%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9.102491978928319E-2"/>
          <c:y val="0.28686934872798769"/>
          <c:w val="0.83316350587952381"/>
          <c:h val="0.57422339852439308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</c:dPt>
          <c:dLbls>
            <c:dLbl>
              <c:idx val="1"/>
              <c:layout>
                <c:manualLayout>
                  <c:x val="-2.7777777777777779E-3"/>
                  <c:y val="-4.6296296296296335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0833333333333334"/>
                  <c:y val="-2.314814814814814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Лист1!$C$29:$E$29</c:f>
              <c:strCache>
                <c:ptCount val="3"/>
                <c:pt idx="0">
                  <c:v>сельскохозяйственные предприятия</c:v>
                </c:pt>
                <c:pt idx="1">
                  <c:v>КФХ</c:v>
                </c:pt>
                <c:pt idx="2">
                  <c:v>ЛПХ</c:v>
                </c:pt>
              </c:strCache>
            </c:strRef>
          </c:cat>
          <c:val>
            <c:numRef>
              <c:f>Лист1!$C$30:$E$30</c:f>
              <c:numCache>
                <c:formatCode>0.0%</c:formatCode>
                <c:ptCount val="3"/>
                <c:pt idx="0">
                  <c:v>0.85399999999999998</c:v>
                </c:pt>
                <c:pt idx="1">
                  <c:v>3.5999999999999997E-2</c:v>
                </c:pt>
                <c:pt idx="2">
                  <c:v>0.11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Лист1!$B$22</c:f>
              <c:strCache>
                <c:ptCount val="1"/>
                <c:pt idx="0">
                  <c:v>2020 год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Лист1!$C$21:$F$21</c:f>
              <c:strCache>
                <c:ptCount val="4"/>
                <c:pt idx="0">
                  <c:v>численность работников с/х Кожевниковского района, чел</c:v>
                </c:pt>
                <c:pt idx="1">
                  <c:v>численность работников с/х по Томской области, чел.</c:v>
                </c:pt>
                <c:pt idx="2">
                  <c:v>заработная плата работников с/х Кожевниковского района, руб.</c:v>
                </c:pt>
                <c:pt idx="3">
                  <c:v>заработная плата работников с/х по Томской области, руб.</c:v>
                </c:pt>
              </c:strCache>
            </c:strRef>
          </c:cat>
          <c:val>
            <c:numRef>
              <c:f>Лист1!$C$22:$F$22</c:f>
              <c:numCache>
                <c:formatCode>General</c:formatCode>
                <c:ptCount val="4"/>
                <c:pt idx="0">
                  <c:v>624</c:v>
                </c:pt>
                <c:pt idx="1">
                  <c:v>4704</c:v>
                </c:pt>
                <c:pt idx="2">
                  <c:v>32807</c:v>
                </c:pt>
                <c:pt idx="3">
                  <c:v>35926</c:v>
                </c:pt>
              </c:numCache>
            </c:numRef>
          </c:val>
        </c:ser>
        <c:ser>
          <c:idx val="1"/>
          <c:order val="1"/>
          <c:tx>
            <c:strRef>
              <c:f>Лист1!$B$23</c:f>
              <c:strCache>
                <c:ptCount val="1"/>
                <c:pt idx="0">
                  <c:v>2021 год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Лист1!$C$21:$F$21</c:f>
              <c:strCache>
                <c:ptCount val="4"/>
                <c:pt idx="0">
                  <c:v>численность работников с/х Кожевниковского района, чел</c:v>
                </c:pt>
                <c:pt idx="1">
                  <c:v>численность работников с/х по Томской области, чел.</c:v>
                </c:pt>
                <c:pt idx="2">
                  <c:v>заработная плата работников с/х Кожевниковского района, руб.</c:v>
                </c:pt>
                <c:pt idx="3">
                  <c:v>заработная плата работников с/х по Томской области, руб.</c:v>
                </c:pt>
              </c:strCache>
            </c:strRef>
          </c:cat>
          <c:val>
            <c:numRef>
              <c:f>Лист1!$C$23:$F$23</c:f>
              <c:numCache>
                <c:formatCode>General</c:formatCode>
                <c:ptCount val="4"/>
                <c:pt idx="0">
                  <c:v>616</c:v>
                </c:pt>
                <c:pt idx="1">
                  <c:v>4963</c:v>
                </c:pt>
                <c:pt idx="2">
                  <c:v>35972</c:v>
                </c:pt>
                <c:pt idx="3">
                  <c:v>40552</c:v>
                </c:pt>
              </c:numCache>
            </c:numRef>
          </c:val>
        </c:ser>
        <c:ser>
          <c:idx val="2"/>
          <c:order val="2"/>
          <c:tx>
            <c:strRef>
              <c:f>Лист1!$B$24</c:f>
              <c:strCache>
                <c:ptCount val="1"/>
                <c:pt idx="0">
                  <c:v>2022 год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Лист1!$C$21:$F$21</c:f>
              <c:strCache>
                <c:ptCount val="4"/>
                <c:pt idx="0">
                  <c:v>численность работников с/х Кожевниковского района, чел</c:v>
                </c:pt>
                <c:pt idx="1">
                  <c:v>численность работников с/х по Томской области, чел.</c:v>
                </c:pt>
                <c:pt idx="2">
                  <c:v>заработная плата работников с/х Кожевниковского района, руб.</c:v>
                </c:pt>
                <c:pt idx="3">
                  <c:v>заработная плата работников с/х по Томской области, руб.</c:v>
                </c:pt>
              </c:strCache>
            </c:strRef>
          </c:cat>
          <c:val>
            <c:numRef>
              <c:f>Лист1!$C$24:$F$24</c:f>
              <c:numCache>
                <c:formatCode>General</c:formatCode>
                <c:ptCount val="4"/>
                <c:pt idx="0">
                  <c:v>606</c:v>
                </c:pt>
                <c:pt idx="1">
                  <c:v>4929</c:v>
                </c:pt>
                <c:pt idx="2">
                  <c:v>41623</c:v>
                </c:pt>
                <c:pt idx="3">
                  <c:v>45896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86064784"/>
        <c:axId val="186065344"/>
      </c:barChart>
      <c:catAx>
        <c:axId val="186064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6065344"/>
        <c:crosses val="autoZero"/>
        <c:auto val="1"/>
        <c:lblAlgn val="ctr"/>
        <c:lblOffset val="100"/>
        <c:noMultiLvlLbl val="0"/>
      </c:catAx>
      <c:valAx>
        <c:axId val="18606534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86064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Лист1!$B$4</c:f>
              <c:strCache>
                <c:ptCount val="1"/>
                <c:pt idx="0">
                  <c:v>урожайность, ц/га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Лист1!$A$5:$A$6</c:f>
              <c:numCache>
                <c:formatCode>General</c:formatCode>
                <c:ptCount val="2"/>
                <c:pt idx="0">
                  <c:v>2021</c:v>
                </c:pt>
                <c:pt idx="1">
                  <c:v>2022</c:v>
                </c:pt>
              </c:numCache>
            </c:numRef>
          </c:cat>
          <c:val>
            <c:numRef>
              <c:f>Лист1!$B$5:$B$6</c:f>
              <c:numCache>
                <c:formatCode>General</c:formatCode>
                <c:ptCount val="2"/>
                <c:pt idx="0">
                  <c:v>25.6</c:v>
                </c:pt>
                <c:pt idx="1">
                  <c:v>28.2</c:v>
                </c:pt>
              </c:numCache>
            </c:numRef>
          </c:val>
        </c:ser>
        <c:ser>
          <c:idx val="1"/>
          <c:order val="1"/>
          <c:tx>
            <c:strRef>
              <c:f>Лист1!$C$4</c:f>
              <c:strCache>
                <c:ptCount val="1"/>
                <c:pt idx="0">
                  <c:v>зерновые и зернобобовые культуры, тыс. тонн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Лист1!$A$5:$A$6</c:f>
              <c:numCache>
                <c:formatCode>General</c:formatCode>
                <c:ptCount val="2"/>
                <c:pt idx="0">
                  <c:v>2021</c:v>
                </c:pt>
                <c:pt idx="1">
                  <c:v>2022</c:v>
                </c:pt>
              </c:numCache>
            </c:numRef>
          </c:cat>
          <c:val>
            <c:numRef>
              <c:f>Лист1!$C$5:$C$6</c:f>
              <c:numCache>
                <c:formatCode>General</c:formatCode>
                <c:ptCount val="2"/>
                <c:pt idx="0">
                  <c:v>155.834</c:v>
                </c:pt>
                <c:pt idx="1">
                  <c:v>175.13399999999999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186068144"/>
        <c:axId val="186068704"/>
      </c:barChart>
      <c:catAx>
        <c:axId val="1860681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6068704"/>
        <c:crosses val="autoZero"/>
        <c:auto val="1"/>
        <c:lblAlgn val="ctr"/>
        <c:lblOffset val="100"/>
        <c:noMultiLvlLbl val="0"/>
      </c:catAx>
      <c:valAx>
        <c:axId val="1860687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60681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3BF020D-BEB9-41CA-83FE-0A7D17F7FDBE}" type="doc">
      <dgm:prSet loTypeId="urn:microsoft.com/office/officeart/2005/8/layout/p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32932E1-A2F8-4DD0-BB00-04922534C351}">
      <dgm:prSet phldrT="[Текст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2800" b="1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Доходы                         949,3 млн. руб.                                                                                     </a:t>
          </a:r>
          <a:r>
            <a:rPr lang="ru-RU" sz="28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98,6% </a:t>
          </a:r>
          <a:r>
            <a:rPr lang="ru-RU" sz="2800" b="1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к плану</a:t>
          </a:r>
        </a:p>
      </dgm:t>
    </dgm:pt>
    <dgm:pt modelId="{B9E79AAD-A097-4613-B0A6-E1534E212DC8}" type="parTrans" cxnId="{EBEC7999-4282-4712-9A56-EE79E763C473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B323E997-CAB1-45D6-B9FE-A75FF78F00BC}" type="sibTrans" cxnId="{EBEC7999-4282-4712-9A56-EE79E763C473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CB9E1CF3-550B-4F79-AD20-D27C59202EC1}">
      <dgm:prSet phldrT="[Текст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 sz="2800" b="1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  <a:p>
          <a:r>
            <a:rPr lang="ru-RU" sz="2800" b="1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Расходы                        932,6 млн. руб.   </a:t>
          </a:r>
          <a:r>
            <a:rPr lang="ru-RU" sz="28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95,2% </a:t>
          </a:r>
          <a:r>
            <a:rPr lang="ru-RU" sz="2800" b="1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к плану</a:t>
          </a:r>
        </a:p>
      </dgm:t>
    </dgm:pt>
    <dgm:pt modelId="{ABCC5D28-E9F7-4721-B341-AFB1C925A66D}" type="parTrans" cxnId="{2E9A04D7-FC38-4CEE-A647-E65707DF93D0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2C7E837C-1934-4173-BD51-942824D9A053}" type="sibTrans" cxnId="{2E9A04D7-FC38-4CEE-A647-E65707DF93D0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0251ECF-F5E0-439A-8573-1D1D6CB96A66}">
      <dgm:prSet phldrT="[Текст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2800" b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rPr>
            <a:t>Профицит  </a:t>
          </a:r>
          <a:r>
            <a:rPr lang="ru-RU" sz="2800" b="1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           16,7 млн. руб.</a:t>
          </a:r>
        </a:p>
      </dgm:t>
    </dgm:pt>
    <dgm:pt modelId="{2A61C301-0CFD-49C2-ADCD-92871000E380}" type="parTrans" cxnId="{74A7FC7A-B327-45E3-AA45-372D095E0503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574CCA36-2CC2-460C-B9ED-E41B036A20BB}" type="sibTrans" cxnId="{74A7FC7A-B327-45E3-AA45-372D095E0503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CC9F3274-1639-4F04-A1B6-A8538795D8C3}" type="pres">
      <dgm:prSet presAssocID="{A3BF020D-BEB9-41CA-83FE-0A7D17F7FDB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6EA0AB1-D8DA-4E65-98C5-F41B7727556B}" type="pres">
      <dgm:prSet presAssocID="{F32932E1-A2F8-4DD0-BB00-04922534C351}" presName="compNode" presStyleCnt="0"/>
      <dgm:spPr/>
    </dgm:pt>
    <dgm:pt modelId="{CC1ED6D3-42FB-479F-9C92-C7D019C65B1D}" type="pres">
      <dgm:prSet presAssocID="{F32932E1-A2F8-4DD0-BB00-04922534C351}" presName="pictRect" presStyleLbl="node1" presStyleIdx="0" presStyleCnt="3" custLinFactNeighborX="2067" custLinFactNeighborY="-10324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E274A81D-F583-4C0E-BCBC-8E508F6365CD}" type="pres">
      <dgm:prSet presAssocID="{F32932E1-A2F8-4DD0-BB00-04922534C351}" presName="textRect" presStyleLbl="revTx" presStyleIdx="0" presStyleCnt="3" custScaleY="202263" custLinFactNeighborX="2615" custLinFactNeighborY="519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84A8E9-79E5-4E25-8D92-611AF9C0B8E1}" type="pres">
      <dgm:prSet presAssocID="{B323E997-CAB1-45D6-B9FE-A75FF78F00BC}" presName="sibTrans" presStyleLbl="sibTrans2D1" presStyleIdx="0" presStyleCnt="0"/>
      <dgm:spPr/>
      <dgm:t>
        <a:bodyPr/>
        <a:lstStyle/>
        <a:p>
          <a:endParaRPr lang="ru-RU"/>
        </a:p>
      </dgm:t>
    </dgm:pt>
    <dgm:pt modelId="{5794877C-167E-4A5F-9742-3D744E0483C3}" type="pres">
      <dgm:prSet presAssocID="{CB9E1CF3-550B-4F79-AD20-D27C59202EC1}" presName="compNode" presStyleCnt="0"/>
      <dgm:spPr/>
    </dgm:pt>
    <dgm:pt modelId="{474298FA-C85D-41B0-BFAF-C69B4ED81AEE}" type="pres">
      <dgm:prSet presAssocID="{CB9E1CF3-550B-4F79-AD20-D27C59202EC1}" presName="pictRect" presStyleLbl="node1" presStyleIdx="1" presStyleCnt="3" custLinFactNeighborX="-2832" custLinFactNeighborY="17620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2DC8BCE3-B149-47F2-8DED-F79627BCDC31}" type="pres">
      <dgm:prSet presAssocID="{CB9E1CF3-550B-4F79-AD20-D27C59202EC1}" presName="textRect" presStyleLbl="revTx" presStyleIdx="1" presStyleCnt="3" custScaleY="178542" custLinFactNeighborX="1136" custLinFactNeighborY="636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8BD9CB-08BA-403D-839F-D2362D154403}" type="pres">
      <dgm:prSet presAssocID="{2C7E837C-1934-4173-BD51-942824D9A053}" presName="sibTrans" presStyleLbl="sibTrans2D1" presStyleIdx="0" presStyleCnt="0"/>
      <dgm:spPr/>
      <dgm:t>
        <a:bodyPr/>
        <a:lstStyle/>
        <a:p>
          <a:endParaRPr lang="ru-RU"/>
        </a:p>
      </dgm:t>
    </dgm:pt>
    <dgm:pt modelId="{01C5202A-B880-4FB9-8CD5-24D376A305C4}" type="pres">
      <dgm:prSet presAssocID="{10251ECF-F5E0-439A-8573-1D1D6CB96A66}" presName="compNode" presStyleCnt="0"/>
      <dgm:spPr/>
    </dgm:pt>
    <dgm:pt modelId="{76D15FD5-C4AC-4E87-8336-7C9FAFFEC4A6}" type="pres">
      <dgm:prSet presAssocID="{10251ECF-F5E0-439A-8573-1D1D6CB96A66}" presName="pictRect" presStyleLbl="node1" presStyleIdx="2" presStyleCnt="3" custScaleY="102006" custLinFactNeighborX="-746" custLinFactNeighborY="37002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30472B54-B828-4A12-A0BF-FBB9DD7DD475}" type="pres">
      <dgm:prSet presAssocID="{10251ECF-F5E0-439A-8573-1D1D6CB96A66}" presName="textRect" presStyleLbl="revTx" presStyleIdx="2" presStyleCnt="3" custScaleY="78999" custLinFactNeighborX="-1275" custLinFactNeighborY="658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BD10196-D668-4BEC-8256-7E2922F8DE8D}" type="presOf" srcId="{F32932E1-A2F8-4DD0-BB00-04922534C351}" destId="{E274A81D-F583-4C0E-BCBC-8E508F6365CD}" srcOrd="0" destOrd="0" presId="urn:microsoft.com/office/officeart/2005/8/layout/pList1"/>
    <dgm:cxn modelId="{74A7FC7A-B327-45E3-AA45-372D095E0503}" srcId="{A3BF020D-BEB9-41CA-83FE-0A7D17F7FDBE}" destId="{10251ECF-F5E0-439A-8573-1D1D6CB96A66}" srcOrd="2" destOrd="0" parTransId="{2A61C301-0CFD-49C2-ADCD-92871000E380}" sibTransId="{574CCA36-2CC2-460C-B9ED-E41B036A20BB}"/>
    <dgm:cxn modelId="{EBEC7999-4282-4712-9A56-EE79E763C473}" srcId="{A3BF020D-BEB9-41CA-83FE-0A7D17F7FDBE}" destId="{F32932E1-A2F8-4DD0-BB00-04922534C351}" srcOrd="0" destOrd="0" parTransId="{B9E79AAD-A097-4613-B0A6-E1534E212DC8}" sibTransId="{B323E997-CAB1-45D6-B9FE-A75FF78F00BC}"/>
    <dgm:cxn modelId="{E9E5A683-00C3-4A11-955F-BD81B16AEEE5}" type="presOf" srcId="{CB9E1CF3-550B-4F79-AD20-D27C59202EC1}" destId="{2DC8BCE3-B149-47F2-8DED-F79627BCDC31}" srcOrd="0" destOrd="0" presId="urn:microsoft.com/office/officeart/2005/8/layout/pList1"/>
    <dgm:cxn modelId="{95FAA616-F7AF-4E3F-888F-162CB8F0640A}" type="presOf" srcId="{A3BF020D-BEB9-41CA-83FE-0A7D17F7FDBE}" destId="{CC9F3274-1639-4F04-A1B6-A8538795D8C3}" srcOrd="0" destOrd="0" presId="urn:microsoft.com/office/officeart/2005/8/layout/pList1"/>
    <dgm:cxn modelId="{D478824A-3E40-4C59-A60C-520487A850D9}" type="presOf" srcId="{B323E997-CAB1-45D6-B9FE-A75FF78F00BC}" destId="{B784A8E9-79E5-4E25-8D92-611AF9C0B8E1}" srcOrd="0" destOrd="0" presId="urn:microsoft.com/office/officeart/2005/8/layout/pList1"/>
    <dgm:cxn modelId="{E3829ACC-4353-4935-BAAD-7EBA40026100}" type="presOf" srcId="{10251ECF-F5E0-439A-8573-1D1D6CB96A66}" destId="{30472B54-B828-4A12-A0BF-FBB9DD7DD475}" srcOrd="0" destOrd="0" presId="urn:microsoft.com/office/officeart/2005/8/layout/pList1"/>
    <dgm:cxn modelId="{2E9A04D7-FC38-4CEE-A647-E65707DF93D0}" srcId="{A3BF020D-BEB9-41CA-83FE-0A7D17F7FDBE}" destId="{CB9E1CF3-550B-4F79-AD20-D27C59202EC1}" srcOrd="1" destOrd="0" parTransId="{ABCC5D28-E9F7-4721-B341-AFB1C925A66D}" sibTransId="{2C7E837C-1934-4173-BD51-942824D9A053}"/>
    <dgm:cxn modelId="{CBAB95C6-C04A-4E5E-BA58-B36BE190D724}" type="presOf" srcId="{2C7E837C-1934-4173-BD51-942824D9A053}" destId="{C78BD9CB-08BA-403D-839F-D2362D154403}" srcOrd="0" destOrd="0" presId="urn:microsoft.com/office/officeart/2005/8/layout/pList1"/>
    <dgm:cxn modelId="{A4748D60-F67D-413B-9C65-FBB727DBDEC4}" type="presParOf" srcId="{CC9F3274-1639-4F04-A1B6-A8538795D8C3}" destId="{B6EA0AB1-D8DA-4E65-98C5-F41B7727556B}" srcOrd="0" destOrd="0" presId="urn:microsoft.com/office/officeart/2005/8/layout/pList1"/>
    <dgm:cxn modelId="{77D5CEEA-6111-418B-9591-FAEF22A7BBC5}" type="presParOf" srcId="{B6EA0AB1-D8DA-4E65-98C5-F41B7727556B}" destId="{CC1ED6D3-42FB-479F-9C92-C7D019C65B1D}" srcOrd="0" destOrd="0" presId="urn:microsoft.com/office/officeart/2005/8/layout/pList1"/>
    <dgm:cxn modelId="{72B44710-C1BE-4DA1-AE75-74066C4DA8EB}" type="presParOf" srcId="{B6EA0AB1-D8DA-4E65-98C5-F41B7727556B}" destId="{E274A81D-F583-4C0E-BCBC-8E508F6365CD}" srcOrd="1" destOrd="0" presId="urn:microsoft.com/office/officeart/2005/8/layout/pList1"/>
    <dgm:cxn modelId="{A0FDD7CC-A16A-47E2-AC32-855B45C9A25D}" type="presParOf" srcId="{CC9F3274-1639-4F04-A1B6-A8538795D8C3}" destId="{B784A8E9-79E5-4E25-8D92-611AF9C0B8E1}" srcOrd="1" destOrd="0" presId="urn:microsoft.com/office/officeart/2005/8/layout/pList1"/>
    <dgm:cxn modelId="{29598FCC-75DF-46BA-A1DF-EE5D52027323}" type="presParOf" srcId="{CC9F3274-1639-4F04-A1B6-A8538795D8C3}" destId="{5794877C-167E-4A5F-9742-3D744E0483C3}" srcOrd="2" destOrd="0" presId="urn:microsoft.com/office/officeart/2005/8/layout/pList1"/>
    <dgm:cxn modelId="{17F4A314-E6D9-4CD1-B566-1503D5B7B201}" type="presParOf" srcId="{5794877C-167E-4A5F-9742-3D744E0483C3}" destId="{474298FA-C85D-41B0-BFAF-C69B4ED81AEE}" srcOrd="0" destOrd="0" presId="urn:microsoft.com/office/officeart/2005/8/layout/pList1"/>
    <dgm:cxn modelId="{409DCAB4-D40A-4576-AF8E-25592321ECB4}" type="presParOf" srcId="{5794877C-167E-4A5F-9742-3D744E0483C3}" destId="{2DC8BCE3-B149-47F2-8DED-F79627BCDC31}" srcOrd="1" destOrd="0" presId="urn:microsoft.com/office/officeart/2005/8/layout/pList1"/>
    <dgm:cxn modelId="{744CE59D-1776-4DCD-8440-7ED879A6F54F}" type="presParOf" srcId="{CC9F3274-1639-4F04-A1B6-A8538795D8C3}" destId="{C78BD9CB-08BA-403D-839F-D2362D154403}" srcOrd="3" destOrd="0" presId="urn:microsoft.com/office/officeart/2005/8/layout/pList1"/>
    <dgm:cxn modelId="{C44B3CDB-64EA-41C0-BA74-E984E31107A8}" type="presParOf" srcId="{CC9F3274-1639-4F04-A1B6-A8538795D8C3}" destId="{01C5202A-B880-4FB9-8CD5-24D376A305C4}" srcOrd="4" destOrd="0" presId="urn:microsoft.com/office/officeart/2005/8/layout/pList1"/>
    <dgm:cxn modelId="{E01350C8-E799-4E6E-A9B2-FB74DCAD7E95}" type="presParOf" srcId="{01C5202A-B880-4FB9-8CD5-24D376A305C4}" destId="{76D15FD5-C4AC-4E87-8336-7C9FAFFEC4A6}" srcOrd="0" destOrd="0" presId="urn:microsoft.com/office/officeart/2005/8/layout/pList1"/>
    <dgm:cxn modelId="{6D481340-2DD9-4265-ADD9-9D7382F201A8}" type="presParOf" srcId="{01C5202A-B880-4FB9-8CD5-24D376A305C4}" destId="{30472B54-B828-4A12-A0BF-FBB9DD7DD475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AE023F6-0641-478C-935F-E2504C84B4FE}" type="doc">
      <dgm:prSet loTypeId="urn:microsoft.com/office/officeart/2008/layout/CircularPictureCallou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7D47391-66E7-4F05-BC1E-5E9C3E42E9BC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 algn="ctr"/>
          <a:r>
            <a:rPr lang="ru-RU" sz="2400" b="1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Налоговые и неналоговые доходы 203,5 млн. руб. </a:t>
          </a:r>
        </a:p>
        <a:p>
          <a:pPr algn="ctr"/>
          <a:r>
            <a:rPr lang="ru-RU" sz="2400" b="1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(21,4%)</a:t>
          </a:r>
        </a:p>
      </dgm:t>
    </dgm:pt>
    <dgm:pt modelId="{1EAFEC50-D6B1-44CE-ABE5-66369EDF9DB5}" type="parTrans" cxnId="{DB44D19A-660F-463C-8245-8CF174629404}">
      <dgm:prSet/>
      <dgm:spPr/>
      <dgm:t>
        <a:bodyPr/>
        <a:lstStyle/>
        <a:p>
          <a:endParaRPr lang="ru-RU" sz="1600"/>
        </a:p>
      </dgm:t>
    </dgm:pt>
    <dgm:pt modelId="{740F05AE-3B07-4C32-BE02-634316CD3C71}" type="sibTrans" cxnId="{DB44D19A-660F-463C-8245-8CF174629404}">
      <dgm:prSet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sz="1600"/>
        </a:p>
      </dgm:t>
    </dgm:pt>
    <dgm:pt modelId="{24CA1E2F-C1E8-4349-83F9-4623B4A77303}">
      <dgm:prSet custT="1"/>
      <dgm:spPr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 algn="ctr"/>
          <a:endParaRPr lang="ru-RU" sz="32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E4D8F61-3EB4-4E2B-95E7-C43C8CEFD37E}" type="sibTrans" cxnId="{D3577B74-D0FC-45BD-AD84-ED6B6622BB96}">
      <dgm:prSet/>
      <dgm:spPr>
        <a:blipFill rotWithShape="1">
          <a:blip xmlns:r="http://schemas.openxmlformats.org/officeDocument/2006/relationships" r:embed="rId2"/>
          <a:stretch>
            <a:fillRect/>
          </a:stretch>
        </a:blipFill>
        <a:ln w="9525"/>
      </dgm:spPr>
      <dgm:t>
        <a:bodyPr/>
        <a:lstStyle/>
        <a:p>
          <a:pPr algn="ctr"/>
          <a:endParaRPr lang="ru-RU" sz="1200">
            <a:solidFill>
              <a:schemeClr val="accent6">
                <a:lumMod val="50000"/>
              </a:schemeClr>
            </a:solidFill>
          </a:endParaRPr>
        </a:p>
      </dgm:t>
    </dgm:pt>
    <dgm:pt modelId="{736CA740-BF53-4143-8D69-F1C314F9ACCF}" type="parTrans" cxnId="{D3577B74-D0FC-45BD-AD84-ED6B6622BB96}">
      <dgm:prSet/>
      <dgm:spPr/>
      <dgm:t>
        <a:bodyPr/>
        <a:lstStyle/>
        <a:p>
          <a:endParaRPr lang="ru-RU" sz="1600"/>
        </a:p>
      </dgm:t>
    </dgm:pt>
    <dgm:pt modelId="{7E367D64-0183-4415-814C-FB12C63CB5AB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 algn="ctr"/>
          <a:r>
            <a:rPr lang="ru-RU" sz="2400" b="1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Финансовая помощь 745,8 млн. руб. </a:t>
          </a:r>
        </a:p>
        <a:p>
          <a:pPr algn="ctr"/>
          <a:r>
            <a:rPr lang="ru-RU" sz="2400" b="1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(</a:t>
          </a:r>
          <a:r>
            <a:rPr lang="ru-RU" sz="24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78,6%)</a:t>
          </a:r>
          <a:endParaRPr lang="ru-RU" sz="2400" b="1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gm:t>
    </dgm:pt>
    <dgm:pt modelId="{64780C2C-CB0A-4AD7-B9D6-FDDA5C4BA6C8}" type="sibTrans" cxnId="{58A15D08-3FF3-456F-9AD8-6146D573C17A}">
      <dgm:prSet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 sz="1600"/>
        </a:p>
      </dgm:t>
    </dgm:pt>
    <dgm:pt modelId="{BD5AC744-36A9-4056-AE76-D28519915D81}" type="parTrans" cxnId="{58A15D08-3FF3-456F-9AD8-6146D573C17A}">
      <dgm:prSet/>
      <dgm:spPr/>
      <dgm:t>
        <a:bodyPr/>
        <a:lstStyle/>
        <a:p>
          <a:endParaRPr lang="ru-RU" sz="1600"/>
        </a:p>
      </dgm:t>
    </dgm:pt>
    <dgm:pt modelId="{848D8393-49C1-4029-B560-25CF10F9DDD3}" type="pres">
      <dgm:prSet presAssocID="{EAE023F6-0641-478C-935F-E2504C84B4FE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5ACB03AC-7961-45F2-A3D3-B77617B22617}" type="pres">
      <dgm:prSet presAssocID="{EAE023F6-0641-478C-935F-E2504C84B4FE}" presName="Name1" presStyleCnt="0"/>
      <dgm:spPr/>
    </dgm:pt>
    <dgm:pt modelId="{FF323AF7-786C-44AE-A930-CEF3DDBBC0FF}" type="pres">
      <dgm:prSet presAssocID="{CE4D8F61-3EB4-4E2B-95E7-C43C8CEFD37E}" presName="picture_1" presStyleCnt="0"/>
      <dgm:spPr/>
    </dgm:pt>
    <dgm:pt modelId="{48350FD1-A9E9-4347-AB93-6058E300A7C4}" type="pres">
      <dgm:prSet presAssocID="{CE4D8F61-3EB4-4E2B-95E7-C43C8CEFD37E}" presName="pictureRepeatNode" presStyleLbl="alignImgPlace1" presStyleIdx="0" presStyleCnt="3" custScaleX="60403" custScaleY="58886" custLinFactNeighborX="-11629" custLinFactNeighborY="1346"/>
      <dgm:spPr/>
      <dgm:t>
        <a:bodyPr/>
        <a:lstStyle/>
        <a:p>
          <a:endParaRPr lang="ru-RU"/>
        </a:p>
      </dgm:t>
    </dgm:pt>
    <dgm:pt modelId="{78D8185D-9FC7-48D5-8D54-846FA9FFA466}" type="pres">
      <dgm:prSet presAssocID="{24CA1E2F-C1E8-4349-83F9-4623B4A77303}" presName="text_1" presStyleLbl="node1" presStyleIdx="0" presStyleCnt="0" custScaleX="112357" custScaleY="45391" custLinFactY="-17969" custLinFactNeighborX="6303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43CBDF-A671-4D0D-BD69-9DC2D87ADAFF}" type="pres">
      <dgm:prSet presAssocID="{64780C2C-CB0A-4AD7-B9D6-FDDA5C4BA6C8}" presName="picture_2" presStyleCnt="0"/>
      <dgm:spPr/>
    </dgm:pt>
    <dgm:pt modelId="{E4A0661B-30AD-45E4-BA80-1EC80FD712D1}" type="pres">
      <dgm:prSet presAssocID="{64780C2C-CB0A-4AD7-B9D6-FDDA5C4BA6C8}" presName="pictureRepeatNode" presStyleLbl="alignImgPlace1" presStyleIdx="1" presStyleCnt="3" custScaleX="142214" custScaleY="118524" custLinFactNeighborX="-10395" custLinFactNeighborY="13677"/>
      <dgm:spPr/>
      <dgm:t>
        <a:bodyPr/>
        <a:lstStyle/>
        <a:p>
          <a:endParaRPr lang="ru-RU"/>
        </a:p>
      </dgm:t>
    </dgm:pt>
    <dgm:pt modelId="{0F78B3A3-510E-4442-8C96-416703F5D207}" type="pres">
      <dgm:prSet presAssocID="{7E367D64-0183-4415-814C-FB12C63CB5AB}" presName="line_2" presStyleLbl="parChTrans1D1" presStyleIdx="0" presStyleCnt="2" custLinFactY="199550" custLinFactNeighborY="200000"/>
      <dgm:spPr/>
    </dgm:pt>
    <dgm:pt modelId="{99C73D08-DD93-45D7-BF1C-24A15D3934DC}" type="pres">
      <dgm:prSet presAssocID="{7E367D64-0183-4415-814C-FB12C63CB5AB}" presName="textparent_2" presStyleLbl="node1" presStyleIdx="0" presStyleCnt="0"/>
      <dgm:spPr/>
    </dgm:pt>
    <dgm:pt modelId="{5FF5764B-6B4B-4A6B-8A5A-C88238D8275E}" type="pres">
      <dgm:prSet presAssocID="{7E367D64-0183-4415-814C-FB12C63CB5AB}" presName="text_2" presStyleLbl="revTx" presStyleIdx="0" presStyleCnt="2" custScaleX="196742" custLinFactNeighborX="17510" custLinFactNeighborY="-8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272ABB-F896-421F-890F-C5A02739BFBC}" type="pres">
      <dgm:prSet presAssocID="{740F05AE-3B07-4C32-BE02-634316CD3C71}" presName="picture_3" presStyleCnt="0"/>
      <dgm:spPr/>
    </dgm:pt>
    <dgm:pt modelId="{B0FEAF0F-CD60-40BF-B235-45AB2E515E33}" type="pres">
      <dgm:prSet presAssocID="{740F05AE-3B07-4C32-BE02-634316CD3C71}" presName="pictureRepeatNode" presStyleLbl="alignImgPlace1" presStyleIdx="2" presStyleCnt="3" custScaleX="129647" custScaleY="116441" custLinFactNeighborX="-6959" custLinFactNeighborY="-17101"/>
      <dgm:spPr/>
      <dgm:t>
        <a:bodyPr/>
        <a:lstStyle/>
        <a:p>
          <a:endParaRPr lang="ru-RU"/>
        </a:p>
      </dgm:t>
    </dgm:pt>
    <dgm:pt modelId="{B976004F-4760-447B-9B4C-5E06B5B67253}" type="pres">
      <dgm:prSet presAssocID="{D7D47391-66E7-4F05-BC1E-5E9C3E42E9BC}" presName="line_3" presStyleLbl="parChTrans1D1" presStyleIdx="1" presStyleCnt="2"/>
      <dgm:spPr/>
    </dgm:pt>
    <dgm:pt modelId="{65F03279-EF6A-4B0D-92B2-2E68711D148F}" type="pres">
      <dgm:prSet presAssocID="{D7D47391-66E7-4F05-BC1E-5E9C3E42E9BC}" presName="textparent_3" presStyleLbl="node1" presStyleIdx="0" presStyleCnt="0"/>
      <dgm:spPr/>
    </dgm:pt>
    <dgm:pt modelId="{AD091692-2B27-4893-8EED-5BFE6B009D6C}" type="pres">
      <dgm:prSet presAssocID="{D7D47391-66E7-4F05-BC1E-5E9C3E42E9BC}" presName="text_3" presStyleLbl="revTx" presStyleIdx="1" presStyleCnt="2" custScaleX="151246" custLinFactNeighborX="10541" custLinFactNeighborY="-112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0BCCAD8-E278-4648-AC5E-69ABD6E86904}" type="presOf" srcId="{EAE023F6-0641-478C-935F-E2504C84B4FE}" destId="{848D8393-49C1-4029-B560-25CF10F9DDD3}" srcOrd="0" destOrd="0" presId="urn:microsoft.com/office/officeart/2008/layout/CircularPictureCallout"/>
    <dgm:cxn modelId="{53DDB1BC-4092-4CD0-8B61-1F8E1E027224}" type="presOf" srcId="{24CA1E2F-C1E8-4349-83F9-4623B4A77303}" destId="{78D8185D-9FC7-48D5-8D54-846FA9FFA466}" srcOrd="0" destOrd="0" presId="urn:microsoft.com/office/officeart/2008/layout/CircularPictureCallout"/>
    <dgm:cxn modelId="{5059C7E4-52F3-4B21-B20E-592BE09BCAA2}" type="presOf" srcId="{CE4D8F61-3EB4-4E2B-95E7-C43C8CEFD37E}" destId="{48350FD1-A9E9-4347-AB93-6058E300A7C4}" srcOrd="0" destOrd="0" presId="urn:microsoft.com/office/officeart/2008/layout/CircularPictureCallout"/>
    <dgm:cxn modelId="{DB44D19A-660F-463C-8245-8CF174629404}" srcId="{EAE023F6-0641-478C-935F-E2504C84B4FE}" destId="{D7D47391-66E7-4F05-BC1E-5E9C3E42E9BC}" srcOrd="2" destOrd="0" parTransId="{1EAFEC50-D6B1-44CE-ABE5-66369EDF9DB5}" sibTransId="{740F05AE-3B07-4C32-BE02-634316CD3C71}"/>
    <dgm:cxn modelId="{58A15D08-3FF3-456F-9AD8-6146D573C17A}" srcId="{EAE023F6-0641-478C-935F-E2504C84B4FE}" destId="{7E367D64-0183-4415-814C-FB12C63CB5AB}" srcOrd="1" destOrd="0" parTransId="{BD5AC744-36A9-4056-AE76-D28519915D81}" sibTransId="{64780C2C-CB0A-4AD7-B9D6-FDDA5C4BA6C8}"/>
    <dgm:cxn modelId="{7C333515-4898-4397-88DE-E415554862AB}" type="presOf" srcId="{D7D47391-66E7-4F05-BC1E-5E9C3E42E9BC}" destId="{AD091692-2B27-4893-8EED-5BFE6B009D6C}" srcOrd="0" destOrd="0" presId="urn:microsoft.com/office/officeart/2008/layout/CircularPictureCallout"/>
    <dgm:cxn modelId="{D3577B74-D0FC-45BD-AD84-ED6B6622BB96}" srcId="{EAE023F6-0641-478C-935F-E2504C84B4FE}" destId="{24CA1E2F-C1E8-4349-83F9-4623B4A77303}" srcOrd="0" destOrd="0" parTransId="{736CA740-BF53-4143-8D69-F1C314F9ACCF}" sibTransId="{CE4D8F61-3EB4-4E2B-95E7-C43C8CEFD37E}"/>
    <dgm:cxn modelId="{9028BC47-869D-4DA5-8037-137E04AD4783}" type="presOf" srcId="{740F05AE-3B07-4C32-BE02-634316CD3C71}" destId="{B0FEAF0F-CD60-40BF-B235-45AB2E515E33}" srcOrd="0" destOrd="0" presId="urn:microsoft.com/office/officeart/2008/layout/CircularPictureCallout"/>
    <dgm:cxn modelId="{F2F1FE90-62F6-44AE-8B8B-6A094BB85A46}" type="presOf" srcId="{7E367D64-0183-4415-814C-FB12C63CB5AB}" destId="{5FF5764B-6B4B-4A6B-8A5A-C88238D8275E}" srcOrd="0" destOrd="0" presId="urn:microsoft.com/office/officeart/2008/layout/CircularPictureCallout"/>
    <dgm:cxn modelId="{CAA93EF6-C8D2-41F6-8C80-8032EBE9CA24}" type="presOf" srcId="{64780C2C-CB0A-4AD7-B9D6-FDDA5C4BA6C8}" destId="{E4A0661B-30AD-45E4-BA80-1EC80FD712D1}" srcOrd="0" destOrd="0" presId="urn:microsoft.com/office/officeart/2008/layout/CircularPictureCallout"/>
    <dgm:cxn modelId="{100A2C9B-7EF1-4DC8-8011-425298CCBA7C}" type="presParOf" srcId="{848D8393-49C1-4029-B560-25CF10F9DDD3}" destId="{5ACB03AC-7961-45F2-A3D3-B77617B22617}" srcOrd="0" destOrd="0" presId="urn:microsoft.com/office/officeart/2008/layout/CircularPictureCallout"/>
    <dgm:cxn modelId="{92315E31-1FF1-43E9-935B-F774D5A6DB34}" type="presParOf" srcId="{5ACB03AC-7961-45F2-A3D3-B77617B22617}" destId="{FF323AF7-786C-44AE-A930-CEF3DDBBC0FF}" srcOrd="0" destOrd="0" presId="urn:microsoft.com/office/officeart/2008/layout/CircularPictureCallout"/>
    <dgm:cxn modelId="{561810BA-D0DD-4264-8E12-9BDD8DB9B819}" type="presParOf" srcId="{FF323AF7-786C-44AE-A930-CEF3DDBBC0FF}" destId="{48350FD1-A9E9-4347-AB93-6058E300A7C4}" srcOrd="0" destOrd="0" presId="urn:microsoft.com/office/officeart/2008/layout/CircularPictureCallout"/>
    <dgm:cxn modelId="{64538727-FED2-42ED-86F8-3308F4BC6FD9}" type="presParOf" srcId="{5ACB03AC-7961-45F2-A3D3-B77617B22617}" destId="{78D8185D-9FC7-48D5-8D54-846FA9FFA466}" srcOrd="1" destOrd="0" presId="urn:microsoft.com/office/officeart/2008/layout/CircularPictureCallout"/>
    <dgm:cxn modelId="{79B223A7-820B-4E4C-A6E9-918B1ED5AA38}" type="presParOf" srcId="{5ACB03AC-7961-45F2-A3D3-B77617B22617}" destId="{6743CBDF-A671-4D0D-BD69-9DC2D87ADAFF}" srcOrd="2" destOrd="0" presId="urn:microsoft.com/office/officeart/2008/layout/CircularPictureCallout"/>
    <dgm:cxn modelId="{D9F339BD-D9AA-4A97-87A8-5DE37B4B72E7}" type="presParOf" srcId="{6743CBDF-A671-4D0D-BD69-9DC2D87ADAFF}" destId="{E4A0661B-30AD-45E4-BA80-1EC80FD712D1}" srcOrd="0" destOrd="0" presId="urn:microsoft.com/office/officeart/2008/layout/CircularPictureCallout"/>
    <dgm:cxn modelId="{64145ADC-9B7F-43B7-9F83-54EBFCEB1F5E}" type="presParOf" srcId="{5ACB03AC-7961-45F2-A3D3-B77617B22617}" destId="{0F78B3A3-510E-4442-8C96-416703F5D207}" srcOrd="3" destOrd="0" presId="urn:microsoft.com/office/officeart/2008/layout/CircularPictureCallout"/>
    <dgm:cxn modelId="{9478ABCF-0551-4909-B293-F61F91D18CF2}" type="presParOf" srcId="{5ACB03AC-7961-45F2-A3D3-B77617B22617}" destId="{99C73D08-DD93-45D7-BF1C-24A15D3934DC}" srcOrd="4" destOrd="0" presId="urn:microsoft.com/office/officeart/2008/layout/CircularPictureCallout"/>
    <dgm:cxn modelId="{F778B7B2-8D31-409B-9698-49A4FF990728}" type="presParOf" srcId="{99C73D08-DD93-45D7-BF1C-24A15D3934DC}" destId="{5FF5764B-6B4B-4A6B-8A5A-C88238D8275E}" srcOrd="0" destOrd="0" presId="urn:microsoft.com/office/officeart/2008/layout/CircularPictureCallout"/>
    <dgm:cxn modelId="{FB5E887A-5ABA-4B96-9891-E96AB2CE32C3}" type="presParOf" srcId="{5ACB03AC-7961-45F2-A3D3-B77617B22617}" destId="{71272ABB-F896-421F-890F-C5A02739BFBC}" srcOrd="5" destOrd="0" presId="urn:microsoft.com/office/officeart/2008/layout/CircularPictureCallout"/>
    <dgm:cxn modelId="{4A975D9E-6BC6-47E1-954E-EEFBCBAD2D42}" type="presParOf" srcId="{71272ABB-F896-421F-890F-C5A02739BFBC}" destId="{B0FEAF0F-CD60-40BF-B235-45AB2E515E33}" srcOrd="0" destOrd="0" presId="urn:microsoft.com/office/officeart/2008/layout/CircularPictureCallout"/>
    <dgm:cxn modelId="{5F5D443B-936F-4051-A5AD-B09A19FBF6F0}" type="presParOf" srcId="{5ACB03AC-7961-45F2-A3D3-B77617B22617}" destId="{B976004F-4760-447B-9B4C-5E06B5B67253}" srcOrd="6" destOrd="0" presId="urn:microsoft.com/office/officeart/2008/layout/CircularPictureCallout"/>
    <dgm:cxn modelId="{B274D505-A2A4-4F9A-9906-FBCE112A2322}" type="presParOf" srcId="{5ACB03AC-7961-45F2-A3D3-B77617B22617}" destId="{65F03279-EF6A-4B0D-92B2-2E68711D148F}" srcOrd="7" destOrd="0" presId="urn:microsoft.com/office/officeart/2008/layout/CircularPictureCallout"/>
    <dgm:cxn modelId="{451F43FC-A099-4969-9304-7782766DE32E}" type="presParOf" srcId="{65F03279-EF6A-4B0D-92B2-2E68711D148F}" destId="{AD091692-2B27-4893-8EED-5BFE6B009D6C}" srcOrd="0" destOrd="0" presId="urn:microsoft.com/office/officeart/2008/layout/CircularPictureCallou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B98EC55-36D6-443E-BE33-60DE3D497922}" type="doc">
      <dgm:prSet loTypeId="urn:microsoft.com/office/officeart/2005/8/layout/orgChart1" loCatId="hierarchy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EA338D45-D8D2-489F-A217-4B194536E7AF}">
      <dgm:prSet phldrT="[Текст]" custT="1"/>
      <dgm:spPr>
        <a:solidFill>
          <a:srgbClr val="C00000"/>
        </a:solidFill>
      </dgm:spPr>
      <dgm:t>
        <a:bodyPr/>
        <a:lstStyle/>
        <a:p>
          <a:r>
            <a:rPr lang="ru-RU" sz="2800" b="1" dirty="0" smtClean="0">
              <a:latin typeface="+mn-lt"/>
              <a:cs typeface="Arial" panose="020B0604020202020204" pitchFamily="34" charset="0"/>
            </a:rPr>
            <a:t>Площадки ГТО</a:t>
          </a:r>
          <a:endParaRPr lang="ru-RU" sz="2800" b="1" dirty="0">
            <a:latin typeface="+mn-lt"/>
            <a:cs typeface="Arial" panose="020B0604020202020204" pitchFamily="34" charset="0"/>
          </a:endParaRPr>
        </a:p>
      </dgm:t>
    </dgm:pt>
    <dgm:pt modelId="{1F4379DD-569C-4789-BC44-7C08EABA413F}" type="parTrans" cxnId="{DA47561E-3504-4701-8386-0D247FF1EED9}">
      <dgm:prSet/>
      <dgm:spPr/>
      <dgm:t>
        <a:bodyPr/>
        <a:lstStyle/>
        <a:p>
          <a:endParaRPr lang="ru-RU" sz="1050">
            <a:latin typeface="+mn-lt"/>
          </a:endParaRPr>
        </a:p>
      </dgm:t>
    </dgm:pt>
    <dgm:pt modelId="{10150C98-AB78-43B2-92A1-BBBB847D1571}" type="sibTrans" cxnId="{DA47561E-3504-4701-8386-0D247FF1EED9}">
      <dgm:prSet/>
      <dgm:spPr/>
      <dgm:t>
        <a:bodyPr/>
        <a:lstStyle/>
        <a:p>
          <a:endParaRPr lang="ru-RU" sz="1050">
            <a:latin typeface="+mn-lt"/>
          </a:endParaRPr>
        </a:p>
      </dgm:t>
    </dgm:pt>
    <dgm:pt modelId="{CC4902F8-3332-458B-A39E-6051D0A8A6CF}">
      <dgm:prSet phldrT="[Текст]" custT="1"/>
      <dgm:spPr/>
      <dgm:t>
        <a:bodyPr/>
        <a:lstStyle/>
        <a:p>
          <a:r>
            <a:rPr lang="ru-RU" sz="2400" b="1" i="0" dirty="0" smtClean="0">
              <a:latin typeface="+mn-lt"/>
              <a:cs typeface="Arial" panose="020B0604020202020204" pitchFamily="34" charset="0"/>
            </a:rPr>
            <a:t>с. Базой, ул. Советская, 27</a:t>
          </a:r>
          <a:endParaRPr lang="ru-RU" sz="2400" b="1" i="0" dirty="0">
            <a:latin typeface="+mn-lt"/>
            <a:cs typeface="Arial" panose="020B0604020202020204" pitchFamily="34" charset="0"/>
          </a:endParaRPr>
        </a:p>
      </dgm:t>
    </dgm:pt>
    <dgm:pt modelId="{EA14E643-D32E-4680-A652-7BFE4E8D3C21}" type="parTrans" cxnId="{461E3F23-AFE2-4D44-A8EB-89CDCB88339D}">
      <dgm:prSet/>
      <dgm:spPr/>
      <dgm:t>
        <a:bodyPr/>
        <a:lstStyle/>
        <a:p>
          <a:endParaRPr lang="ru-RU" sz="1050">
            <a:latin typeface="+mn-lt"/>
          </a:endParaRPr>
        </a:p>
      </dgm:t>
    </dgm:pt>
    <dgm:pt modelId="{3100D06D-244E-4B39-935C-DA2BD13D8B34}" type="sibTrans" cxnId="{461E3F23-AFE2-4D44-A8EB-89CDCB88339D}">
      <dgm:prSet/>
      <dgm:spPr/>
      <dgm:t>
        <a:bodyPr/>
        <a:lstStyle/>
        <a:p>
          <a:endParaRPr lang="ru-RU" sz="1050">
            <a:latin typeface="+mn-lt"/>
          </a:endParaRPr>
        </a:p>
      </dgm:t>
    </dgm:pt>
    <dgm:pt modelId="{3DC3FCFB-A78E-499B-AA12-66100292D3F4}">
      <dgm:prSet phldrT="[Текст]" custT="1"/>
      <dgm:spPr/>
      <dgm:t>
        <a:bodyPr/>
        <a:lstStyle/>
        <a:p>
          <a:r>
            <a:rPr lang="ru-RU" sz="2400" b="1" i="0" dirty="0" smtClean="0">
              <a:latin typeface="+mn-lt"/>
              <a:cs typeface="Arial" panose="020B0604020202020204" pitchFamily="34" charset="0"/>
            </a:rPr>
            <a:t>с. Кожевниково, пер. Южный, 1</a:t>
          </a:r>
          <a:endParaRPr lang="ru-RU" sz="2400" b="1" i="0" dirty="0">
            <a:latin typeface="+mn-lt"/>
            <a:cs typeface="Arial" panose="020B0604020202020204" pitchFamily="34" charset="0"/>
          </a:endParaRPr>
        </a:p>
      </dgm:t>
    </dgm:pt>
    <dgm:pt modelId="{47817C72-F442-4079-BF28-5449FE7A642A}" type="sibTrans" cxnId="{B0961A22-CFE7-4915-89C2-89C5EC23DD53}">
      <dgm:prSet/>
      <dgm:spPr/>
      <dgm:t>
        <a:bodyPr/>
        <a:lstStyle/>
        <a:p>
          <a:endParaRPr lang="ru-RU" sz="1050">
            <a:latin typeface="+mn-lt"/>
          </a:endParaRPr>
        </a:p>
      </dgm:t>
    </dgm:pt>
    <dgm:pt modelId="{88AF0433-2B0D-479C-8438-18B5776FB422}" type="parTrans" cxnId="{B0961A22-CFE7-4915-89C2-89C5EC23DD53}">
      <dgm:prSet/>
      <dgm:spPr/>
      <dgm:t>
        <a:bodyPr/>
        <a:lstStyle/>
        <a:p>
          <a:endParaRPr lang="ru-RU" sz="1050">
            <a:latin typeface="+mn-lt"/>
          </a:endParaRPr>
        </a:p>
      </dgm:t>
    </dgm:pt>
    <dgm:pt modelId="{63F5F300-875F-41E9-A475-B8A693CDE3A0}" type="pres">
      <dgm:prSet presAssocID="{AB98EC55-36D6-443E-BE33-60DE3D497922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86FC186-E80F-4376-91D0-20FA559E05A0}" type="pres">
      <dgm:prSet presAssocID="{EA338D45-D8D2-489F-A217-4B194536E7AF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E1FC9ACD-46B4-4A8A-A74F-8CD0991CB7B8}" type="pres">
      <dgm:prSet presAssocID="{EA338D45-D8D2-489F-A217-4B194536E7AF}" presName="rootComposite1" presStyleCnt="0"/>
      <dgm:spPr/>
      <dgm:t>
        <a:bodyPr/>
        <a:lstStyle/>
        <a:p>
          <a:endParaRPr lang="ru-RU"/>
        </a:p>
      </dgm:t>
    </dgm:pt>
    <dgm:pt modelId="{08A9C35E-B407-47EC-A7F8-23A5F4219D7B}" type="pres">
      <dgm:prSet presAssocID="{EA338D45-D8D2-489F-A217-4B194536E7AF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D8142E9-8BAC-41B7-B745-0A3B0FA19B80}" type="pres">
      <dgm:prSet presAssocID="{EA338D45-D8D2-489F-A217-4B194536E7AF}" presName="rootConnector1" presStyleLbl="node1" presStyleIdx="0" presStyleCnt="0"/>
      <dgm:spPr/>
      <dgm:t>
        <a:bodyPr/>
        <a:lstStyle/>
        <a:p>
          <a:endParaRPr lang="ru-RU"/>
        </a:p>
      </dgm:t>
    </dgm:pt>
    <dgm:pt modelId="{F8588885-F1FC-4151-8F5B-D2EA9A9DDC0E}" type="pres">
      <dgm:prSet presAssocID="{EA338D45-D8D2-489F-A217-4B194536E7AF}" presName="hierChild2" presStyleCnt="0"/>
      <dgm:spPr/>
      <dgm:t>
        <a:bodyPr/>
        <a:lstStyle/>
        <a:p>
          <a:endParaRPr lang="ru-RU"/>
        </a:p>
      </dgm:t>
    </dgm:pt>
    <dgm:pt modelId="{EF09A631-C4F5-414D-A2FE-58AE5C4EF150}" type="pres">
      <dgm:prSet presAssocID="{88AF0433-2B0D-479C-8438-18B5776FB422}" presName="Name37" presStyleLbl="parChTrans1D2" presStyleIdx="0" presStyleCnt="2"/>
      <dgm:spPr/>
      <dgm:t>
        <a:bodyPr/>
        <a:lstStyle/>
        <a:p>
          <a:endParaRPr lang="ru-RU"/>
        </a:p>
      </dgm:t>
    </dgm:pt>
    <dgm:pt modelId="{C41D4CDB-DDB9-44A7-9C82-55B492B89D05}" type="pres">
      <dgm:prSet presAssocID="{3DC3FCFB-A78E-499B-AA12-66100292D3F4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7FF13872-3E02-4BE8-A9A1-6B3EC957FB08}" type="pres">
      <dgm:prSet presAssocID="{3DC3FCFB-A78E-499B-AA12-66100292D3F4}" presName="rootComposite" presStyleCnt="0"/>
      <dgm:spPr/>
      <dgm:t>
        <a:bodyPr/>
        <a:lstStyle/>
        <a:p>
          <a:endParaRPr lang="ru-RU"/>
        </a:p>
      </dgm:t>
    </dgm:pt>
    <dgm:pt modelId="{E2EC8E84-F34D-440C-AFDC-9CF3D11DC2B1}" type="pres">
      <dgm:prSet presAssocID="{3DC3FCFB-A78E-499B-AA12-66100292D3F4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032772B-CB68-4336-89EA-695CD1B36154}" type="pres">
      <dgm:prSet presAssocID="{3DC3FCFB-A78E-499B-AA12-66100292D3F4}" presName="rootConnector" presStyleLbl="node2" presStyleIdx="0" presStyleCnt="2"/>
      <dgm:spPr/>
      <dgm:t>
        <a:bodyPr/>
        <a:lstStyle/>
        <a:p>
          <a:endParaRPr lang="ru-RU"/>
        </a:p>
      </dgm:t>
    </dgm:pt>
    <dgm:pt modelId="{953AAB63-AA77-4581-9235-DFC7D95C0CBA}" type="pres">
      <dgm:prSet presAssocID="{3DC3FCFB-A78E-499B-AA12-66100292D3F4}" presName="hierChild4" presStyleCnt="0"/>
      <dgm:spPr/>
      <dgm:t>
        <a:bodyPr/>
        <a:lstStyle/>
        <a:p>
          <a:endParaRPr lang="ru-RU"/>
        </a:p>
      </dgm:t>
    </dgm:pt>
    <dgm:pt modelId="{7169A3A8-97D7-459E-8B07-2D2290DDDF86}" type="pres">
      <dgm:prSet presAssocID="{3DC3FCFB-A78E-499B-AA12-66100292D3F4}" presName="hierChild5" presStyleCnt="0"/>
      <dgm:spPr/>
      <dgm:t>
        <a:bodyPr/>
        <a:lstStyle/>
        <a:p>
          <a:endParaRPr lang="ru-RU"/>
        </a:p>
      </dgm:t>
    </dgm:pt>
    <dgm:pt modelId="{BC21BD9E-7001-4D39-B3FF-196EEA965AE9}" type="pres">
      <dgm:prSet presAssocID="{EA14E643-D32E-4680-A652-7BFE4E8D3C21}" presName="Name37" presStyleLbl="parChTrans1D2" presStyleIdx="1" presStyleCnt="2"/>
      <dgm:spPr/>
      <dgm:t>
        <a:bodyPr/>
        <a:lstStyle/>
        <a:p>
          <a:endParaRPr lang="ru-RU"/>
        </a:p>
      </dgm:t>
    </dgm:pt>
    <dgm:pt modelId="{98611C0B-8828-40CD-8998-E95B64285CA9}" type="pres">
      <dgm:prSet presAssocID="{CC4902F8-3332-458B-A39E-6051D0A8A6CF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70DCCB6D-2CB4-48B4-B01F-CC4348B0088E}" type="pres">
      <dgm:prSet presAssocID="{CC4902F8-3332-458B-A39E-6051D0A8A6CF}" presName="rootComposite" presStyleCnt="0"/>
      <dgm:spPr/>
      <dgm:t>
        <a:bodyPr/>
        <a:lstStyle/>
        <a:p>
          <a:endParaRPr lang="ru-RU"/>
        </a:p>
      </dgm:t>
    </dgm:pt>
    <dgm:pt modelId="{41DD2FF4-9AB1-4CDB-96BF-AC6D89F160DE}" type="pres">
      <dgm:prSet presAssocID="{CC4902F8-3332-458B-A39E-6051D0A8A6CF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D47B84C-7DE9-45A9-A8E7-1F5CCD0CA5F9}" type="pres">
      <dgm:prSet presAssocID="{CC4902F8-3332-458B-A39E-6051D0A8A6CF}" presName="rootConnector" presStyleLbl="node2" presStyleIdx="1" presStyleCnt="2"/>
      <dgm:spPr/>
      <dgm:t>
        <a:bodyPr/>
        <a:lstStyle/>
        <a:p>
          <a:endParaRPr lang="ru-RU"/>
        </a:p>
      </dgm:t>
    </dgm:pt>
    <dgm:pt modelId="{57EF008C-2D79-42E8-B3D5-39FDD2E084A7}" type="pres">
      <dgm:prSet presAssocID="{CC4902F8-3332-458B-A39E-6051D0A8A6CF}" presName="hierChild4" presStyleCnt="0"/>
      <dgm:spPr/>
      <dgm:t>
        <a:bodyPr/>
        <a:lstStyle/>
        <a:p>
          <a:endParaRPr lang="ru-RU"/>
        </a:p>
      </dgm:t>
    </dgm:pt>
    <dgm:pt modelId="{1766F9CF-5AE4-4231-A467-8E1C6FF01093}" type="pres">
      <dgm:prSet presAssocID="{CC4902F8-3332-458B-A39E-6051D0A8A6CF}" presName="hierChild5" presStyleCnt="0"/>
      <dgm:spPr/>
      <dgm:t>
        <a:bodyPr/>
        <a:lstStyle/>
        <a:p>
          <a:endParaRPr lang="ru-RU"/>
        </a:p>
      </dgm:t>
    </dgm:pt>
    <dgm:pt modelId="{D02EED26-AE33-4A1D-8941-65FA3909918F}" type="pres">
      <dgm:prSet presAssocID="{EA338D45-D8D2-489F-A217-4B194536E7AF}" presName="hierChild3" presStyleCnt="0"/>
      <dgm:spPr/>
      <dgm:t>
        <a:bodyPr/>
        <a:lstStyle/>
        <a:p>
          <a:endParaRPr lang="ru-RU"/>
        </a:p>
      </dgm:t>
    </dgm:pt>
  </dgm:ptLst>
  <dgm:cxnLst>
    <dgm:cxn modelId="{8B9BDE4E-539D-424A-AC6D-71702EE8D6BD}" type="presOf" srcId="{EA338D45-D8D2-489F-A217-4B194536E7AF}" destId="{08A9C35E-B407-47EC-A7F8-23A5F4219D7B}" srcOrd="0" destOrd="0" presId="urn:microsoft.com/office/officeart/2005/8/layout/orgChart1"/>
    <dgm:cxn modelId="{BC959466-6C40-4C7B-A16B-0903171E1E4E}" type="presOf" srcId="{88AF0433-2B0D-479C-8438-18B5776FB422}" destId="{EF09A631-C4F5-414D-A2FE-58AE5C4EF150}" srcOrd="0" destOrd="0" presId="urn:microsoft.com/office/officeart/2005/8/layout/orgChart1"/>
    <dgm:cxn modelId="{425C64D0-35E5-45D7-9F80-6A43C80EC498}" type="presOf" srcId="{EA338D45-D8D2-489F-A217-4B194536E7AF}" destId="{0D8142E9-8BAC-41B7-B745-0A3B0FA19B80}" srcOrd="1" destOrd="0" presId="urn:microsoft.com/office/officeart/2005/8/layout/orgChart1"/>
    <dgm:cxn modelId="{5AD4B04B-CBF4-4062-86FA-941820912790}" type="presOf" srcId="{3DC3FCFB-A78E-499B-AA12-66100292D3F4}" destId="{E2EC8E84-F34D-440C-AFDC-9CF3D11DC2B1}" srcOrd="0" destOrd="0" presId="urn:microsoft.com/office/officeart/2005/8/layout/orgChart1"/>
    <dgm:cxn modelId="{39061167-C722-4DD4-90ED-3BD369BE3F54}" type="presOf" srcId="{CC4902F8-3332-458B-A39E-6051D0A8A6CF}" destId="{ED47B84C-7DE9-45A9-A8E7-1F5CCD0CA5F9}" srcOrd="1" destOrd="0" presId="urn:microsoft.com/office/officeart/2005/8/layout/orgChart1"/>
    <dgm:cxn modelId="{461E3F23-AFE2-4D44-A8EB-89CDCB88339D}" srcId="{EA338D45-D8D2-489F-A217-4B194536E7AF}" destId="{CC4902F8-3332-458B-A39E-6051D0A8A6CF}" srcOrd="1" destOrd="0" parTransId="{EA14E643-D32E-4680-A652-7BFE4E8D3C21}" sibTransId="{3100D06D-244E-4B39-935C-DA2BD13D8B34}"/>
    <dgm:cxn modelId="{DA47561E-3504-4701-8386-0D247FF1EED9}" srcId="{AB98EC55-36D6-443E-BE33-60DE3D497922}" destId="{EA338D45-D8D2-489F-A217-4B194536E7AF}" srcOrd="0" destOrd="0" parTransId="{1F4379DD-569C-4789-BC44-7C08EABA413F}" sibTransId="{10150C98-AB78-43B2-92A1-BBBB847D1571}"/>
    <dgm:cxn modelId="{B0961A22-CFE7-4915-89C2-89C5EC23DD53}" srcId="{EA338D45-D8D2-489F-A217-4B194536E7AF}" destId="{3DC3FCFB-A78E-499B-AA12-66100292D3F4}" srcOrd="0" destOrd="0" parTransId="{88AF0433-2B0D-479C-8438-18B5776FB422}" sibTransId="{47817C72-F442-4079-BF28-5449FE7A642A}"/>
    <dgm:cxn modelId="{C3FD38DD-E525-423C-91DF-807CC46BF947}" type="presOf" srcId="{3DC3FCFB-A78E-499B-AA12-66100292D3F4}" destId="{8032772B-CB68-4336-89EA-695CD1B36154}" srcOrd="1" destOrd="0" presId="urn:microsoft.com/office/officeart/2005/8/layout/orgChart1"/>
    <dgm:cxn modelId="{617A7453-1C59-434D-9115-F12648B2F820}" type="presOf" srcId="{CC4902F8-3332-458B-A39E-6051D0A8A6CF}" destId="{41DD2FF4-9AB1-4CDB-96BF-AC6D89F160DE}" srcOrd="0" destOrd="0" presId="urn:microsoft.com/office/officeart/2005/8/layout/orgChart1"/>
    <dgm:cxn modelId="{37860E91-CE27-4F94-81A4-33FB40BCC628}" type="presOf" srcId="{EA14E643-D32E-4680-A652-7BFE4E8D3C21}" destId="{BC21BD9E-7001-4D39-B3FF-196EEA965AE9}" srcOrd="0" destOrd="0" presId="urn:microsoft.com/office/officeart/2005/8/layout/orgChart1"/>
    <dgm:cxn modelId="{68427F59-0011-4AD3-BBF3-C6BE086ACEB0}" type="presOf" srcId="{AB98EC55-36D6-443E-BE33-60DE3D497922}" destId="{63F5F300-875F-41E9-A475-B8A693CDE3A0}" srcOrd="0" destOrd="0" presId="urn:microsoft.com/office/officeart/2005/8/layout/orgChart1"/>
    <dgm:cxn modelId="{4F3EB480-88C8-44D4-84F1-16C8D508934E}" type="presParOf" srcId="{63F5F300-875F-41E9-A475-B8A693CDE3A0}" destId="{386FC186-E80F-4376-91D0-20FA559E05A0}" srcOrd="0" destOrd="0" presId="urn:microsoft.com/office/officeart/2005/8/layout/orgChart1"/>
    <dgm:cxn modelId="{AC1D76C1-B960-4C8A-A877-D5C0E18CBD4D}" type="presParOf" srcId="{386FC186-E80F-4376-91D0-20FA559E05A0}" destId="{E1FC9ACD-46B4-4A8A-A74F-8CD0991CB7B8}" srcOrd="0" destOrd="0" presId="urn:microsoft.com/office/officeart/2005/8/layout/orgChart1"/>
    <dgm:cxn modelId="{A2EC14F2-005E-42AA-8EE5-BA8B57A18CB1}" type="presParOf" srcId="{E1FC9ACD-46B4-4A8A-A74F-8CD0991CB7B8}" destId="{08A9C35E-B407-47EC-A7F8-23A5F4219D7B}" srcOrd="0" destOrd="0" presId="urn:microsoft.com/office/officeart/2005/8/layout/orgChart1"/>
    <dgm:cxn modelId="{80B5A4BC-8E5D-4F8B-9421-1754E49197BC}" type="presParOf" srcId="{E1FC9ACD-46B4-4A8A-A74F-8CD0991CB7B8}" destId="{0D8142E9-8BAC-41B7-B745-0A3B0FA19B80}" srcOrd="1" destOrd="0" presId="urn:microsoft.com/office/officeart/2005/8/layout/orgChart1"/>
    <dgm:cxn modelId="{1DF92F04-A3B0-44D2-B753-EE06D54AAF5B}" type="presParOf" srcId="{386FC186-E80F-4376-91D0-20FA559E05A0}" destId="{F8588885-F1FC-4151-8F5B-D2EA9A9DDC0E}" srcOrd="1" destOrd="0" presId="urn:microsoft.com/office/officeart/2005/8/layout/orgChart1"/>
    <dgm:cxn modelId="{5B6E1677-91B5-49EE-99E1-A99450047FC3}" type="presParOf" srcId="{F8588885-F1FC-4151-8F5B-D2EA9A9DDC0E}" destId="{EF09A631-C4F5-414D-A2FE-58AE5C4EF150}" srcOrd="0" destOrd="0" presId="urn:microsoft.com/office/officeart/2005/8/layout/orgChart1"/>
    <dgm:cxn modelId="{E0EBB264-C44D-437F-8375-3733EE9050FD}" type="presParOf" srcId="{F8588885-F1FC-4151-8F5B-D2EA9A9DDC0E}" destId="{C41D4CDB-DDB9-44A7-9C82-55B492B89D05}" srcOrd="1" destOrd="0" presId="urn:microsoft.com/office/officeart/2005/8/layout/orgChart1"/>
    <dgm:cxn modelId="{7D5032D5-F91C-4500-9F52-D4EF5386F4B9}" type="presParOf" srcId="{C41D4CDB-DDB9-44A7-9C82-55B492B89D05}" destId="{7FF13872-3E02-4BE8-A9A1-6B3EC957FB08}" srcOrd="0" destOrd="0" presId="urn:microsoft.com/office/officeart/2005/8/layout/orgChart1"/>
    <dgm:cxn modelId="{CB2946F4-3DD7-4931-9FBA-288C5DEC04D8}" type="presParOf" srcId="{7FF13872-3E02-4BE8-A9A1-6B3EC957FB08}" destId="{E2EC8E84-F34D-440C-AFDC-9CF3D11DC2B1}" srcOrd="0" destOrd="0" presId="urn:microsoft.com/office/officeart/2005/8/layout/orgChart1"/>
    <dgm:cxn modelId="{CE0210C6-FE9A-4FCD-9572-5B3D27E39640}" type="presParOf" srcId="{7FF13872-3E02-4BE8-A9A1-6B3EC957FB08}" destId="{8032772B-CB68-4336-89EA-695CD1B36154}" srcOrd="1" destOrd="0" presId="urn:microsoft.com/office/officeart/2005/8/layout/orgChart1"/>
    <dgm:cxn modelId="{921C3169-2235-4148-B311-3D83897EA597}" type="presParOf" srcId="{C41D4CDB-DDB9-44A7-9C82-55B492B89D05}" destId="{953AAB63-AA77-4581-9235-DFC7D95C0CBA}" srcOrd="1" destOrd="0" presId="urn:microsoft.com/office/officeart/2005/8/layout/orgChart1"/>
    <dgm:cxn modelId="{C7606D22-626A-4A5E-9F2F-DBDFDA7DB24C}" type="presParOf" srcId="{C41D4CDB-DDB9-44A7-9C82-55B492B89D05}" destId="{7169A3A8-97D7-459E-8B07-2D2290DDDF86}" srcOrd="2" destOrd="0" presId="urn:microsoft.com/office/officeart/2005/8/layout/orgChart1"/>
    <dgm:cxn modelId="{BAF67E9C-70C3-4D60-AC47-612B2ED28856}" type="presParOf" srcId="{F8588885-F1FC-4151-8F5B-D2EA9A9DDC0E}" destId="{BC21BD9E-7001-4D39-B3FF-196EEA965AE9}" srcOrd="2" destOrd="0" presId="urn:microsoft.com/office/officeart/2005/8/layout/orgChart1"/>
    <dgm:cxn modelId="{4264C63C-0901-4473-BF6D-7704FDE0F1B5}" type="presParOf" srcId="{F8588885-F1FC-4151-8F5B-D2EA9A9DDC0E}" destId="{98611C0B-8828-40CD-8998-E95B64285CA9}" srcOrd="3" destOrd="0" presId="urn:microsoft.com/office/officeart/2005/8/layout/orgChart1"/>
    <dgm:cxn modelId="{09B4CDD5-6679-4C72-9B74-68A4B0B785CC}" type="presParOf" srcId="{98611C0B-8828-40CD-8998-E95B64285CA9}" destId="{70DCCB6D-2CB4-48B4-B01F-CC4348B0088E}" srcOrd="0" destOrd="0" presId="urn:microsoft.com/office/officeart/2005/8/layout/orgChart1"/>
    <dgm:cxn modelId="{4B3F651B-9356-4BE6-AB3B-16C0DF89F92B}" type="presParOf" srcId="{70DCCB6D-2CB4-48B4-B01F-CC4348B0088E}" destId="{41DD2FF4-9AB1-4CDB-96BF-AC6D89F160DE}" srcOrd="0" destOrd="0" presId="urn:microsoft.com/office/officeart/2005/8/layout/orgChart1"/>
    <dgm:cxn modelId="{DA5AE146-2809-4487-8CFB-5EE637EBF77A}" type="presParOf" srcId="{70DCCB6D-2CB4-48B4-B01F-CC4348B0088E}" destId="{ED47B84C-7DE9-45A9-A8E7-1F5CCD0CA5F9}" srcOrd="1" destOrd="0" presId="urn:microsoft.com/office/officeart/2005/8/layout/orgChart1"/>
    <dgm:cxn modelId="{ABD7F38B-119A-4D7C-8D91-562D2D47A01E}" type="presParOf" srcId="{98611C0B-8828-40CD-8998-E95B64285CA9}" destId="{57EF008C-2D79-42E8-B3D5-39FDD2E084A7}" srcOrd="1" destOrd="0" presId="urn:microsoft.com/office/officeart/2005/8/layout/orgChart1"/>
    <dgm:cxn modelId="{561FD09A-8DD3-442B-918E-E8A04F36342C}" type="presParOf" srcId="{98611C0B-8828-40CD-8998-E95B64285CA9}" destId="{1766F9CF-5AE4-4231-A467-8E1C6FF01093}" srcOrd="2" destOrd="0" presId="urn:microsoft.com/office/officeart/2005/8/layout/orgChart1"/>
    <dgm:cxn modelId="{DB00CAE0-A1D9-4EBE-860D-D578C8ADC976}" type="presParOf" srcId="{386FC186-E80F-4376-91D0-20FA559E05A0}" destId="{D02EED26-AE33-4A1D-8941-65FA3909918F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31B6829-3AA9-4344-9A84-D52858D99C4D}" type="doc">
      <dgm:prSet loTypeId="urn:microsoft.com/office/officeart/2005/8/layout/orgChart1" loCatId="hierarchy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F5D9C6B9-F079-4962-ABD8-EBD78494A645}">
      <dgm:prSet phldrT="[Текст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sz="2000" b="1" dirty="0" smtClean="0">
              <a:latin typeface="+mn-lt"/>
            </a:rPr>
            <a:t>Сводный план-график </a:t>
          </a:r>
          <a:r>
            <a:rPr lang="ru-RU" sz="2000" b="1" dirty="0" err="1" smtClean="0">
              <a:latin typeface="+mn-lt"/>
            </a:rPr>
            <a:t>догазификации</a:t>
          </a:r>
          <a:r>
            <a:rPr lang="ru-RU" sz="2000" b="1" dirty="0" smtClean="0">
              <a:latin typeface="+mn-lt"/>
            </a:rPr>
            <a:t> домовладений</a:t>
          </a:r>
          <a:endParaRPr lang="ru-RU" sz="2000" b="1" dirty="0">
            <a:latin typeface="+mn-lt"/>
          </a:endParaRPr>
        </a:p>
      </dgm:t>
    </dgm:pt>
    <dgm:pt modelId="{E73236FC-2E8D-42CD-8501-FB4E7B63D83F}" type="parTrans" cxnId="{9DBBB1A1-D8ED-4CCB-80C4-73F4EE506988}">
      <dgm:prSet/>
      <dgm:spPr/>
      <dgm:t>
        <a:bodyPr/>
        <a:lstStyle/>
        <a:p>
          <a:endParaRPr lang="ru-RU" sz="2400" b="1">
            <a:latin typeface="+mn-lt"/>
          </a:endParaRPr>
        </a:p>
      </dgm:t>
    </dgm:pt>
    <dgm:pt modelId="{1D1E57AB-FCA2-44CC-8261-DD6B7B4AB88C}" type="sibTrans" cxnId="{9DBBB1A1-D8ED-4CCB-80C4-73F4EE506988}">
      <dgm:prSet/>
      <dgm:spPr/>
      <dgm:t>
        <a:bodyPr/>
        <a:lstStyle/>
        <a:p>
          <a:endParaRPr lang="ru-RU" sz="2400" b="1">
            <a:latin typeface="+mn-lt"/>
          </a:endParaRPr>
        </a:p>
      </dgm:t>
    </dgm:pt>
    <dgm:pt modelId="{4FE915C3-28A7-4151-8EEE-C8A2AF7F62D9}">
      <dgm:prSet phldrT="[Текст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ru-RU" sz="2000" b="1" dirty="0" smtClean="0">
              <a:latin typeface="+mn-lt"/>
            </a:rPr>
            <a:t>с. </a:t>
          </a:r>
          <a:r>
            <a:rPr lang="ru-RU" sz="2000" b="1" dirty="0" err="1" smtClean="0">
              <a:latin typeface="+mn-lt"/>
            </a:rPr>
            <a:t>Кожевниково</a:t>
          </a:r>
          <a:r>
            <a:rPr lang="ru-RU" sz="2000" b="1" dirty="0" smtClean="0">
              <a:latin typeface="+mn-lt"/>
            </a:rPr>
            <a:t> – 975</a:t>
          </a:r>
          <a:endParaRPr lang="ru-RU" sz="2000" b="1" dirty="0">
            <a:latin typeface="+mn-lt"/>
          </a:endParaRPr>
        </a:p>
      </dgm:t>
    </dgm:pt>
    <dgm:pt modelId="{D50B057B-C56E-412D-964F-FE73A4D1B5BA}" type="parTrans" cxnId="{94A2F43D-6857-4544-AEED-7DA36BF8DA98}">
      <dgm:prSet/>
      <dgm:spPr/>
      <dgm:t>
        <a:bodyPr/>
        <a:lstStyle/>
        <a:p>
          <a:endParaRPr lang="ru-RU" sz="2400" b="1">
            <a:latin typeface="+mn-lt"/>
          </a:endParaRPr>
        </a:p>
      </dgm:t>
    </dgm:pt>
    <dgm:pt modelId="{8DB21A86-4517-4557-8D30-C7FF8A5FFC42}" type="sibTrans" cxnId="{94A2F43D-6857-4544-AEED-7DA36BF8DA98}">
      <dgm:prSet/>
      <dgm:spPr/>
      <dgm:t>
        <a:bodyPr/>
        <a:lstStyle/>
        <a:p>
          <a:endParaRPr lang="ru-RU" sz="2400" b="1">
            <a:latin typeface="+mn-lt"/>
          </a:endParaRPr>
        </a:p>
      </dgm:t>
    </dgm:pt>
    <dgm:pt modelId="{5294F6FD-0FD7-42BB-B3F7-DA6C4AE106CE}">
      <dgm:prSet phldrT="[Текст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ru-RU" sz="2000" b="1" dirty="0" smtClean="0">
              <a:latin typeface="+mn-lt"/>
            </a:rPr>
            <a:t>с. </a:t>
          </a:r>
          <a:r>
            <a:rPr lang="ru-RU" sz="2000" b="1" dirty="0" err="1" smtClean="0">
              <a:latin typeface="+mn-lt"/>
            </a:rPr>
            <a:t>Десятово</a:t>
          </a:r>
          <a:r>
            <a:rPr lang="ru-RU" sz="2000" b="1" dirty="0" smtClean="0">
              <a:latin typeface="+mn-lt"/>
            </a:rPr>
            <a:t> – 10</a:t>
          </a:r>
          <a:endParaRPr lang="ru-RU" sz="2000" b="1" dirty="0">
            <a:latin typeface="+mn-lt"/>
          </a:endParaRPr>
        </a:p>
      </dgm:t>
    </dgm:pt>
    <dgm:pt modelId="{DBF5A21C-D307-4210-B22D-3F3FA2053A4A}" type="parTrans" cxnId="{D76F0051-AC88-4900-AA42-6DDC090E95C8}">
      <dgm:prSet/>
      <dgm:spPr/>
      <dgm:t>
        <a:bodyPr/>
        <a:lstStyle/>
        <a:p>
          <a:endParaRPr lang="ru-RU" sz="2400" b="1">
            <a:latin typeface="+mn-lt"/>
          </a:endParaRPr>
        </a:p>
      </dgm:t>
    </dgm:pt>
    <dgm:pt modelId="{B0B8130F-2D2F-40C9-9998-A650F74D9903}" type="sibTrans" cxnId="{D76F0051-AC88-4900-AA42-6DDC090E95C8}">
      <dgm:prSet/>
      <dgm:spPr/>
      <dgm:t>
        <a:bodyPr/>
        <a:lstStyle/>
        <a:p>
          <a:endParaRPr lang="ru-RU" sz="2400" b="1">
            <a:latin typeface="+mn-lt"/>
          </a:endParaRPr>
        </a:p>
      </dgm:t>
    </dgm:pt>
    <dgm:pt modelId="{4727872C-ED94-41AF-806E-978253942490}">
      <dgm:prSet phldrT="[Текст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ru-RU" sz="2000" b="1" smtClean="0">
              <a:latin typeface="+mn-lt"/>
            </a:rPr>
            <a:t>с. Новопокровка – 4</a:t>
          </a:r>
          <a:endParaRPr lang="ru-RU" sz="2000" b="1" dirty="0">
            <a:latin typeface="+mn-lt"/>
          </a:endParaRPr>
        </a:p>
      </dgm:t>
    </dgm:pt>
    <dgm:pt modelId="{6B232E22-CC9F-4BF6-88F4-C0A88FF8D67A}" type="parTrans" cxnId="{2CD864D6-4749-4D70-9AC4-6060C69FF02A}">
      <dgm:prSet/>
      <dgm:spPr/>
      <dgm:t>
        <a:bodyPr/>
        <a:lstStyle/>
        <a:p>
          <a:endParaRPr lang="ru-RU" sz="2400" b="1">
            <a:latin typeface="+mn-lt"/>
          </a:endParaRPr>
        </a:p>
      </dgm:t>
    </dgm:pt>
    <dgm:pt modelId="{0E77D20C-77DF-4D7D-8207-411E0E3B19CC}" type="sibTrans" cxnId="{2CD864D6-4749-4D70-9AC4-6060C69FF02A}">
      <dgm:prSet/>
      <dgm:spPr/>
      <dgm:t>
        <a:bodyPr/>
        <a:lstStyle/>
        <a:p>
          <a:endParaRPr lang="ru-RU" sz="2400" b="1">
            <a:latin typeface="+mn-lt"/>
          </a:endParaRPr>
        </a:p>
      </dgm:t>
    </dgm:pt>
    <dgm:pt modelId="{CF30026F-0BF5-4D0E-88E1-7A71C04E4423}">
      <dgm:prSet phldrT="[Текст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ru-RU" sz="2000" b="1" smtClean="0">
              <a:latin typeface="+mn-lt"/>
            </a:rPr>
            <a:t>д. Сафроновка – 92</a:t>
          </a:r>
          <a:endParaRPr lang="ru-RU" sz="2000" b="1" dirty="0">
            <a:latin typeface="+mn-lt"/>
          </a:endParaRPr>
        </a:p>
      </dgm:t>
    </dgm:pt>
    <dgm:pt modelId="{2A7C0F8B-E806-4A4E-AF6D-28C9E45F0CF6}" type="parTrans" cxnId="{77A0E991-FECF-4C1E-AB03-36FB8C97270A}">
      <dgm:prSet/>
      <dgm:spPr/>
      <dgm:t>
        <a:bodyPr/>
        <a:lstStyle/>
        <a:p>
          <a:endParaRPr lang="ru-RU" sz="2400" b="1">
            <a:latin typeface="+mn-lt"/>
          </a:endParaRPr>
        </a:p>
      </dgm:t>
    </dgm:pt>
    <dgm:pt modelId="{CA6C1CD5-84D4-41A6-9A7E-98EBF8152050}" type="sibTrans" cxnId="{77A0E991-FECF-4C1E-AB03-36FB8C97270A}">
      <dgm:prSet/>
      <dgm:spPr/>
      <dgm:t>
        <a:bodyPr/>
        <a:lstStyle/>
        <a:p>
          <a:endParaRPr lang="ru-RU" sz="2400" b="1">
            <a:latin typeface="+mn-lt"/>
          </a:endParaRPr>
        </a:p>
      </dgm:t>
    </dgm:pt>
    <dgm:pt modelId="{44C39137-5792-4F4B-B724-1A4CD4FCE096}">
      <dgm:prSet phldrT="[Текст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ru-RU" sz="2000" b="1" smtClean="0">
              <a:latin typeface="+mn-lt"/>
            </a:rPr>
            <a:t>д. Аркадьево – 3</a:t>
          </a:r>
          <a:endParaRPr lang="ru-RU" sz="2000" b="1" dirty="0">
            <a:latin typeface="+mn-lt"/>
          </a:endParaRPr>
        </a:p>
      </dgm:t>
    </dgm:pt>
    <dgm:pt modelId="{858BDD80-0C6A-4170-AD6C-FD560D7C7BE6}" type="parTrans" cxnId="{9C126A50-61B7-44D0-A30F-D934A3390C74}">
      <dgm:prSet/>
      <dgm:spPr/>
      <dgm:t>
        <a:bodyPr/>
        <a:lstStyle/>
        <a:p>
          <a:endParaRPr lang="ru-RU" sz="2400" b="1">
            <a:latin typeface="+mn-lt"/>
          </a:endParaRPr>
        </a:p>
      </dgm:t>
    </dgm:pt>
    <dgm:pt modelId="{024E0A23-4D53-455A-BB2F-E72EE3328596}" type="sibTrans" cxnId="{9C126A50-61B7-44D0-A30F-D934A3390C74}">
      <dgm:prSet/>
      <dgm:spPr/>
      <dgm:t>
        <a:bodyPr/>
        <a:lstStyle/>
        <a:p>
          <a:endParaRPr lang="ru-RU" sz="2400" b="1">
            <a:latin typeface="+mn-lt"/>
          </a:endParaRPr>
        </a:p>
      </dgm:t>
    </dgm:pt>
    <dgm:pt modelId="{12BD6D55-5E4D-4C5F-A998-C654526CD370}" type="pres">
      <dgm:prSet presAssocID="{531B6829-3AA9-4344-9A84-D52858D99C4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C556ACF-0A2A-47FE-9D9D-6D9B89B11620}" type="pres">
      <dgm:prSet presAssocID="{F5D9C6B9-F079-4962-ABD8-EBD78494A645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13A8354C-C114-4828-A9D5-31D57F4C8408}" type="pres">
      <dgm:prSet presAssocID="{F5D9C6B9-F079-4962-ABD8-EBD78494A645}" presName="rootComposite1" presStyleCnt="0"/>
      <dgm:spPr/>
      <dgm:t>
        <a:bodyPr/>
        <a:lstStyle/>
        <a:p>
          <a:endParaRPr lang="ru-RU"/>
        </a:p>
      </dgm:t>
    </dgm:pt>
    <dgm:pt modelId="{49855E73-C47B-47F5-A7A0-648376347E12}" type="pres">
      <dgm:prSet presAssocID="{F5D9C6B9-F079-4962-ABD8-EBD78494A645}" presName="rootText1" presStyleLbl="node0" presStyleIdx="0" presStyleCnt="1" custScaleX="165098" custScaleY="13114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C504BC3-EF08-47E0-B5BB-B597631C704B}" type="pres">
      <dgm:prSet presAssocID="{F5D9C6B9-F079-4962-ABD8-EBD78494A645}" presName="rootConnector1" presStyleLbl="node1" presStyleIdx="0" presStyleCnt="0"/>
      <dgm:spPr/>
      <dgm:t>
        <a:bodyPr/>
        <a:lstStyle/>
        <a:p>
          <a:endParaRPr lang="ru-RU"/>
        </a:p>
      </dgm:t>
    </dgm:pt>
    <dgm:pt modelId="{806DEF23-4C88-4CEA-8871-4F60B5EA2501}" type="pres">
      <dgm:prSet presAssocID="{F5D9C6B9-F079-4962-ABD8-EBD78494A645}" presName="hierChild2" presStyleCnt="0"/>
      <dgm:spPr/>
      <dgm:t>
        <a:bodyPr/>
        <a:lstStyle/>
        <a:p>
          <a:endParaRPr lang="ru-RU"/>
        </a:p>
      </dgm:t>
    </dgm:pt>
    <dgm:pt modelId="{21C3CBA4-289B-4CEE-9CCD-CA51E3C39600}" type="pres">
      <dgm:prSet presAssocID="{D50B057B-C56E-412D-964F-FE73A4D1B5BA}" presName="Name37" presStyleLbl="parChTrans1D2" presStyleIdx="0" presStyleCnt="5"/>
      <dgm:spPr/>
      <dgm:t>
        <a:bodyPr/>
        <a:lstStyle/>
        <a:p>
          <a:endParaRPr lang="ru-RU"/>
        </a:p>
      </dgm:t>
    </dgm:pt>
    <dgm:pt modelId="{C38957B0-F775-43A7-AC9F-BFDBF39D4B8F}" type="pres">
      <dgm:prSet presAssocID="{4FE915C3-28A7-4151-8EEE-C8A2AF7F62D9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7D7F5E5C-54AD-464E-A123-86D37220F679}" type="pres">
      <dgm:prSet presAssocID="{4FE915C3-28A7-4151-8EEE-C8A2AF7F62D9}" presName="rootComposite" presStyleCnt="0"/>
      <dgm:spPr/>
      <dgm:t>
        <a:bodyPr/>
        <a:lstStyle/>
        <a:p>
          <a:endParaRPr lang="ru-RU"/>
        </a:p>
      </dgm:t>
    </dgm:pt>
    <dgm:pt modelId="{33D506A7-0BE2-467A-8A77-0B0EC8EF6B36}" type="pres">
      <dgm:prSet presAssocID="{4FE915C3-28A7-4151-8EEE-C8A2AF7F62D9}" presName="rootText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443751E-C326-454A-9059-2535C56FCC65}" type="pres">
      <dgm:prSet presAssocID="{4FE915C3-28A7-4151-8EEE-C8A2AF7F62D9}" presName="rootConnector" presStyleLbl="node2" presStyleIdx="0" presStyleCnt="5"/>
      <dgm:spPr/>
      <dgm:t>
        <a:bodyPr/>
        <a:lstStyle/>
        <a:p>
          <a:endParaRPr lang="ru-RU"/>
        </a:p>
      </dgm:t>
    </dgm:pt>
    <dgm:pt modelId="{9CA509D9-CD1F-4CD9-B890-8446A22035CD}" type="pres">
      <dgm:prSet presAssocID="{4FE915C3-28A7-4151-8EEE-C8A2AF7F62D9}" presName="hierChild4" presStyleCnt="0"/>
      <dgm:spPr/>
      <dgm:t>
        <a:bodyPr/>
        <a:lstStyle/>
        <a:p>
          <a:endParaRPr lang="ru-RU"/>
        </a:p>
      </dgm:t>
    </dgm:pt>
    <dgm:pt modelId="{354FDE73-C8E8-486F-AEEF-2C8A26FDBD08}" type="pres">
      <dgm:prSet presAssocID="{4FE915C3-28A7-4151-8EEE-C8A2AF7F62D9}" presName="hierChild5" presStyleCnt="0"/>
      <dgm:spPr/>
      <dgm:t>
        <a:bodyPr/>
        <a:lstStyle/>
        <a:p>
          <a:endParaRPr lang="ru-RU"/>
        </a:p>
      </dgm:t>
    </dgm:pt>
    <dgm:pt modelId="{9349CAE4-023F-4C09-96C0-E0D0ACC98256}" type="pres">
      <dgm:prSet presAssocID="{858BDD80-0C6A-4170-AD6C-FD560D7C7BE6}" presName="Name37" presStyleLbl="parChTrans1D2" presStyleIdx="1" presStyleCnt="5"/>
      <dgm:spPr/>
      <dgm:t>
        <a:bodyPr/>
        <a:lstStyle/>
        <a:p>
          <a:endParaRPr lang="ru-RU"/>
        </a:p>
      </dgm:t>
    </dgm:pt>
    <dgm:pt modelId="{A1DA7D29-4815-40F6-BB8D-809CC6DFDE43}" type="pres">
      <dgm:prSet presAssocID="{44C39137-5792-4F4B-B724-1A4CD4FCE096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57416E15-36D3-4F98-9012-974AA6B8E5F7}" type="pres">
      <dgm:prSet presAssocID="{44C39137-5792-4F4B-B724-1A4CD4FCE096}" presName="rootComposite" presStyleCnt="0"/>
      <dgm:spPr/>
      <dgm:t>
        <a:bodyPr/>
        <a:lstStyle/>
        <a:p>
          <a:endParaRPr lang="ru-RU"/>
        </a:p>
      </dgm:t>
    </dgm:pt>
    <dgm:pt modelId="{A4AE9993-C63C-49ED-A9B8-3AC607704E1C}" type="pres">
      <dgm:prSet presAssocID="{44C39137-5792-4F4B-B724-1A4CD4FCE096}" presName="rootText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AE54A7C-1231-43DC-A908-E946661210C5}" type="pres">
      <dgm:prSet presAssocID="{44C39137-5792-4F4B-B724-1A4CD4FCE096}" presName="rootConnector" presStyleLbl="node2" presStyleIdx="1" presStyleCnt="5"/>
      <dgm:spPr/>
      <dgm:t>
        <a:bodyPr/>
        <a:lstStyle/>
        <a:p>
          <a:endParaRPr lang="ru-RU"/>
        </a:p>
      </dgm:t>
    </dgm:pt>
    <dgm:pt modelId="{509B0750-1D54-4D2B-99A2-2027A78166B6}" type="pres">
      <dgm:prSet presAssocID="{44C39137-5792-4F4B-B724-1A4CD4FCE096}" presName="hierChild4" presStyleCnt="0"/>
      <dgm:spPr/>
      <dgm:t>
        <a:bodyPr/>
        <a:lstStyle/>
        <a:p>
          <a:endParaRPr lang="ru-RU"/>
        </a:p>
      </dgm:t>
    </dgm:pt>
    <dgm:pt modelId="{F03ABBAD-81C0-4D17-8FDD-19CD9DA8174E}" type="pres">
      <dgm:prSet presAssocID="{44C39137-5792-4F4B-B724-1A4CD4FCE096}" presName="hierChild5" presStyleCnt="0"/>
      <dgm:spPr/>
      <dgm:t>
        <a:bodyPr/>
        <a:lstStyle/>
        <a:p>
          <a:endParaRPr lang="ru-RU"/>
        </a:p>
      </dgm:t>
    </dgm:pt>
    <dgm:pt modelId="{22E40193-435C-49AA-8640-FE135D1916B9}" type="pres">
      <dgm:prSet presAssocID="{DBF5A21C-D307-4210-B22D-3F3FA2053A4A}" presName="Name37" presStyleLbl="parChTrans1D2" presStyleIdx="2" presStyleCnt="5"/>
      <dgm:spPr/>
      <dgm:t>
        <a:bodyPr/>
        <a:lstStyle/>
        <a:p>
          <a:endParaRPr lang="ru-RU"/>
        </a:p>
      </dgm:t>
    </dgm:pt>
    <dgm:pt modelId="{92EBFDA5-6095-41D4-9090-467C2D8DC5EF}" type="pres">
      <dgm:prSet presAssocID="{5294F6FD-0FD7-42BB-B3F7-DA6C4AE106CE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DB39360B-D7D6-443D-B301-FF23F25CCF61}" type="pres">
      <dgm:prSet presAssocID="{5294F6FD-0FD7-42BB-B3F7-DA6C4AE106CE}" presName="rootComposite" presStyleCnt="0"/>
      <dgm:spPr/>
      <dgm:t>
        <a:bodyPr/>
        <a:lstStyle/>
        <a:p>
          <a:endParaRPr lang="ru-RU"/>
        </a:p>
      </dgm:t>
    </dgm:pt>
    <dgm:pt modelId="{F2FA39BD-A7C4-4913-9E54-81D4C782D1E0}" type="pres">
      <dgm:prSet presAssocID="{5294F6FD-0FD7-42BB-B3F7-DA6C4AE106CE}" presName="rootText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E67D8FA-6CBA-46B9-900A-C5BFD969EDB8}" type="pres">
      <dgm:prSet presAssocID="{5294F6FD-0FD7-42BB-B3F7-DA6C4AE106CE}" presName="rootConnector" presStyleLbl="node2" presStyleIdx="2" presStyleCnt="5"/>
      <dgm:spPr/>
      <dgm:t>
        <a:bodyPr/>
        <a:lstStyle/>
        <a:p>
          <a:endParaRPr lang="ru-RU"/>
        </a:p>
      </dgm:t>
    </dgm:pt>
    <dgm:pt modelId="{CE04B5A7-A1F3-444D-992A-1CDDB688C309}" type="pres">
      <dgm:prSet presAssocID="{5294F6FD-0FD7-42BB-B3F7-DA6C4AE106CE}" presName="hierChild4" presStyleCnt="0"/>
      <dgm:spPr/>
      <dgm:t>
        <a:bodyPr/>
        <a:lstStyle/>
        <a:p>
          <a:endParaRPr lang="ru-RU"/>
        </a:p>
      </dgm:t>
    </dgm:pt>
    <dgm:pt modelId="{F3DDF904-DAAC-4494-857A-74DAEA7DEB48}" type="pres">
      <dgm:prSet presAssocID="{5294F6FD-0FD7-42BB-B3F7-DA6C4AE106CE}" presName="hierChild5" presStyleCnt="0"/>
      <dgm:spPr/>
      <dgm:t>
        <a:bodyPr/>
        <a:lstStyle/>
        <a:p>
          <a:endParaRPr lang="ru-RU"/>
        </a:p>
      </dgm:t>
    </dgm:pt>
    <dgm:pt modelId="{1EDA9D63-63BA-4789-B7E8-3895E8B58279}" type="pres">
      <dgm:prSet presAssocID="{6B232E22-CC9F-4BF6-88F4-C0A88FF8D67A}" presName="Name37" presStyleLbl="parChTrans1D2" presStyleIdx="3" presStyleCnt="5"/>
      <dgm:spPr/>
      <dgm:t>
        <a:bodyPr/>
        <a:lstStyle/>
        <a:p>
          <a:endParaRPr lang="ru-RU"/>
        </a:p>
      </dgm:t>
    </dgm:pt>
    <dgm:pt modelId="{BEFAD168-4B9D-4784-95C6-F93C5B4E5059}" type="pres">
      <dgm:prSet presAssocID="{4727872C-ED94-41AF-806E-978253942490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C0D30E5D-8121-4F00-9638-4EA379CBEBEF}" type="pres">
      <dgm:prSet presAssocID="{4727872C-ED94-41AF-806E-978253942490}" presName="rootComposite" presStyleCnt="0"/>
      <dgm:spPr/>
      <dgm:t>
        <a:bodyPr/>
        <a:lstStyle/>
        <a:p>
          <a:endParaRPr lang="ru-RU"/>
        </a:p>
      </dgm:t>
    </dgm:pt>
    <dgm:pt modelId="{4DEA944E-A186-450D-BFC8-48515CD27C7E}" type="pres">
      <dgm:prSet presAssocID="{4727872C-ED94-41AF-806E-978253942490}" presName="rootText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4FE08F1-524B-439A-A050-0C13A59D4353}" type="pres">
      <dgm:prSet presAssocID="{4727872C-ED94-41AF-806E-978253942490}" presName="rootConnector" presStyleLbl="node2" presStyleIdx="3" presStyleCnt="5"/>
      <dgm:spPr/>
      <dgm:t>
        <a:bodyPr/>
        <a:lstStyle/>
        <a:p>
          <a:endParaRPr lang="ru-RU"/>
        </a:p>
      </dgm:t>
    </dgm:pt>
    <dgm:pt modelId="{69E3A04D-14AD-41B3-B513-307644642A4E}" type="pres">
      <dgm:prSet presAssocID="{4727872C-ED94-41AF-806E-978253942490}" presName="hierChild4" presStyleCnt="0"/>
      <dgm:spPr/>
      <dgm:t>
        <a:bodyPr/>
        <a:lstStyle/>
        <a:p>
          <a:endParaRPr lang="ru-RU"/>
        </a:p>
      </dgm:t>
    </dgm:pt>
    <dgm:pt modelId="{67E8FBF3-FF28-4D57-8339-C053A240AF14}" type="pres">
      <dgm:prSet presAssocID="{4727872C-ED94-41AF-806E-978253942490}" presName="hierChild5" presStyleCnt="0"/>
      <dgm:spPr/>
      <dgm:t>
        <a:bodyPr/>
        <a:lstStyle/>
        <a:p>
          <a:endParaRPr lang="ru-RU"/>
        </a:p>
      </dgm:t>
    </dgm:pt>
    <dgm:pt modelId="{2873AFC7-8000-4C79-BA0C-3FED6CB18DD7}" type="pres">
      <dgm:prSet presAssocID="{2A7C0F8B-E806-4A4E-AF6D-28C9E45F0CF6}" presName="Name37" presStyleLbl="parChTrans1D2" presStyleIdx="4" presStyleCnt="5"/>
      <dgm:spPr/>
      <dgm:t>
        <a:bodyPr/>
        <a:lstStyle/>
        <a:p>
          <a:endParaRPr lang="ru-RU"/>
        </a:p>
      </dgm:t>
    </dgm:pt>
    <dgm:pt modelId="{E7886DC0-0B1A-48F7-BFE3-B7FC6D7EFAB1}" type="pres">
      <dgm:prSet presAssocID="{CF30026F-0BF5-4D0E-88E1-7A71C04E4423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C862A362-5C1A-4A43-99C1-2D58ED4585D4}" type="pres">
      <dgm:prSet presAssocID="{CF30026F-0BF5-4D0E-88E1-7A71C04E4423}" presName="rootComposite" presStyleCnt="0"/>
      <dgm:spPr/>
      <dgm:t>
        <a:bodyPr/>
        <a:lstStyle/>
        <a:p>
          <a:endParaRPr lang="ru-RU"/>
        </a:p>
      </dgm:t>
    </dgm:pt>
    <dgm:pt modelId="{A089DD95-864E-4FB7-B79F-9F94A8A77C64}" type="pres">
      <dgm:prSet presAssocID="{CF30026F-0BF5-4D0E-88E1-7A71C04E4423}" presName="rootText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BB83D4E-027A-4A13-9376-4CB5E46172CF}" type="pres">
      <dgm:prSet presAssocID="{CF30026F-0BF5-4D0E-88E1-7A71C04E4423}" presName="rootConnector" presStyleLbl="node2" presStyleIdx="4" presStyleCnt="5"/>
      <dgm:spPr/>
      <dgm:t>
        <a:bodyPr/>
        <a:lstStyle/>
        <a:p>
          <a:endParaRPr lang="ru-RU"/>
        </a:p>
      </dgm:t>
    </dgm:pt>
    <dgm:pt modelId="{65590EFE-BD9C-4846-B25C-306B6DC8BF80}" type="pres">
      <dgm:prSet presAssocID="{CF30026F-0BF5-4D0E-88E1-7A71C04E4423}" presName="hierChild4" presStyleCnt="0"/>
      <dgm:spPr/>
      <dgm:t>
        <a:bodyPr/>
        <a:lstStyle/>
        <a:p>
          <a:endParaRPr lang="ru-RU"/>
        </a:p>
      </dgm:t>
    </dgm:pt>
    <dgm:pt modelId="{A5D1A1B6-9ACA-4AA1-9653-71BF710816D1}" type="pres">
      <dgm:prSet presAssocID="{CF30026F-0BF5-4D0E-88E1-7A71C04E4423}" presName="hierChild5" presStyleCnt="0"/>
      <dgm:spPr/>
      <dgm:t>
        <a:bodyPr/>
        <a:lstStyle/>
        <a:p>
          <a:endParaRPr lang="ru-RU"/>
        </a:p>
      </dgm:t>
    </dgm:pt>
    <dgm:pt modelId="{0A2257B7-2DA6-435A-A487-A0C2A9E3C44A}" type="pres">
      <dgm:prSet presAssocID="{F5D9C6B9-F079-4962-ABD8-EBD78494A645}" presName="hierChild3" presStyleCnt="0"/>
      <dgm:spPr/>
      <dgm:t>
        <a:bodyPr/>
        <a:lstStyle/>
        <a:p>
          <a:endParaRPr lang="ru-RU"/>
        </a:p>
      </dgm:t>
    </dgm:pt>
  </dgm:ptLst>
  <dgm:cxnLst>
    <dgm:cxn modelId="{2CC507F9-271A-455A-ADAB-D8A878C476C9}" type="presOf" srcId="{6B232E22-CC9F-4BF6-88F4-C0A88FF8D67A}" destId="{1EDA9D63-63BA-4789-B7E8-3895E8B58279}" srcOrd="0" destOrd="0" presId="urn:microsoft.com/office/officeart/2005/8/layout/orgChart1"/>
    <dgm:cxn modelId="{CD5F5DE7-FD3D-43D0-9F72-153B1DA45A16}" type="presOf" srcId="{858BDD80-0C6A-4170-AD6C-FD560D7C7BE6}" destId="{9349CAE4-023F-4C09-96C0-E0D0ACC98256}" srcOrd="0" destOrd="0" presId="urn:microsoft.com/office/officeart/2005/8/layout/orgChart1"/>
    <dgm:cxn modelId="{8103E804-96D7-489F-9E58-66903EEC65E7}" type="presOf" srcId="{DBF5A21C-D307-4210-B22D-3F3FA2053A4A}" destId="{22E40193-435C-49AA-8640-FE135D1916B9}" srcOrd="0" destOrd="0" presId="urn:microsoft.com/office/officeart/2005/8/layout/orgChart1"/>
    <dgm:cxn modelId="{77A0E991-FECF-4C1E-AB03-36FB8C97270A}" srcId="{F5D9C6B9-F079-4962-ABD8-EBD78494A645}" destId="{CF30026F-0BF5-4D0E-88E1-7A71C04E4423}" srcOrd="4" destOrd="0" parTransId="{2A7C0F8B-E806-4A4E-AF6D-28C9E45F0CF6}" sibTransId="{CA6C1CD5-84D4-41A6-9A7E-98EBF8152050}"/>
    <dgm:cxn modelId="{6EFD7CFF-1D65-4E58-8E12-DAD8CFAAC912}" type="presOf" srcId="{44C39137-5792-4F4B-B724-1A4CD4FCE096}" destId="{6AE54A7C-1231-43DC-A908-E946661210C5}" srcOrd="1" destOrd="0" presId="urn:microsoft.com/office/officeart/2005/8/layout/orgChart1"/>
    <dgm:cxn modelId="{9E9E4EA1-B308-4E12-B882-C0DCB2C067FC}" type="presOf" srcId="{4727872C-ED94-41AF-806E-978253942490}" destId="{4DEA944E-A186-450D-BFC8-48515CD27C7E}" srcOrd="0" destOrd="0" presId="urn:microsoft.com/office/officeart/2005/8/layout/orgChart1"/>
    <dgm:cxn modelId="{94A2F43D-6857-4544-AEED-7DA36BF8DA98}" srcId="{F5D9C6B9-F079-4962-ABD8-EBD78494A645}" destId="{4FE915C3-28A7-4151-8EEE-C8A2AF7F62D9}" srcOrd="0" destOrd="0" parTransId="{D50B057B-C56E-412D-964F-FE73A4D1B5BA}" sibTransId="{8DB21A86-4517-4557-8D30-C7FF8A5FFC42}"/>
    <dgm:cxn modelId="{0C973126-D8E4-4DB7-AA5F-BABC80825618}" type="presOf" srcId="{44C39137-5792-4F4B-B724-1A4CD4FCE096}" destId="{A4AE9993-C63C-49ED-A9B8-3AC607704E1C}" srcOrd="0" destOrd="0" presId="urn:microsoft.com/office/officeart/2005/8/layout/orgChart1"/>
    <dgm:cxn modelId="{37CB88FC-D501-4F54-817A-7B085B2A60DC}" type="presOf" srcId="{D50B057B-C56E-412D-964F-FE73A4D1B5BA}" destId="{21C3CBA4-289B-4CEE-9CCD-CA51E3C39600}" srcOrd="0" destOrd="0" presId="urn:microsoft.com/office/officeart/2005/8/layout/orgChart1"/>
    <dgm:cxn modelId="{7B0380A5-9DAB-4937-B7C7-BB8B7E952B71}" type="presOf" srcId="{F5D9C6B9-F079-4962-ABD8-EBD78494A645}" destId="{49855E73-C47B-47F5-A7A0-648376347E12}" srcOrd="0" destOrd="0" presId="urn:microsoft.com/office/officeart/2005/8/layout/orgChart1"/>
    <dgm:cxn modelId="{D76F0051-AC88-4900-AA42-6DDC090E95C8}" srcId="{F5D9C6B9-F079-4962-ABD8-EBD78494A645}" destId="{5294F6FD-0FD7-42BB-B3F7-DA6C4AE106CE}" srcOrd="2" destOrd="0" parTransId="{DBF5A21C-D307-4210-B22D-3F3FA2053A4A}" sibTransId="{B0B8130F-2D2F-40C9-9998-A650F74D9903}"/>
    <dgm:cxn modelId="{9C126A50-61B7-44D0-A30F-D934A3390C74}" srcId="{F5D9C6B9-F079-4962-ABD8-EBD78494A645}" destId="{44C39137-5792-4F4B-B724-1A4CD4FCE096}" srcOrd="1" destOrd="0" parTransId="{858BDD80-0C6A-4170-AD6C-FD560D7C7BE6}" sibTransId="{024E0A23-4D53-455A-BB2F-E72EE3328596}"/>
    <dgm:cxn modelId="{0D5DD58D-76B4-42AE-B162-EA43D6DB8D9C}" type="presOf" srcId="{4FE915C3-28A7-4151-8EEE-C8A2AF7F62D9}" destId="{E443751E-C326-454A-9059-2535C56FCC65}" srcOrd="1" destOrd="0" presId="urn:microsoft.com/office/officeart/2005/8/layout/orgChart1"/>
    <dgm:cxn modelId="{5C4AA8B4-7136-46E4-A9A0-951265A1C935}" type="presOf" srcId="{5294F6FD-0FD7-42BB-B3F7-DA6C4AE106CE}" destId="{F2FA39BD-A7C4-4913-9E54-81D4C782D1E0}" srcOrd="0" destOrd="0" presId="urn:microsoft.com/office/officeart/2005/8/layout/orgChart1"/>
    <dgm:cxn modelId="{9DBBB1A1-D8ED-4CCB-80C4-73F4EE506988}" srcId="{531B6829-3AA9-4344-9A84-D52858D99C4D}" destId="{F5D9C6B9-F079-4962-ABD8-EBD78494A645}" srcOrd="0" destOrd="0" parTransId="{E73236FC-2E8D-42CD-8501-FB4E7B63D83F}" sibTransId="{1D1E57AB-FCA2-44CC-8261-DD6B7B4AB88C}"/>
    <dgm:cxn modelId="{2CD864D6-4749-4D70-9AC4-6060C69FF02A}" srcId="{F5D9C6B9-F079-4962-ABD8-EBD78494A645}" destId="{4727872C-ED94-41AF-806E-978253942490}" srcOrd="3" destOrd="0" parTransId="{6B232E22-CC9F-4BF6-88F4-C0A88FF8D67A}" sibTransId="{0E77D20C-77DF-4D7D-8207-411E0E3B19CC}"/>
    <dgm:cxn modelId="{B6D74786-4FB7-4AE9-8D46-150345A8CF67}" type="presOf" srcId="{4727872C-ED94-41AF-806E-978253942490}" destId="{74FE08F1-524B-439A-A050-0C13A59D4353}" srcOrd="1" destOrd="0" presId="urn:microsoft.com/office/officeart/2005/8/layout/orgChart1"/>
    <dgm:cxn modelId="{F03CA97A-D8A5-439B-A308-35ADFA44B5C5}" type="presOf" srcId="{5294F6FD-0FD7-42BB-B3F7-DA6C4AE106CE}" destId="{8E67D8FA-6CBA-46B9-900A-C5BFD969EDB8}" srcOrd="1" destOrd="0" presId="urn:microsoft.com/office/officeart/2005/8/layout/orgChart1"/>
    <dgm:cxn modelId="{55E95F84-435F-4B97-A854-A54F690836A2}" type="presOf" srcId="{F5D9C6B9-F079-4962-ABD8-EBD78494A645}" destId="{1C504BC3-EF08-47E0-B5BB-B597631C704B}" srcOrd="1" destOrd="0" presId="urn:microsoft.com/office/officeart/2005/8/layout/orgChart1"/>
    <dgm:cxn modelId="{8B614F57-39EE-49D8-8BAD-F30C631601A8}" type="presOf" srcId="{CF30026F-0BF5-4D0E-88E1-7A71C04E4423}" destId="{A089DD95-864E-4FB7-B79F-9F94A8A77C64}" srcOrd="0" destOrd="0" presId="urn:microsoft.com/office/officeart/2005/8/layout/orgChart1"/>
    <dgm:cxn modelId="{D2B0F5F1-7AD6-4F24-886C-FC20EB3ACB50}" type="presOf" srcId="{4FE915C3-28A7-4151-8EEE-C8A2AF7F62D9}" destId="{33D506A7-0BE2-467A-8A77-0B0EC8EF6B36}" srcOrd="0" destOrd="0" presId="urn:microsoft.com/office/officeart/2005/8/layout/orgChart1"/>
    <dgm:cxn modelId="{704F6CB8-F45F-40F1-BC35-3504DD99E69B}" type="presOf" srcId="{2A7C0F8B-E806-4A4E-AF6D-28C9E45F0CF6}" destId="{2873AFC7-8000-4C79-BA0C-3FED6CB18DD7}" srcOrd="0" destOrd="0" presId="urn:microsoft.com/office/officeart/2005/8/layout/orgChart1"/>
    <dgm:cxn modelId="{19F89110-1BED-40EF-9ABC-15015279D849}" type="presOf" srcId="{CF30026F-0BF5-4D0E-88E1-7A71C04E4423}" destId="{0BB83D4E-027A-4A13-9376-4CB5E46172CF}" srcOrd="1" destOrd="0" presId="urn:microsoft.com/office/officeart/2005/8/layout/orgChart1"/>
    <dgm:cxn modelId="{B68C46D5-07DC-4F22-8EFF-34412CA3756A}" type="presOf" srcId="{531B6829-3AA9-4344-9A84-D52858D99C4D}" destId="{12BD6D55-5E4D-4C5F-A998-C654526CD370}" srcOrd="0" destOrd="0" presId="urn:microsoft.com/office/officeart/2005/8/layout/orgChart1"/>
    <dgm:cxn modelId="{BEB70C0A-CD03-474E-99AA-7DA227FE8DC5}" type="presParOf" srcId="{12BD6D55-5E4D-4C5F-A998-C654526CD370}" destId="{5C556ACF-0A2A-47FE-9D9D-6D9B89B11620}" srcOrd="0" destOrd="0" presId="urn:microsoft.com/office/officeart/2005/8/layout/orgChart1"/>
    <dgm:cxn modelId="{123FB769-F33E-45CF-AF94-F93EE28934A0}" type="presParOf" srcId="{5C556ACF-0A2A-47FE-9D9D-6D9B89B11620}" destId="{13A8354C-C114-4828-A9D5-31D57F4C8408}" srcOrd="0" destOrd="0" presId="urn:microsoft.com/office/officeart/2005/8/layout/orgChart1"/>
    <dgm:cxn modelId="{A6CD7DED-5B7C-4D76-9E88-8E7C33976A8D}" type="presParOf" srcId="{13A8354C-C114-4828-A9D5-31D57F4C8408}" destId="{49855E73-C47B-47F5-A7A0-648376347E12}" srcOrd="0" destOrd="0" presId="urn:microsoft.com/office/officeart/2005/8/layout/orgChart1"/>
    <dgm:cxn modelId="{A273FC30-9D44-4AF5-B341-E8F1EDB199D7}" type="presParOf" srcId="{13A8354C-C114-4828-A9D5-31D57F4C8408}" destId="{1C504BC3-EF08-47E0-B5BB-B597631C704B}" srcOrd="1" destOrd="0" presId="urn:microsoft.com/office/officeart/2005/8/layout/orgChart1"/>
    <dgm:cxn modelId="{8AD78E84-B8C9-480C-8851-053CB4AA5CDC}" type="presParOf" srcId="{5C556ACF-0A2A-47FE-9D9D-6D9B89B11620}" destId="{806DEF23-4C88-4CEA-8871-4F60B5EA2501}" srcOrd="1" destOrd="0" presId="urn:microsoft.com/office/officeart/2005/8/layout/orgChart1"/>
    <dgm:cxn modelId="{765F633F-931A-45CA-9646-809251060CC4}" type="presParOf" srcId="{806DEF23-4C88-4CEA-8871-4F60B5EA2501}" destId="{21C3CBA4-289B-4CEE-9CCD-CA51E3C39600}" srcOrd="0" destOrd="0" presId="urn:microsoft.com/office/officeart/2005/8/layout/orgChart1"/>
    <dgm:cxn modelId="{9B980161-0050-4C1B-8F40-8661F807ED57}" type="presParOf" srcId="{806DEF23-4C88-4CEA-8871-4F60B5EA2501}" destId="{C38957B0-F775-43A7-AC9F-BFDBF39D4B8F}" srcOrd="1" destOrd="0" presId="urn:microsoft.com/office/officeart/2005/8/layout/orgChart1"/>
    <dgm:cxn modelId="{41F043CB-1957-432C-9164-A21FD2162C8C}" type="presParOf" srcId="{C38957B0-F775-43A7-AC9F-BFDBF39D4B8F}" destId="{7D7F5E5C-54AD-464E-A123-86D37220F679}" srcOrd="0" destOrd="0" presId="urn:microsoft.com/office/officeart/2005/8/layout/orgChart1"/>
    <dgm:cxn modelId="{30173FDC-6C49-4E02-99A2-16B95C032484}" type="presParOf" srcId="{7D7F5E5C-54AD-464E-A123-86D37220F679}" destId="{33D506A7-0BE2-467A-8A77-0B0EC8EF6B36}" srcOrd="0" destOrd="0" presId="urn:microsoft.com/office/officeart/2005/8/layout/orgChart1"/>
    <dgm:cxn modelId="{55EDAA41-7DEF-4A78-BC7E-9B3B63089C0D}" type="presParOf" srcId="{7D7F5E5C-54AD-464E-A123-86D37220F679}" destId="{E443751E-C326-454A-9059-2535C56FCC65}" srcOrd="1" destOrd="0" presId="urn:microsoft.com/office/officeart/2005/8/layout/orgChart1"/>
    <dgm:cxn modelId="{4A93BF04-A067-48CF-98B8-A95B305288DD}" type="presParOf" srcId="{C38957B0-F775-43A7-AC9F-BFDBF39D4B8F}" destId="{9CA509D9-CD1F-4CD9-B890-8446A22035CD}" srcOrd="1" destOrd="0" presId="urn:microsoft.com/office/officeart/2005/8/layout/orgChart1"/>
    <dgm:cxn modelId="{F3B6737E-728A-4F50-8830-21C590A3FE72}" type="presParOf" srcId="{C38957B0-F775-43A7-AC9F-BFDBF39D4B8F}" destId="{354FDE73-C8E8-486F-AEEF-2C8A26FDBD08}" srcOrd="2" destOrd="0" presId="urn:microsoft.com/office/officeart/2005/8/layout/orgChart1"/>
    <dgm:cxn modelId="{05D9270A-01D6-46CC-9A60-CD267D29AD28}" type="presParOf" srcId="{806DEF23-4C88-4CEA-8871-4F60B5EA2501}" destId="{9349CAE4-023F-4C09-96C0-E0D0ACC98256}" srcOrd="2" destOrd="0" presId="urn:microsoft.com/office/officeart/2005/8/layout/orgChart1"/>
    <dgm:cxn modelId="{F769E3DA-B97A-4189-8965-D43776D2D963}" type="presParOf" srcId="{806DEF23-4C88-4CEA-8871-4F60B5EA2501}" destId="{A1DA7D29-4815-40F6-BB8D-809CC6DFDE43}" srcOrd="3" destOrd="0" presId="urn:microsoft.com/office/officeart/2005/8/layout/orgChart1"/>
    <dgm:cxn modelId="{64EC5C7B-9515-49A8-8827-59F926E67246}" type="presParOf" srcId="{A1DA7D29-4815-40F6-BB8D-809CC6DFDE43}" destId="{57416E15-36D3-4F98-9012-974AA6B8E5F7}" srcOrd="0" destOrd="0" presId="urn:microsoft.com/office/officeart/2005/8/layout/orgChart1"/>
    <dgm:cxn modelId="{3E22299E-82A6-4208-A4BA-832D2C4CF093}" type="presParOf" srcId="{57416E15-36D3-4F98-9012-974AA6B8E5F7}" destId="{A4AE9993-C63C-49ED-A9B8-3AC607704E1C}" srcOrd="0" destOrd="0" presId="urn:microsoft.com/office/officeart/2005/8/layout/orgChart1"/>
    <dgm:cxn modelId="{34CEBEA5-16AF-4CE3-9954-DCB52116E10C}" type="presParOf" srcId="{57416E15-36D3-4F98-9012-974AA6B8E5F7}" destId="{6AE54A7C-1231-43DC-A908-E946661210C5}" srcOrd="1" destOrd="0" presId="urn:microsoft.com/office/officeart/2005/8/layout/orgChart1"/>
    <dgm:cxn modelId="{15A43F32-73C1-429B-9CB7-C25D73304C7F}" type="presParOf" srcId="{A1DA7D29-4815-40F6-BB8D-809CC6DFDE43}" destId="{509B0750-1D54-4D2B-99A2-2027A78166B6}" srcOrd="1" destOrd="0" presId="urn:microsoft.com/office/officeart/2005/8/layout/orgChart1"/>
    <dgm:cxn modelId="{68C9CC10-29A7-45A1-A0C3-7AEEA3AF8DCA}" type="presParOf" srcId="{A1DA7D29-4815-40F6-BB8D-809CC6DFDE43}" destId="{F03ABBAD-81C0-4D17-8FDD-19CD9DA8174E}" srcOrd="2" destOrd="0" presId="urn:microsoft.com/office/officeart/2005/8/layout/orgChart1"/>
    <dgm:cxn modelId="{CD6984D7-42CF-449E-B1F4-894DBBA82843}" type="presParOf" srcId="{806DEF23-4C88-4CEA-8871-4F60B5EA2501}" destId="{22E40193-435C-49AA-8640-FE135D1916B9}" srcOrd="4" destOrd="0" presId="urn:microsoft.com/office/officeart/2005/8/layout/orgChart1"/>
    <dgm:cxn modelId="{7821C5AF-0622-4A65-9758-F385B957A818}" type="presParOf" srcId="{806DEF23-4C88-4CEA-8871-4F60B5EA2501}" destId="{92EBFDA5-6095-41D4-9090-467C2D8DC5EF}" srcOrd="5" destOrd="0" presId="urn:microsoft.com/office/officeart/2005/8/layout/orgChart1"/>
    <dgm:cxn modelId="{6ABDB6DD-E076-4EC8-8972-E3B35AE50FF9}" type="presParOf" srcId="{92EBFDA5-6095-41D4-9090-467C2D8DC5EF}" destId="{DB39360B-D7D6-443D-B301-FF23F25CCF61}" srcOrd="0" destOrd="0" presId="urn:microsoft.com/office/officeart/2005/8/layout/orgChart1"/>
    <dgm:cxn modelId="{F2517F2C-01BF-4D86-B4B0-85A8BBB3496D}" type="presParOf" srcId="{DB39360B-D7D6-443D-B301-FF23F25CCF61}" destId="{F2FA39BD-A7C4-4913-9E54-81D4C782D1E0}" srcOrd="0" destOrd="0" presId="urn:microsoft.com/office/officeart/2005/8/layout/orgChart1"/>
    <dgm:cxn modelId="{692FB4CD-0124-4D03-BBA0-2D8823667721}" type="presParOf" srcId="{DB39360B-D7D6-443D-B301-FF23F25CCF61}" destId="{8E67D8FA-6CBA-46B9-900A-C5BFD969EDB8}" srcOrd="1" destOrd="0" presId="urn:microsoft.com/office/officeart/2005/8/layout/orgChart1"/>
    <dgm:cxn modelId="{431030B3-2E89-4635-A0C9-529E461E7F2A}" type="presParOf" srcId="{92EBFDA5-6095-41D4-9090-467C2D8DC5EF}" destId="{CE04B5A7-A1F3-444D-992A-1CDDB688C309}" srcOrd="1" destOrd="0" presId="urn:microsoft.com/office/officeart/2005/8/layout/orgChart1"/>
    <dgm:cxn modelId="{23DC7AEE-CDAC-4ABB-93FA-9CDE70232953}" type="presParOf" srcId="{92EBFDA5-6095-41D4-9090-467C2D8DC5EF}" destId="{F3DDF904-DAAC-4494-857A-74DAEA7DEB48}" srcOrd="2" destOrd="0" presId="urn:microsoft.com/office/officeart/2005/8/layout/orgChart1"/>
    <dgm:cxn modelId="{1A71E2AE-DEF4-4891-A548-EEE0B560612B}" type="presParOf" srcId="{806DEF23-4C88-4CEA-8871-4F60B5EA2501}" destId="{1EDA9D63-63BA-4789-B7E8-3895E8B58279}" srcOrd="6" destOrd="0" presId="urn:microsoft.com/office/officeart/2005/8/layout/orgChart1"/>
    <dgm:cxn modelId="{A9558B8B-A792-4718-9E46-F3F1F1A43BA2}" type="presParOf" srcId="{806DEF23-4C88-4CEA-8871-4F60B5EA2501}" destId="{BEFAD168-4B9D-4784-95C6-F93C5B4E5059}" srcOrd="7" destOrd="0" presId="urn:microsoft.com/office/officeart/2005/8/layout/orgChart1"/>
    <dgm:cxn modelId="{EB6106D5-71E2-49AC-80CC-66E07F88E428}" type="presParOf" srcId="{BEFAD168-4B9D-4784-95C6-F93C5B4E5059}" destId="{C0D30E5D-8121-4F00-9638-4EA379CBEBEF}" srcOrd="0" destOrd="0" presId="urn:microsoft.com/office/officeart/2005/8/layout/orgChart1"/>
    <dgm:cxn modelId="{6950F6B1-0278-43C1-BF60-938A633C2425}" type="presParOf" srcId="{C0D30E5D-8121-4F00-9638-4EA379CBEBEF}" destId="{4DEA944E-A186-450D-BFC8-48515CD27C7E}" srcOrd="0" destOrd="0" presId="urn:microsoft.com/office/officeart/2005/8/layout/orgChart1"/>
    <dgm:cxn modelId="{C01071A5-C2C7-4120-B81A-6AB6EE349A59}" type="presParOf" srcId="{C0D30E5D-8121-4F00-9638-4EA379CBEBEF}" destId="{74FE08F1-524B-439A-A050-0C13A59D4353}" srcOrd="1" destOrd="0" presId="urn:microsoft.com/office/officeart/2005/8/layout/orgChart1"/>
    <dgm:cxn modelId="{790A29D4-69A6-4B42-9443-1194C02EA94D}" type="presParOf" srcId="{BEFAD168-4B9D-4784-95C6-F93C5B4E5059}" destId="{69E3A04D-14AD-41B3-B513-307644642A4E}" srcOrd="1" destOrd="0" presId="urn:microsoft.com/office/officeart/2005/8/layout/orgChart1"/>
    <dgm:cxn modelId="{59DC6146-63F5-4ADD-AA9B-16C44BFB7187}" type="presParOf" srcId="{BEFAD168-4B9D-4784-95C6-F93C5B4E5059}" destId="{67E8FBF3-FF28-4D57-8339-C053A240AF14}" srcOrd="2" destOrd="0" presId="urn:microsoft.com/office/officeart/2005/8/layout/orgChart1"/>
    <dgm:cxn modelId="{7A6A275C-606A-4602-B12C-362D7B3B9B7A}" type="presParOf" srcId="{806DEF23-4C88-4CEA-8871-4F60B5EA2501}" destId="{2873AFC7-8000-4C79-BA0C-3FED6CB18DD7}" srcOrd="8" destOrd="0" presId="urn:microsoft.com/office/officeart/2005/8/layout/orgChart1"/>
    <dgm:cxn modelId="{D7F4CB59-F9DB-456D-9747-FB65CDC70B04}" type="presParOf" srcId="{806DEF23-4C88-4CEA-8871-4F60B5EA2501}" destId="{E7886DC0-0B1A-48F7-BFE3-B7FC6D7EFAB1}" srcOrd="9" destOrd="0" presId="urn:microsoft.com/office/officeart/2005/8/layout/orgChart1"/>
    <dgm:cxn modelId="{3C282B4B-7700-411F-8602-9F0B7D1A2D90}" type="presParOf" srcId="{E7886DC0-0B1A-48F7-BFE3-B7FC6D7EFAB1}" destId="{C862A362-5C1A-4A43-99C1-2D58ED4585D4}" srcOrd="0" destOrd="0" presId="urn:microsoft.com/office/officeart/2005/8/layout/orgChart1"/>
    <dgm:cxn modelId="{1B7241A2-FAE7-4C93-A7A4-A9F2538C72D8}" type="presParOf" srcId="{C862A362-5C1A-4A43-99C1-2D58ED4585D4}" destId="{A089DD95-864E-4FB7-B79F-9F94A8A77C64}" srcOrd="0" destOrd="0" presId="urn:microsoft.com/office/officeart/2005/8/layout/orgChart1"/>
    <dgm:cxn modelId="{856A4C5D-C1DF-4937-81C5-22112D8C86D9}" type="presParOf" srcId="{C862A362-5C1A-4A43-99C1-2D58ED4585D4}" destId="{0BB83D4E-027A-4A13-9376-4CB5E46172CF}" srcOrd="1" destOrd="0" presId="urn:microsoft.com/office/officeart/2005/8/layout/orgChart1"/>
    <dgm:cxn modelId="{B86EBF59-AD3E-4F47-876D-5A73B4F0216B}" type="presParOf" srcId="{E7886DC0-0B1A-48F7-BFE3-B7FC6D7EFAB1}" destId="{65590EFE-BD9C-4846-B25C-306B6DC8BF80}" srcOrd="1" destOrd="0" presId="urn:microsoft.com/office/officeart/2005/8/layout/orgChart1"/>
    <dgm:cxn modelId="{E01E569D-587F-41B1-9426-6D37C6C46C6E}" type="presParOf" srcId="{E7886DC0-0B1A-48F7-BFE3-B7FC6D7EFAB1}" destId="{A5D1A1B6-9ACA-4AA1-9653-71BF710816D1}" srcOrd="2" destOrd="0" presId="urn:microsoft.com/office/officeart/2005/8/layout/orgChart1"/>
    <dgm:cxn modelId="{EFB9AEDF-88D4-4F09-8313-0A4AE2A665BC}" type="presParOf" srcId="{5C556ACF-0A2A-47FE-9D9D-6D9B89B11620}" destId="{0A2257B7-2DA6-435A-A487-A0C2A9E3C44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21BD9E-7001-4D39-B3FF-196EEA965AE9}">
      <dsp:nvSpPr>
        <dsp:cNvPr id="0" name=""/>
        <dsp:cNvSpPr/>
      </dsp:nvSpPr>
      <dsp:spPr>
        <a:xfrm>
          <a:off x="5353643" y="1415219"/>
          <a:ext cx="1711995" cy="5942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7123"/>
              </a:lnTo>
              <a:lnTo>
                <a:pt x="1711995" y="297123"/>
              </a:lnTo>
              <a:lnTo>
                <a:pt x="1711995" y="59424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09A631-C4F5-414D-A2FE-58AE5C4EF150}">
      <dsp:nvSpPr>
        <dsp:cNvPr id="0" name=""/>
        <dsp:cNvSpPr/>
      </dsp:nvSpPr>
      <dsp:spPr>
        <a:xfrm>
          <a:off x="3641647" y="1415219"/>
          <a:ext cx="1711995" cy="594246"/>
        </a:xfrm>
        <a:custGeom>
          <a:avLst/>
          <a:gdLst/>
          <a:ahLst/>
          <a:cxnLst/>
          <a:rect l="0" t="0" r="0" b="0"/>
          <a:pathLst>
            <a:path>
              <a:moveTo>
                <a:pt x="1711995" y="0"/>
              </a:moveTo>
              <a:lnTo>
                <a:pt x="1711995" y="297123"/>
              </a:lnTo>
              <a:lnTo>
                <a:pt x="0" y="297123"/>
              </a:lnTo>
              <a:lnTo>
                <a:pt x="0" y="59424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A9C35E-B407-47EC-A7F8-23A5F4219D7B}">
      <dsp:nvSpPr>
        <dsp:cNvPr id="0" name=""/>
        <dsp:cNvSpPr/>
      </dsp:nvSpPr>
      <dsp:spPr>
        <a:xfrm>
          <a:off x="3938770" y="346"/>
          <a:ext cx="2829745" cy="1414872"/>
        </a:xfrm>
        <a:prstGeom prst="rect">
          <a:avLst/>
        </a:prstGeom>
        <a:solidFill>
          <a:srgbClr val="C00000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+mn-lt"/>
              <a:cs typeface="Arial" panose="020B0604020202020204" pitchFamily="34" charset="0"/>
            </a:rPr>
            <a:t>Площадки ГТО</a:t>
          </a:r>
          <a:endParaRPr lang="ru-RU" sz="2800" b="1" kern="1200" dirty="0">
            <a:latin typeface="+mn-lt"/>
            <a:cs typeface="Arial" panose="020B0604020202020204" pitchFamily="34" charset="0"/>
          </a:endParaRPr>
        </a:p>
      </dsp:txBody>
      <dsp:txXfrm>
        <a:off x="3938770" y="346"/>
        <a:ext cx="2829745" cy="1414872"/>
      </dsp:txXfrm>
    </dsp:sp>
    <dsp:sp modelId="{E2EC8E84-F34D-440C-AFDC-9CF3D11DC2B1}">
      <dsp:nvSpPr>
        <dsp:cNvPr id="0" name=""/>
        <dsp:cNvSpPr/>
      </dsp:nvSpPr>
      <dsp:spPr>
        <a:xfrm>
          <a:off x="2226774" y="2009465"/>
          <a:ext cx="2829745" cy="1414872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0" kern="1200" dirty="0" smtClean="0">
              <a:latin typeface="+mn-lt"/>
              <a:cs typeface="Arial" panose="020B0604020202020204" pitchFamily="34" charset="0"/>
            </a:rPr>
            <a:t>с. Кожевниково, пер. Южный, 1</a:t>
          </a:r>
          <a:endParaRPr lang="ru-RU" sz="2400" b="1" i="0" kern="1200" dirty="0">
            <a:latin typeface="+mn-lt"/>
            <a:cs typeface="Arial" panose="020B0604020202020204" pitchFamily="34" charset="0"/>
          </a:endParaRPr>
        </a:p>
      </dsp:txBody>
      <dsp:txXfrm>
        <a:off x="2226774" y="2009465"/>
        <a:ext cx="2829745" cy="1414872"/>
      </dsp:txXfrm>
    </dsp:sp>
    <dsp:sp modelId="{41DD2FF4-9AB1-4CDB-96BF-AC6D89F160DE}">
      <dsp:nvSpPr>
        <dsp:cNvPr id="0" name=""/>
        <dsp:cNvSpPr/>
      </dsp:nvSpPr>
      <dsp:spPr>
        <a:xfrm>
          <a:off x="5650766" y="2009465"/>
          <a:ext cx="2829745" cy="1414872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0" kern="1200" dirty="0" smtClean="0">
              <a:latin typeface="+mn-lt"/>
              <a:cs typeface="Arial" panose="020B0604020202020204" pitchFamily="34" charset="0"/>
            </a:rPr>
            <a:t>с. Базой, ул. Советская, 27</a:t>
          </a:r>
          <a:endParaRPr lang="ru-RU" sz="2400" b="1" i="0" kern="1200" dirty="0">
            <a:latin typeface="+mn-lt"/>
            <a:cs typeface="Arial" panose="020B0604020202020204" pitchFamily="34" charset="0"/>
          </a:endParaRPr>
        </a:p>
      </dsp:txBody>
      <dsp:txXfrm>
        <a:off x="5650766" y="2009465"/>
        <a:ext cx="2829745" cy="141487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73AFC7-8000-4C79-BA0C-3FED6CB18DD7}">
      <dsp:nvSpPr>
        <dsp:cNvPr id="0" name=""/>
        <dsp:cNvSpPr/>
      </dsp:nvSpPr>
      <dsp:spPr>
        <a:xfrm>
          <a:off x="5706963" y="1700108"/>
          <a:ext cx="4728935" cy="4103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181"/>
              </a:lnTo>
              <a:lnTo>
                <a:pt x="4728935" y="205181"/>
              </a:lnTo>
              <a:lnTo>
                <a:pt x="4728935" y="410362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DA9D63-63BA-4789-B7E8-3895E8B58279}">
      <dsp:nvSpPr>
        <dsp:cNvPr id="0" name=""/>
        <dsp:cNvSpPr/>
      </dsp:nvSpPr>
      <dsp:spPr>
        <a:xfrm>
          <a:off x="5706963" y="1700108"/>
          <a:ext cx="2364467" cy="4103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181"/>
              </a:lnTo>
              <a:lnTo>
                <a:pt x="2364467" y="205181"/>
              </a:lnTo>
              <a:lnTo>
                <a:pt x="2364467" y="410362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E40193-435C-49AA-8640-FE135D1916B9}">
      <dsp:nvSpPr>
        <dsp:cNvPr id="0" name=""/>
        <dsp:cNvSpPr/>
      </dsp:nvSpPr>
      <dsp:spPr>
        <a:xfrm>
          <a:off x="5661242" y="1700108"/>
          <a:ext cx="91440" cy="41036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10362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49CAE4-023F-4C09-96C0-E0D0ACC98256}">
      <dsp:nvSpPr>
        <dsp:cNvPr id="0" name=""/>
        <dsp:cNvSpPr/>
      </dsp:nvSpPr>
      <dsp:spPr>
        <a:xfrm>
          <a:off x="3342495" y="1700108"/>
          <a:ext cx="2364467" cy="410362"/>
        </a:xfrm>
        <a:custGeom>
          <a:avLst/>
          <a:gdLst/>
          <a:ahLst/>
          <a:cxnLst/>
          <a:rect l="0" t="0" r="0" b="0"/>
          <a:pathLst>
            <a:path>
              <a:moveTo>
                <a:pt x="2364467" y="0"/>
              </a:moveTo>
              <a:lnTo>
                <a:pt x="2364467" y="205181"/>
              </a:lnTo>
              <a:lnTo>
                <a:pt x="0" y="205181"/>
              </a:lnTo>
              <a:lnTo>
                <a:pt x="0" y="410362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C3CBA4-289B-4CEE-9CCD-CA51E3C39600}">
      <dsp:nvSpPr>
        <dsp:cNvPr id="0" name=""/>
        <dsp:cNvSpPr/>
      </dsp:nvSpPr>
      <dsp:spPr>
        <a:xfrm>
          <a:off x="978027" y="1700108"/>
          <a:ext cx="4728935" cy="410362"/>
        </a:xfrm>
        <a:custGeom>
          <a:avLst/>
          <a:gdLst/>
          <a:ahLst/>
          <a:cxnLst/>
          <a:rect l="0" t="0" r="0" b="0"/>
          <a:pathLst>
            <a:path>
              <a:moveTo>
                <a:pt x="4728935" y="0"/>
              </a:moveTo>
              <a:lnTo>
                <a:pt x="4728935" y="205181"/>
              </a:lnTo>
              <a:lnTo>
                <a:pt x="0" y="205181"/>
              </a:lnTo>
              <a:lnTo>
                <a:pt x="0" y="410362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855E73-C47B-47F5-A7A0-648376347E12}">
      <dsp:nvSpPr>
        <dsp:cNvPr id="0" name=""/>
        <dsp:cNvSpPr/>
      </dsp:nvSpPr>
      <dsp:spPr>
        <a:xfrm>
          <a:off x="4093868" y="418801"/>
          <a:ext cx="3226188" cy="1281306"/>
        </a:xfrm>
        <a:prstGeom prst="rect">
          <a:avLst/>
        </a:prstGeom>
        <a:solidFill>
          <a:schemeClr val="accent2">
            <a:lumMod val="75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+mn-lt"/>
            </a:rPr>
            <a:t>Сводный план-график </a:t>
          </a:r>
          <a:r>
            <a:rPr lang="ru-RU" sz="2000" b="1" kern="1200" dirty="0" err="1" smtClean="0">
              <a:latin typeface="+mn-lt"/>
            </a:rPr>
            <a:t>догазификации</a:t>
          </a:r>
          <a:r>
            <a:rPr lang="ru-RU" sz="2000" b="1" kern="1200" dirty="0" smtClean="0">
              <a:latin typeface="+mn-lt"/>
            </a:rPr>
            <a:t> домовладений</a:t>
          </a:r>
          <a:endParaRPr lang="ru-RU" sz="2000" b="1" kern="1200" dirty="0">
            <a:latin typeface="+mn-lt"/>
          </a:endParaRPr>
        </a:p>
      </dsp:txBody>
      <dsp:txXfrm>
        <a:off x="4093868" y="418801"/>
        <a:ext cx="3226188" cy="1281306"/>
      </dsp:txXfrm>
    </dsp:sp>
    <dsp:sp modelId="{33D506A7-0BE2-467A-8A77-0B0EC8EF6B36}">
      <dsp:nvSpPr>
        <dsp:cNvPr id="0" name=""/>
        <dsp:cNvSpPr/>
      </dsp:nvSpPr>
      <dsp:spPr>
        <a:xfrm>
          <a:off x="975" y="2110470"/>
          <a:ext cx="1954105" cy="977052"/>
        </a:xfrm>
        <a:prstGeom prst="rect">
          <a:avLst/>
        </a:prstGeom>
        <a:solidFill>
          <a:schemeClr val="accent5">
            <a:lumMod val="75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+mn-lt"/>
            </a:rPr>
            <a:t>с. </a:t>
          </a:r>
          <a:r>
            <a:rPr lang="ru-RU" sz="2000" b="1" kern="1200" dirty="0" err="1" smtClean="0">
              <a:latin typeface="+mn-lt"/>
            </a:rPr>
            <a:t>Кожевниково</a:t>
          </a:r>
          <a:r>
            <a:rPr lang="ru-RU" sz="2000" b="1" kern="1200" dirty="0" smtClean="0">
              <a:latin typeface="+mn-lt"/>
            </a:rPr>
            <a:t> – 975</a:t>
          </a:r>
          <a:endParaRPr lang="ru-RU" sz="2000" b="1" kern="1200" dirty="0">
            <a:latin typeface="+mn-lt"/>
          </a:endParaRPr>
        </a:p>
      </dsp:txBody>
      <dsp:txXfrm>
        <a:off x="975" y="2110470"/>
        <a:ext cx="1954105" cy="977052"/>
      </dsp:txXfrm>
    </dsp:sp>
    <dsp:sp modelId="{A4AE9993-C63C-49ED-A9B8-3AC607704E1C}">
      <dsp:nvSpPr>
        <dsp:cNvPr id="0" name=""/>
        <dsp:cNvSpPr/>
      </dsp:nvSpPr>
      <dsp:spPr>
        <a:xfrm>
          <a:off x="2365442" y="2110470"/>
          <a:ext cx="1954105" cy="977052"/>
        </a:xfrm>
        <a:prstGeom prst="rect">
          <a:avLst/>
        </a:prstGeom>
        <a:solidFill>
          <a:schemeClr val="accent5">
            <a:lumMod val="75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smtClean="0">
              <a:latin typeface="+mn-lt"/>
            </a:rPr>
            <a:t>д. Аркадьево – 3</a:t>
          </a:r>
          <a:endParaRPr lang="ru-RU" sz="2000" b="1" kern="1200" dirty="0">
            <a:latin typeface="+mn-lt"/>
          </a:endParaRPr>
        </a:p>
      </dsp:txBody>
      <dsp:txXfrm>
        <a:off x="2365442" y="2110470"/>
        <a:ext cx="1954105" cy="977052"/>
      </dsp:txXfrm>
    </dsp:sp>
    <dsp:sp modelId="{F2FA39BD-A7C4-4913-9E54-81D4C782D1E0}">
      <dsp:nvSpPr>
        <dsp:cNvPr id="0" name=""/>
        <dsp:cNvSpPr/>
      </dsp:nvSpPr>
      <dsp:spPr>
        <a:xfrm>
          <a:off x="4729910" y="2110470"/>
          <a:ext cx="1954105" cy="977052"/>
        </a:xfrm>
        <a:prstGeom prst="rect">
          <a:avLst/>
        </a:prstGeom>
        <a:solidFill>
          <a:schemeClr val="accent5">
            <a:lumMod val="75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+mn-lt"/>
            </a:rPr>
            <a:t>с. </a:t>
          </a:r>
          <a:r>
            <a:rPr lang="ru-RU" sz="2000" b="1" kern="1200" dirty="0" err="1" smtClean="0">
              <a:latin typeface="+mn-lt"/>
            </a:rPr>
            <a:t>Десятово</a:t>
          </a:r>
          <a:r>
            <a:rPr lang="ru-RU" sz="2000" b="1" kern="1200" dirty="0" smtClean="0">
              <a:latin typeface="+mn-lt"/>
            </a:rPr>
            <a:t> – 10</a:t>
          </a:r>
          <a:endParaRPr lang="ru-RU" sz="2000" b="1" kern="1200" dirty="0">
            <a:latin typeface="+mn-lt"/>
          </a:endParaRPr>
        </a:p>
      </dsp:txBody>
      <dsp:txXfrm>
        <a:off x="4729910" y="2110470"/>
        <a:ext cx="1954105" cy="977052"/>
      </dsp:txXfrm>
    </dsp:sp>
    <dsp:sp modelId="{4DEA944E-A186-450D-BFC8-48515CD27C7E}">
      <dsp:nvSpPr>
        <dsp:cNvPr id="0" name=""/>
        <dsp:cNvSpPr/>
      </dsp:nvSpPr>
      <dsp:spPr>
        <a:xfrm>
          <a:off x="7094377" y="2110470"/>
          <a:ext cx="1954105" cy="977052"/>
        </a:xfrm>
        <a:prstGeom prst="rect">
          <a:avLst/>
        </a:prstGeom>
        <a:solidFill>
          <a:schemeClr val="accent5">
            <a:lumMod val="75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smtClean="0">
              <a:latin typeface="+mn-lt"/>
            </a:rPr>
            <a:t>с. Новопокровка – 4</a:t>
          </a:r>
          <a:endParaRPr lang="ru-RU" sz="2000" b="1" kern="1200" dirty="0">
            <a:latin typeface="+mn-lt"/>
          </a:endParaRPr>
        </a:p>
      </dsp:txBody>
      <dsp:txXfrm>
        <a:off x="7094377" y="2110470"/>
        <a:ext cx="1954105" cy="977052"/>
      </dsp:txXfrm>
    </dsp:sp>
    <dsp:sp modelId="{A089DD95-864E-4FB7-B79F-9F94A8A77C64}">
      <dsp:nvSpPr>
        <dsp:cNvPr id="0" name=""/>
        <dsp:cNvSpPr/>
      </dsp:nvSpPr>
      <dsp:spPr>
        <a:xfrm>
          <a:off x="9458845" y="2110470"/>
          <a:ext cx="1954105" cy="977052"/>
        </a:xfrm>
        <a:prstGeom prst="rect">
          <a:avLst/>
        </a:prstGeom>
        <a:solidFill>
          <a:schemeClr val="accent5">
            <a:lumMod val="75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smtClean="0">
              <a:latin typeface="+mn-lt"/>
            </a:rPr>
            <a:t>д. Сафроновка – 92</a:t>
          </a:r>
          <a:endParaRPr lang="ru-RU" sz="2000" b="1" kern="1200" dirty="0">
            <a:latin typeface="+mn-lt"/>
          </a:endParaRPr>
        </a:p>
      </dsp:txBody>
      <dsp:txXfrm>
        <a:off x="9458845" y="2110470"/>
        <a:ext cx="1954105" cy="9770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CircularPictureCallout">
  <dgm:title val=""/>
  <dgm:desc val=""/>
  <dgm:catLst>
    <dgm:cat type="picture" pri="2000"/>
    <dgm:cat type="pictureconvert" pri="2000"/>
  </dgm:catLst>
  <dgm:sampData>
    <dgm:dataModel>
      <dgm:ptLst>
        <dgm:pt modelId="0" type="doc"/>
        <dgm:pt modelId="1"/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2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axis="ch" ptType="node" func="cnt" op="lte" val="1">
          <dgm:constrLst>
            <dgm:constr type="h" for="ch" forName="picture_1" refType="h"/>
            <dgm:constr type="w" for="ch" forName="picture_1" refType="h" refFor="ch" refForName="picture_1" op="equ"/>
            <dgm:constr type="l" for="ch" forName="picture_1"/>
            <dgm:constr type="t" for="ch" forName="picture_1"/>
            <dgm:constr type="w" for="ch" forName="text_1" refType="w" refFor="ch" refForName="picture_1" fact="0.64"/>
            <dgm:constr type="h" for="ch" forName="text_1" refType="h" refFor="ch" refForName="picture_1" fact="0.33"/>
            <dgm:constr type="l" for="ch" forName="text_1" refType="w" refFor="ch" refForName="picture_1" fact="0.18"/>
            <dgm:constr type="t" for="ch" forName="text_1" refType="h" refFor="ch" refForName="picture_1" fact="0.531"/>
          </dgm:constrLst>
        </dgm:if>
        <dgm:if name="Name4" axis="ch" ptType="node" func="cnt" op="lte" val="2">
          <dgm:choose name="Name5">
            <dgm:if name="Name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l" for="ch" forName="picture_2" refType="w" refFor="ch" refForName="picture_1" fact="1.21"/>
                <dgm:constr type="ctrY" for="ch" forName="picture_2" refType="h" refFor="ch" refForName="picture_1" fact="0.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if>
            <dgm:else name="Name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else>
          </dgm:choose>
        </dgm:if>
        <dgm:if name="Name8" axis="ch" ptType="node" func="cnt" op="lte" val="3">
          <dgm:choose name="Name9">
            <dgm:if name="Name10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l" for="ch" forName="picture_2" refType="w" refFor="ch" refForName="picture_1" fact="1.21"/>
                <dgm:constr type="ctrY" for="ch" forName="picture_2" refType="h" refFor="ch" refForName="picture_1" fact="0.18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l" for="ch" forName="picture_3" refType="w" refFor="ch" refForName="picture_1" fact="1.21"/>
                <dgm:constr type="ctrY" for="ch" forName="picture_3" refType="h" refFor="ch" refForName="picture_1" fact="0.812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if>
            <dgm:else name="Name11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18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812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else>
          </dgm:choose>
        </dgm:if>
        <dgm:if name="Name12" axis="ch" ptType="node" func="cnt" op="lte" val="4">
          <dgm:choose name="Name13">
            <dgm:if name="Name14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l" for="ch" forName="picture_2" refType="w" refFor="ch" refForName="picture_1" fact="1.354"/>
                <dgm:constr type="ctrY" for="ch" forName="picture_2" refType="h" refFor="ch" refForName="picture_1" fact="0.1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l" for="ch" forName="picture_3" refType="w" refFor="ch" refForName="picture_1" fact="1.21"/>
                <dgm:constr type="ctrY" for="ch" forName="picture_3" refType="h" refFor="ch" refForName="picture_1" fact="0.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l" for="ch" forName="picture_4" refType="w" refFor="ch" refForName="picture_1" fact="1.354"/>
                <dgm:constr type="ctrY" for="ch" forName="picture_4" refType="h" refFor="ch" refForName="picture_1" fact="0.8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if>
            <dgm:else name="Name15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r" for="ch" forName="picture_2" refType="w"/>
                <dgm:constr type="rOff" for="ch" forName="picture_2" refType="w" refFor="ch" refForName="picture_1" fact="-1.354"/>
                <dgm:constr type="ctrY" for="ch" forName="picture_2" refType="h" refFor="ch" refForName="picture_1" fact="0.1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r" for="ch" forName="picture_4" refType="w"/>
                <dgm:constr type="rOff" for="ch" forName="picture_4" refType="w" refFor="ch" refForName="picture_1" fact="-1.354"/>
                <dgm:constr type="ctrY" for="ch" forName="picture_4" refType="h" refFor="ch" refForName="picture_1" fact="0.8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else>
          </dgm:choose>
        </dgm:if>
        <dgm:if name="Name16" axis="ch" ptType="node" func="cnt" op="lte" val="5">
          <dgm:choose name="Name17">
            <dgm:if name="Name18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l" for="ch" forName="picture_2" refType="w" refFor="ch" refForName="picture_1" fact="1.375"/>
                <dgm:constr type="ctrY" for="ch" forName="picture_2" refType="h" refFor="ch" refForName="picture_1" fact="0.11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l" for="ch" forName="picture_3" refType="w" refFor="ch" refForName="picture_1" fact="1.21"/>
                <dgm:constr type="ctrY" for="ch" forName="picture_3" refType="h" refFor="ch" refForName="picture_1" fact="0.353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l" for="ch" forName="picture_4" refType="w" refFor="ch" refForName="picture_1" fact="1.21"/>
                <dgm:constr type="ctrY" for="ch" forName="picture_4" refType="h" refFor="ch" refForName="picture_1" fact="0.647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l" for="ch" forName="picture_5" refType="w" refFor="ch" refForName="picture_1" fact="1.375"/>
                <dgm:constr type="ctrY" for="ch" forName="picture_5" refType="h" refFor="ch" refForName="picture_1" fact="0.8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if>
            <dgm:else name="Name19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r" for="ch" forName="picture_2" refType="w"/>
                <dgm:constr type="rOff" for="ch" forName="picture_2" refType="w" refFor="ch" refForName="picture_1" fact="-1.375"/>
                <dgm:constr type="ctrY" for="ch" forName="picture_2" refType="h" refFor="ch" refForName="picture_1" fact="0.11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353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647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r" for="ch" forName="picture_5" refType="w"/>
                <dgm:constr type="rOff" for="ch" forName="picture_5" refType="w" refFor="ch" refForName="picture_1" fact="-1.375"/>
                <dgm:constr type="ctrY" for="ch" forName="picture_5" refType="h" refFor="ch" refForName="picture_1" fact="0.8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else>
          </dgm:choose>
        </dgm:if>
        <dgm:if name="Name20" axis="ch" ptType="node" func="cnt" op="lte" val="6">
          <dgm:choose name="Name21">
            <dgm:if name="Name22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l" for="ch" forName="picture_2" refType="w" refFor="ch" refForName="picture_1" fact="1.4238"/>
                <dgm:constr type="ctrY" for="ch" forName="picture_2" refType="h" refFor="ch" refForName="picture_1" fact="0.09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l" for="ch" forName="picture_3" refType="w" refFor="ch" refForName="picture_1" fact="1.2667"/>
                <dgm:constr type="ctrY" for="ch" forName="picture_3" refType="h" refFor="ch" refForName="picture_1" fact="0.261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l" for="ch" forName="picture_4" refType="w" refFor="ch" refForName="picture_1" fact="1.21"/>
                <dgm:constr type="ctrY" for="ch" forName="picture_4" refType="h" refFor="ch" refForName="picture_1" fact="0.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l" for="ch" forName="picture_5" refType="w" refFor="ch" refForName="picture_1" fact="1.2667"/>
                <dgm:constr type="ctrY" for="ch" forName="picture_5" refType="h" refFor="ch" refForName="picture_1" fact="0.73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l" for="ch" forName="picture_6" refType="w" refFor="ch" refForName="picture_1" fact="1.4238"/>
                <dgm:constr type="ctrY" for="ch" forName="picture_6" refType="h" refFor="ch" refForName="picture_1" fact="0.91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if>
            <dgm:else name="Name23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r" for="ch" forName="picture_2" refType="w"/>
                <dgm:constr type="rOff" for="ch" forName="picture_2" refType="w" refFor="ch" refForName="picture_1" fact="-1.4238"/>
                <dgm:constr type="ctrY" for="ch" forName="picture_2" refType="h" refFor="ch" refForName="picture_1" fact="0.09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r" for="ch" forName="picture_3" refType="w"/>
                <dgm:constr type="rOff" for="ch" forName="picture_3" refType="w" refFor="ch" refForName="picture_1" fact="-1.2667"/>
                <dgm:constr type="ctrY" for="ch" forName="picture_3" refType="h" refFor="ch" refForName="picture_1" fact="0.261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r" for="ch" forName="picture_5" refType="w"/>
                <dgm:constr type="rOff" for="ch" forName="picture_5" refType="w" refFor="ch" refForName="picture_1" fact="-1.2667"/>
                <dgm:constr type="ctrY" for="ch" forName="picture_5" refType="h" refFor="ch" refForName="picture_1" fact="0.73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r" for="ch" forName="picture_6" refType="w"/>
                <dgm:constr type="rOff" for="ch" forName="picture_6" refType="w" refFor="ch" refForName="picture_1" fact="-1.4238"/>
                <dgm:constr type="ctrY" for="ch" forName="picture_6" refType="h" refFor="ch" refForName="picture_1" fact="0.91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else>
          </dgm:choose>
        </dgm:if>
        <dgm:else name="Name24">
          <dgm:choose name="Name25">
            <dgm:if name="Name2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l" for="ch" forName="picture_2" refType="w" refFor="ch" refForName="picture_1" fact="1.4363"/>
                <dgm:constr type="ctrY" for="ch" forName="picture_2" refType="h" refFor="ch" refForName="picture_1" fact="0.0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l" for="ch" forName="picture_3" refType="w" refFor="ch" refForName="picture_1" fact="1.2898"/>
                <dgm:constr type="ctrY" for="ch" forName="picture_3" refType="h" refFor="ch" refForName="picture_1" fact="0.227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l" for="ch" forName="picture_4" refType="w" refFor="ch" refForName="picture_1" fact="1.21"/>
                <dgm:constr type="ctrY" for="ch" forName="picture_4" refType="h" refFor="ch" refForName="picture_1" fact="0.40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l" for="ch" forName="picture_5" refType="w" refFor="ch" refForName="picture_1" fact="1.21"/>
                <dgm:constr type="ctrY" for="ch" forName="picture_5" refType="h" refFor="ch" refForName="picture_1" fact="0.595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l" for="ch" forName="picture_6" refType="w" refFor="ch" refForName="picture_1" fact="1.2898"/>
                <dgm:constr type="ctrY" for="ch" forName="picture_6" refType="h" refFor="ch" refForName="picture_1" fact="0.773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l" for="ch" forName="picture_7" refType="w" refFor="ch" refForName="picture_1" fact="1.4363"/>
                <dgm:constr type="ctrY" for="ch" forName="picture_7" refType="h" refFor="ch" refForName="picture_1" fact="0.925"/>
                <dgm:constr type="l" for="ch" forName="line_7" refType="ctrX" refFor="ch" refForName="picture_1"/>
                <dgm:constr type="h" for="ch" forName="line_7"/>
                <dgm:constr type="r" for="ch" forName="line_7" refType="ctrX" refFor="ch" refForName="picture_7"/>
                <dgm:constr type="ctrY" for="ch" forName="line_7" refType="ctrY" refFor="ch" refForName="picture_7"/>
                <dgm:constr type="r" for="ch" forName="textparent_7" refType="w"/>
                <dgm:constr type="h" for="ch" forName="textparent_7" refType="h" refFor="ch" refForName="picture_7"/>
                <dgm:constr type="l" for="ch" forName="textparent_7" refType="r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if>
            <dgm:else name="Name2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r" for="ch" forName="picture_2" refType="w"/>
                <dgm:constr type="rOff" for="ch" forName="picture_2" refType="w" refFor="ch" refForName="picture_1" fact="-1.4363"/>
                <dgm:constr type="ctrY" for="ch" forName="picture_2" refType="h" refFor="ch" refForName="picture_1" fact="0.0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r" for="ch" forName="picture_3" refType="w"/>
                <dgm:constr type="rOff" for="ch" forName="picture_3" refType="w" refFor="ch" refForName="picture_1" fact="-1.2898"/>
                <dgm:constr type="ctrY" for="ch" forName="picture_3" refType="h" refFor="ch" refForName="picture_1" fact="0.227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40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r" for="ch" forName="picture_5" refType="w"/>
                <dgm:constr type="rOff" for="ch" forName="picture_5" refType="w" refFor="ch" refForName="picture_1" fact="-1.21"/>
                <dgm:constr type="ctrY" for="ch" forName="picture_5" refType="h" refFor="ch" refForName="picture_1" fact="0.595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r" for="ch" forName="picture_6" refType="w"/>
                <dgm:constr type="rOff" for="ch" forName="picture_6" refType="w" refFor="ch" refForName="picture_1" fact="-1.2898"/>
                <dgm:constr type="ctrY" for="ch" forName="picture_6" refType="h" refFor="ch" refForName="picture_1" fact="0.773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r" for="ch" forName="picture_7" refType="w"/>
                <dgm:constr type="rOff" for="ch" forName="picture_7" refType="w" refFor="ch" refForName="picture_1" fact="-1.4363"/>
                <dgm:constr type="ctrY" for="ch" forName="picture_7" refType="h" refFor="ch" refForName="picture_1" fact="0.925"/>
                <dgm:constr type="r" for="ch" forName="line_7" refType="ctrX" refFor="ch" refForName="picture_1"/>
                <dgm:constr type="h" for="ch" forName="line_7"/>
                <dgm:constr type="l" for="ch" forName="line_7" refType="ctrX" refFor="ch" refForName="picture_7"/>
                <dgm:constr type="ctrY" for="ch" forName="line_7" refType="ctrY" refFor="ch" refForName="picture_7"/>
                <dgm:constr type="l" for="ch" forName="textparent_7"/>
                <dgm:constr type="h" for="ch" forName="textparent_7" refType="h" refFor="ch" refForName="picture_7"/>
                <dgm:constr type="r" for="ch" forName="textparent_7" refType="l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else>
          </dgm:choose>
        </dgm:else>
      </dgm:choose>
      <dgm:forEach name="wrapper" axis="self" ptType="parTrans">
        <dgm:forEach name="wrapper2" axis="self" ptType="sibTrans" st="2">
          <dgm:forEach name="pictureRepeat" axis="self">
            <dgm:layoutNode name="pictureRepeatNode" styleLbl="alignImgPlace1">
              <dgm:alg type="sp"/>
              <dgm:shape xmlns:r="http://schemas.openxmlformats.org/officeDocument/2006/relationships" type="ellipse" r:blip="" blipPhldr="1">
                <dgm:adjLst/>
              </dgm:shape>
              <dgm:presOf axis="self"/>
            </dgm:layoutNode>
          </dgm:forEach>
        </dgm:forEach>
      </dgm:forEach>
      <dgm:forEach name="Name28" axis="ch" ptType="sibTrans" hideLastTrans="0" cnt="1">
        <dgm:layoutNode name="picture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9" ref="pictureRepeat"/>
        </dgm:layoutNode>
      </dgm:forEach>
      <dgm:forEach name="Name30" axis="ch" ptType="node" cnt="1">
        <dgm:layoutNode name="text_1" styleLbl="node1">
          <dgm:varLst>
            <dgm:bulletEnabled val="1"/>
          </dgm:varLst>
          <dgm:alg type="tx">
            <dgm:param type="txAnchorVert" val="b"/>
            <dgm:param type="txAnchorVertCh" val="b"/>
            <dgm:param type="parTxRTLAlign" val="r"/>
            <dgm:param type="shpTxRTLAlignCh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65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</dgm:forEach>
      <dgm:forEach name="Name31" axis="ch" ptType="sibTrans" hideLastTrans="0" st="2" cnt="1">
        <dgm:layoutNode name="picture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2" ref="pictureRepeat"/>
        </dgm:layoutNode>
      </dgm:forEach>
      <dgm:forEach name="Name33" axis="ch" ptType="node" st="2" cnt="1">
        <dgm:layoutNode name="line_2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2">
          <dgm:choose name="Name34">
            <dgm:if name="Name35" func="var" arg="dir" op="equ" val="norm">
              <dgm:alg type="lin">
                <dgm:param type="horzAlign" val="l"/>
              </dgm:alg>
            </dgm:if>
            <dgm:else name="Name36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2" refType="w"/>
            <dgm:constr type="h" for="ch" forName="text_2" refType="h"/>
          </dgm:constrLst>
          <dgm:presOf/>
          <dgm:layoutNode name="text_2" styleLbl="revTx">
            <dgm:varLst>
              <dgm:bulletEnabled val="1"/>
            </dgm:varLst>
            <dgm:choose name="Name37">
              <dgm:if name="Name38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39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0" axis="ch" ptType="sibTrans" hideLastTrans="0" st="3" cnt="1">
        <dgm:layoutNode name="picture_3">
          <dgm:alg type="sp"/>
          <dgm:shape xmlns:r="http://schemas.openxmlformats.org/officeDocument/2006/relationships" r:blip="">
            <dgm:adjLst/>
          </dgm:shape>
          <dgm:presOf/>
          <dgm:constrLst/>
          <dgm:forEach name="Name41" ref="pictureRepeat"/>
        </dgm:layoutNode>
      </dgm:forEach>
      <dgm:forEach name="Name42" axis="ch" ptType="node" st="3" cnt="1">
        <dgm:layoutNode name="line_3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3">
          <dgm:choose name="Name43">
            <dgm:if name="Name44" func="var" arg="dir" op="equ" val="norm">
              <dgm:alg type="lin">
                <dgm:param type="horzAlign" val="l"/>
              </dgm:alg>
            </dgm:if>
            <dgm:else name="Name45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3" refType="w"/>
            <dgm:constr type="h" for="ch" forName="text_3" refType="h"/>
          </dgm:constrLst>
          <dgm:presOf/>
          <dgm:layoutNode name="text_3" styleLbl="revTx">
            <dgm:varLst>
              <dgm:bulletEnabled val="1"/>
            </dgm:varLst>
            <dgm:choose name="Name46">
              <dgm:if name="Name47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48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9" axis="ch" ptType="sibTrans" hideLastTrans="0" st="4" cnt="1">
        <dgm:layoutNode name="picture_4">
          <dgm:alg type="sp"/>
          <dgm:shape xmlns:r="http://schemas.openxmlformats.org/officeDocument/2006/relationships" r:blip="">
            <dgm:adjLst/>
          </dgm:shape>
          <dgm:presOf/>
          <dgm:constrLst/>
          <dgm:forEach name="Name50" ref="pictureRepeat"/>
        </dgm:layoutNode>
      </dgm:forEach>
      <dgm:forEach name="Name51" axis="ch" ptType="node" st="4" cnt="1">
        <dgm:layoutNode name="line_4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4">
          <dgm:choose name="Name52">
            <dgm:if name="Name53" func="var" arg="dir" op="equ" val="norm">
              <dgm:alg type="lin">
                <dgm:param type="horzAlign" val="l"/>
              </dgm:alg>
            </dgm:if>
            <dgm:else name="Name54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4" refType="w"/>
            <dgm:constr type="h" for="ch" forName="text_4" refType="h"/>
          </dgm:constrLst>
          <dgm:presOf/>
          <dgm:layoutNode name="text_4" styleLbl="revTx">
            <dgm:varLst>
              <dgm:bulletEnabled val="1"/>
            </dgm:varLst>
            <dgm:choose name="Name55">
              <dgm:if name="Name56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57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58" axis="ch" ptType="sibTrans" hideLastTrans="0" st="5" cnt="1">
        <dgm:layoutNode name="picture_5">
          <dgm:alg type="sp"/>
          <dgm:shape xmlns:r="http://schemas.openxmlformats.org/officeDocument/2006/relationships" r:blip="">
            <dgm:adjLst/>
          </dgm:shape>
          <dgm:presOf/>
          <dgm:constrLst/>
          <dgm:forEach name="Name59" ref="pictureRepeat"/>
        </dgm:layoutNode>
      </dgm:forEach>
      <dgm:forEach name="Name60" axis="ch" ptType="node" st="5" cnt="1">
        <dgm:layoutNode name="line_5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5">
          <dgm:choose name="Name61">
            <dgm:if name="Name62" func="var" arg="dir" op="equ" val="norm">
              <dgm:alg type="lin">
                <dgm:param type="horzAlign" val="l"/>
              </dgm:alg>
            </dgm:if>
            <dgm:else name="Name63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5" refType="w"/>
            <dgm:constr type="h" for="ch" forName="text_5" refType="h"/>
          </dgm:constrLst>
          <dgm:presOf/>
          <dgm:layoutNode name="text_5" styleLbl="revTx">
            <dgm:varLst>
              <dgm:bulletEnabled val="1"/>
            </dgm:varLst>
            <dgm:choose name="Name64">
              <dgm:if name="Name65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66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67" axis="ch" ptType="sibTrans" hideLastTrans="0" st="6" cnt="1">
        <dgm:layoutNode name="picture_6">
          <dgm:alg type="sp"/>
          <dgm:shape xmlns:r="http://schemas.openxmlformats.org/officeDocument/2006/relationships" r:blip="">
            <dgm:adjLst/>
          </dgm:shape>
          <dgm:presOf/>
          <dgm:constrLst/>
          <dgm:forEach name="Name68" ref="pictureRepeat"/>
        </dgm:layoutNode>
      </dgm:forEach>
      <dgm:forEach name="Name69" axis="ch" ptType="node" st="6" cnt="1">
        <dgm:layoutNode name="line_6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6">
          <dgm:choose name="Name70">
            <dgm:if name="Name71" func="var" arg="dir" op="equ" val="norm">
              <dgm:alg type="lin">
                <dgm:param type="horzAlign" val="l"/>
              </dgm:alg>
            </dgm:if>
            <dgm:else name="Name72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6" refType="w"/>
            <dgm:constr type="h" for="ch" forName="text_6" refType="h"/>
          </dgm:constrLst>
          <dgm:presOf/>
          <dgm:layoutNode name="text_6" styleLbl="revTx">
            <dgm:varLst>
              <dgm:bulletEnabled val="1"/>
            </dgm:varLst>
            <dgm:choose name="Name73">
              <dgm:if name="Name74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75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76" axis="ch" ptType="sibTrans" hideLastTrans="0" st="7" cnt="1">
        <dgm:layoutNode name="picture_7">
          <dgm:alg type="sp"/>
          <dgm:shape xmlns:r="http://schemas.openxmlformats.org/officeDocument/2006/relationships" r:blip="">
            <dgm:adjLst/>
          </dgm:shape>
          <dgm:presOf/>
          <dgm:constrLst/>
          <dgm:forEach name="Name77" ref="pictureRepeat"/>
        </dgm:layoutNode>
      </dgm:forEach>
      <dgm:forEach name="Name78" axis="ch" ptType="node" st="7" cnt="1">
        <dgm:layoutNode name="line_7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7">
          <dgm:choose name="Name79">
            <dgm:if name="Name80" func="var" arg="dir" op="equ" val="norm">
              <dgm:alg type="lin">
                <dgm:param type="horzAlign" val="l"/>
              </dgm:alg>
            </dgm:if>
            <dgm:else name="Name81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7" refType="w"/>
            <dgm:constr type="h" for="ch" forName="text_7" refType="h"/>
          </dgm:constrLst>
          <dgm:presOf/>
          <dgm:layoutNode name="text_7" styleLbl="revTx">
            <dgm:varLst>
              <dgm:bulletEnabled val="1"/>
            </dgm:varLst>
            <dgm:choose name="Name82">
              <dgm:if name="Name83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84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0.33436</cdr:x>
      <cdr:y>0.21235</cdr:y>
    </cdr:from>
    <cdr:to>
      <cdr:x>0.40442</cdr:x>
      <cdr:y>0.27057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4000180" y="1389529"/>
          <a:ext cx="838200" cy="380999"/>
        </a:xfrm>
        <a:prstGeom xmlns:a="http://schemas.openxmlformats.org/drawingml/2006/main" prst="rect">
          <a:avLst/>
        </a:prstGeom>
        <a:noFill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2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600" b="1" dirty="0">
              <a:solidFill>
                <a:schemeClr val="tx1"/>
              </a:solidFill>
              <a:latin typeface="+mn-lt"/>
            </a:rPr>
            <a:t>108,9%</a:t>
          </a:r>
        </a:p>
      </cdr:txBody>
    </cdr:sp>
  </cdr:relSizeAnchor>
  <cdr:relSizeAnchor xmlns:cdr="http://schemas.openxmlformats.org/drawingml/2006/chartDrawing">
    <cdr:from>
      <cdr:x>0.34528</cdr:x>
      <cdr:y>0.35208</cdr:y>
    </cdr:from>
    <cdr:to>
      <cdr:x>0.41625</cdr:x>
      <cdr:y>0.40531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4130808" y="2303929"/>
          <a:ext cx="849103" cy="348342"/>
        </a:xfrm>
        <a:prstGeom xmlns:a="http://schemas.openxmlformats.org/drawingml/2006/main" prst="rect">
          <a:avLst/>
        </a:prstGeom>
        <a:noFill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2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b="1" dirty="0">
              <a:solidFill>
                <a:schemeClr val="tx1"/>
              </a:solidFill>
              <a:latin typeface="+mn-lt"/>
            </a:rPr>
            <a:t>107,5%</a:t>
          </a:r>
        </a:p>
      </cdr:txBody>
    </cdr:sp>
  </cdr:relSizeAnchor>
  <cdr:relSizeAnchor xmlns:cdr="http://schemas.openxmlformats.org/drawingml/2006/chartDrawing">
    <cdr:from>
      <cdr:x>0.37075</cdr:x>
      <cdr:y>0.43692</cdr:y>
    </cdr:from>
    <cdr:to>
      <cdr:x>0.44082</cdr:x>
      <cdr:y>0.49182</cdr:y>
    </cdr:to>
    <cdr:sp macro="" textlink="">
      <cdr:nvSpPr>
        <cdr:cNvPr id="4" name="Прямоугольник 3"/>
        <cdr:cNvSpPr/>
      </cdr:nvSpPr>
      <cdr:spPr>
        <a:xfrm xmlns:a="http://schemas.openxmlformats.org/drawingml/2006/main">
          <a:off x="4435608" y="2859098"/>
          <a:ext cx="838200" cy="359230"/>
        </a:xfrm>
        <a:prstGeom xmlns:a="http://schemas.openxmlformats.org/drawingml/2006/main" prst="rect">
          <a:avLst/>
        </a:prstGeom>
        <a:noFill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2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b="1" dirty="0">
              <a:solidFill>
                <a:schemeClr val="tx1"/>
              </a:solidFill>
              <a:latin typeface="+mn-lt"/>
            </a:rPr>
            <a:t>105,1%</a:t>
          </a:r>
        </a:p>
      </cdr:txBody>
    </cdr:sp>
  </cdr:relSizeAnchor>
  <cdr:relSizeAnchor xmlns:cdr="http://schemas.openxmlformats.org/drawingml/2006/chartDrawing">
    <cdr:from>
      <cdr:x>0.36711</cdr:x>
      <cdr:y>0.50845</cdr:y>
    </cdr:from>
    <cdr:to>
      <cdr:x>0.43536</cdr:x>
      <cdr:y>0.56501</cdr:y>
    </cdr:to>
    <cdr:sp macro="" textlink="">
      <cdr:nvSpPr>
        <cdr:cNvPr id="5" name="Прямоугольник 4"/>
        <cdr:cNvSpPr/>
      </cdr:nvSpPr>
      <cdr:spPr>
        <a:xfrm xmlns:a="http://schemas.openxmlformats.org/drawingml/2006/main">
          <a:off x="4392065" y="3327185"/>
          <a:ext cx="816429" cy="370113"/>
        </a:xfrm>
        <a:prstGeom xmlns:a="http://schemas.openxmlformats.org/drawingml/2006/main" prst="rect">
          <a:avLst/>
        </a:prstGeom>
        <a:noFill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2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b="1" dirty="0">
              <a:solidFill>
                <a:schemeClr val="tx1"/>
              </a:solidFill>
              <a:latin typeface="+mn-lt"/>
            </a:rPr>
            <a:t>108,4%</a:t>
          </a:r>
        </a:p>
      </cdr:txBody>
    </cdr:sp>
  </cdr:relSizeAnchor>
  <cdr:relSizeAnchor xmlns:cdr="http://schemas.openxmlformats.org/drawingml/2006/chartDrawing">
    <cdr:from>
      <cdr:x>0.3662</cdr:x>
      <cdr:y>0.58165</cdr:y>
    </cdr:from>
    <cdr:to>
      <cdr:x>0.43718</cdr:x>
      <cdr:y>0.63322</cdr:y>
    </cdr:to>
    <cdr:sp macro="" textlink="">
      <cdr:nvSpPr>
        <cdr:cNvPr id="6" name="Прямоугольник 5"/>
        <cdr:cNvSpPr/>
      </cdr:nvSpPr>
      <cdr:spPr>
        <a:xfrm xmlns:a="http://schemas.openxmlformats.org/drawingml/2006/main">
          <a:off x="4381179" y="3806157"/>
          <a:ext cx="849085" cy="337457"/>
        </a:xfrm>
        <a:prstGeom xmlns:a="http://schemas.openxmlformats.org/drawingml/2006/main" prst="rect">
          <a:avLst/>
        </a:prstGeom>
        <a:noFill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2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b="1" dirty="0">
              <a:solidFill>
                <a:schemeClr val="tx1"/>
              </a:solidFill>
            </a:rPr>
            <a:t>103</a:t>
          </a:r>
          <a:r>
            <a:rPr lang="ru-RU" sz="1600" b="1" dirty="0">
              <a:solidFill>
                <a:schemeClr val="tx1"/>
              </a:solidFill>
              <a:latin typeface="+mn-lt"/>
            </a:rPr>
            <a:t>,2%</a:t>
          </a:r>
        </a:p>
      </cdr:txBody>
    </cdr:sp>
  </cdr:relSizeAnchor>
  <cdr:relSizeAnchor xmlns:cdr="http://schemas.openxmlformats.org/drawingml/2006/chartDrawing">
    <cdr:from>
      <cdr:x>0.38167</cdr:x>
      <cdr:y>0.65318</cdr:y>
    </cdr:from>
    <cdr:to>
      <cdr:x>0.45355</cdr:x>
      <cdr:y>0.70974</cdr:y>
    </cdr:to>
    <cdr:sp macro="" textlink="">
      <cdr:nvSpPr>
        <cdr:cNvPr id="7" name="Прямоугольник 6"/>
        <cdr:cNvSpPr/>
      </cdr:nvSpPr>
      <cdr:spPr>
        <a:xfrm xmlns:a="http://schemas.openxmlformats.org/drawingml/2006/main">
          <a:off x="4566237" y="4274242"/>
          <a:ext cx="859971" cy="370115"/>
        </a:xfrm>
        <a:prstGeom xmlns:a="http://schemas.openxmlformats.org/drawingml/2006/main" prst="rect">
          <a:avLst/>
        </a:prstGeom>
        <a:noFill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2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b="1" dirty="0">
              <a:solidFill>
                <a:schemeClr val="tx1"/>
              </a:solidFill>
              <a:latin typeface="+mn-lt"/>
            </a:rPr>
            <a:t>105,8%</a:t>
          </a:r>
        </a:p>
      </cdr:txBody>
    </cdr:sp>
  </cdr:relSizeAnchor>
  <cdr:relSizeAnchor xmlns:cdr="http://schemas.openxmlformats.org/drawingml/2006/chartDrawing">
    <cdr:from>
      <cdr:x>0.86028</cdr:x>
      <cdr:y>0.73137</cdr:y>
    </cdr:from>
    <cdr:to>
      <cdr:x>0.93034</cdr:x>
      <cdr:y>0.79125</cdr:y>
    </cdr:to>
    <cdr:sp macro="" textlink="">
      <cdr:nvSpPr>
        <cdr:cNvPr id="8" name="Прямоугольник 7"/>
        <cdr:cNvSpPr/>
      </cdr:nvSpPr>
      <cdr:spPr>
        <a:xfrm xmlns:a="http://schemas.openxmlformats.org/drawingml/2006/main">
          <a:off x="10292124" y="4785871"/>
          <a:ext cx="838199" cy="391886"/>
        </a:xfrm>
        <a:prstGeom xmlns:a="http://schemas.openxmlformats.org/drawingml/2006/main" prst="rect">
          <a:avLst/>
        </a:prstGeom>
        <a:noFill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2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b="1" dirty="0">
              <a:solidFill>
                <a:schemeClr val="tx1"/>
              </a:solidFill>
            </a:rPr>
            <a:t>103,5</a:t>
          </a:r>
          <a:r>
            <a:rPr lang="ru-RU" sz="1600" b="1" dirty="0">
              <a:solidFill>
                <a:schemeClr val="tx1"/>
              </a:solidFill>
              <a:latin typeface="+mn-lt"/>
            </a:rPr>
            <a:t>%</a:t>
          </a:r>
        </a:p>
      </cdr:txBody>
    </cdr:sp>
  </cdr:relSizeAnchor>
  <cdr:relSizeAnchor xmlns:cdr="http://schemas.openxmlformats.org/drawingml/2006/chartDrawing">
    <cdr:from>
      <cdr:x>0.33618</cdr:x>
      <cdr:y>0.28221</cdr:y>
    </cdr:from>
    <cdr:to>
      <cdr:x>0.40442</cdr:x>
      <cdr:y>0.33378</cdr:y>
    </cdr:to>
    <cdr:sp macro="" textlink="">
      <cdr:nvSpPr>
        <cdr:cNvPr id="9" name="Прямоугольник 8"/>
        <cdr:cNvSpPr/>
      </cdr:nvSpPr>
      <cdr:spPr>
        <a:xfrm xmlns:a="http://schemas.openxmlformats.org/drawingml/2006/main">
          <a:off x="4021950" y="1846728"/>
          <a:ext cx="816430" cy="337457"/>
        </a:xfrm>
        <a:prstGeom xmlns:a="http://schemas.openxmlformats.org/drawingml/2006/main" prst="rect">
          <a:avLst/>
        </a:prstGeom>
        <a:noFill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2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b="1" dirty="0">
              <a:solidFill>
                <a:schemeClr val="tx1"/>
              </a:solidFill>
              <a:latin typeface="+mn-lt"/>
            </a:rPr>
            <a:t>104,9%</a:t>
          </a:r>
        </a:p>
      </cdr:txBody>
    </cdr:sp>
  </cdr:relSizeAnchor>
  <cdr:relSizeAnchor xmlns:cdr="http://schemas.openxmlformats.org/drawingml/2006/chartDrawing">
    <cdr:from>
      <cdr:x>0.51217</cdr:x>
      <cdr:y>0.22741</cdr:y>
    </cdr:from>
    <cdr:to>
      <cdr:x>0.99518</cdr:x>
      <cdr:y>0.71385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6127474" y="1488140"/>
          <a:ext cx="5778612" cy="3183102"/>
        </a:xfrm>
        <a:prstGeom xmlns:a="http://schemas.openxmlformats.org/drawingml/2006/main" prst="rect">
          <a:avLst/>
        </a:prstGeom>
        <a:noFill xmlns:a="http://schemas.openxmlformats.org/drawingml/2006/main"/>
      </cdr:spPr>
      <cdr:style>
        <a:lnRef xmlns:a="http://schemas.openxmlformats.org/drawingml/2006/main" idx="3">
          <a:schemeClr val="lt1"/>
        </a:lnRef>
        <a:fillRef xmlns:a="http://schemas.openxmlformats.org/drawingml/2006/main" idx="1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800" b="1" dirty="0" smtClean="0">
              <a:solidFill>
                <a:schemeClr val="tx1"/>
              </a:solidFill>
              <a:latin typeface="+mn-lt"/>
            </a:rPr>
            <a:t>Всего </a:t>
          </a:r>
          <a:r>
            <a:rPr lang="ru-RU" sz="1800" b="1" dirty="0">
              <a:solidFill>
                <a:schemeClr val="tx1"/>
              </a:solidFill>
              <a:latin typeface="+mn-lt"/>
            </a:rPr>
            <a:t>бюджеты сельских поселений исполнены по доходам </a:t>
          </a:r>
          <a:r>
            <a:rPr lang="ru-RU" sz="1800" b="1" dirty="0" smtClean="0">
              <a:solidFill>
                <a:schemeClr val="tx1"/>
              </a:solidFill>
              <a:latin typeface="+mn-lt"/>
            </a:rPr>
            <a:t>(собственные и дотации вышестоящих бюджетов) на </a:t>
          </a:r>
          <a:r>
            <a:rPr lang="ru-RU" sz="1800" b="1" dirty="0">
              <a:solidFill>
                <a:schemeClr val="tx1"/>
              </a:solidFill>
            </a:rPr>
            <a:t>89</a:t>
          </a:r>
          <a:r>
            <a:rPr lang="ru-RU" sz="1800" b="1" dirty="0">
              <a:solidFill>
                <a:schemeClr val="tx1"/>
              </a:solidFill>
              <a:latin typeface="+mn-lt"/>
            </a:rPr>
            <a:t>,6%.</a:t>
          </a:r>
        </a:p>
        <a:p xmlns:a="http://schemas.openxmlformats.org/drawingml/2006/main">
          <a:pPr algn="ctr"/>
          <a:endParaRPr lang="ru-RU" sz="1800" b="1" dirty="0">
            <a:solidFill>
              <a:schemeClr val="tx1"/>
            </a:solidFill>
            <a:latin typeface="+mn-lt"/>
          </a:endParaRPr>
        </a:p>
        <a:p xmlns:a="http://schemas.openxmlformats.org/drawingml/2006/main">
          <a:pPr algn="ctr"/>
          <a:r>
            <a:rPr lang="ru-RU" sz="1800" b="1" dirty="0">
              <a:solidFill>
                <a:schemeClr val="tx1"/>
              </a:solidFill>
              <a:latin typeface="+mn-lt"/>
            </a:rPr>
            <a:t>Доходов поступило 162,9 млн. руб.</a:t>
          </a:r>
        </a:p>
        <a:p xmlns:a="http://schemas.openxmlformats.org/drawingml/2006/main">
          <a:pPr algn="ctr"/>
          <a:endParaRPr lang="ru-RU" sz="1800" b="1" dirty="0">
            <a:solidFill>
              <a:schemeClr val="tx1"/>
            </a:solidFill>
            <a:latin typeface="+mn-lt"/>
          </a:endParaRPr>
        </a:p>
        <a:p xmlns:a="http://schemas.openxmlformats.org/drawingml/2006/main">
          <a:pPr algn="ctr"/>
          <a:r>
            <a:rPr lang="ru-RU" sz="1800" b="1" dirty="0">
              <a:solidFill>
                <a:schemeClr val="tx1"/>
              </a:solidFill>
              <a:latin typeface="+mn-lt"/>
            </a:rPr>
            <a:t>Собственные доходы 52,5 млн. рублей, </a:t>
          </a:r>
        </a:p>
        <a:p xmlns:a="http://schemas.openxmlformats.org/drawingml/2006/main">
          <a:pPr algn="ctr"/>
          <a:r>
            <a:rPr lang="ru-RU" sz="1800" b="1" dirty="0">
              <a:solidFill>
                <a:schemeClr val="tx1"/>
              </a:solidFill>
              <a:latin typeface="+mn-lt"/>
            </a:rPr>
            <a:t>104,9% к плану </a:t>
          </a:r>
          <a:r>
            <a:rPr lang="ru-RU" sz="1800" b="1" dirty="0" smtClean="0">
              <a:solidFill>
                <a:schemeClr val="tx1"/>
              </a:solidFill>
              <a:latin typeface="+mn-lt"/>
            </a:rPr>
            <a:t>(32,2</a:t>
          </a:r>
          <a:r>
            <a:rPr lang="ru-RU" sz="1800" b="1" dirty="0">
              <a:solidFill>
                <a:schemeClr val="tx1"/>
              </a:solidFill>
              <a:latin typeface="+mn-lt"/>
            </a:rPr>
            <a:t>% в структуре доходов)</a:t>
          </a:r>
        </a:p>
        <a:p xmlns:a="http://schemas.openxmlformats.org/drawingml/2006/main">
          <a:pPr algn="ctr"/>
          <a:endParaRPr lang="ru-RU" sz="1800" b="1" dirty="0">
            <a:solidFill>
              <a:schemeClr val="tx1"/>
            </a:solidFill>
            <a:latin typeface="+mn-lt"/>
          </a:endParaRPr>
        </a:p>
        <a:p xmlns:a="http://schemas.openxmlformats.org/drawingml/2006/main">
          <a:pPr algn="ctr"/>
          <a:r>
            <a:rPr lang="ru-RU" sz="1800" b="1" dirty="0">
              <a:solidFill>
                <a:schemeClr val="tx1"/>
              </a:solidFill>
              <a:latin typeface="+mn-lt"/>
            </a:rPr>
            <a:t>Финансовая помощь 110,4 млн. руб., </a:t>
          </a:r>
        </a:p>
        <a:p xmlns:a="http://schemas.openxmlformats.org/drawingml/2006/main">
          <a:pPr algn="ctr"/>
          <a:r>
            <a:rPr lang="ru-RU" sz="1800" b="1" dirty="0">
              <a:solidFill>
                <a:schemeClr val="tx1"/>
              </a:solidFill>
            </a:rPr>
            <a:t>83,7</a:t>
          </a:r>
          <a:r>
            <a:rPr lang="ru-RU" sz="1800" b="1" dirty="0">
              <a:solidFill>
                <a:schemeClr val="tx1"/>
              </a:solidFill>
              <a:latin typeface="+mn-lt"/>
            </a:rPr>
            <a:t>% к плану (67,8% в структуре доходов)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0.70583</cdr:x>
      <cdr:y>0.22501</cdr:y>
    </cdr:from>
    <cdr:to>
      <cdr:x>0.79249</cdr:x>
      <cdr:y>0.28764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8183455" y="1107435"/>
          <a:ext cx="1004755" cy="308225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6">
            <a:lumMod val="20000"/>
            <a:lumOff val="80000"/>
          </a:schemeClr>
        </a:solidFill>
        <a:ln xmlns:a="http://schemas.openxmlformats.org/drawingml/2006/main">
          <a:solidFill>
            <a:schemeClr val="accent6">
              <a:lumMod val="50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2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1600" b="1" dirty="0">
              <a:solidFill>
                <a:schemeClr val="tx1"/>
              </a:solidFill>
              <a:latin typeface="+mn-lt"/>
            </a:rPr>
            <a:t>15,38%</a:t>
          </a:r>
        </a:p>
      </cdr:txBody>
    </cdr:sp>
  </cdr:relSizeAnchor>
  <cdr:relSizeAnchor xmlns:cdr="http://schemas.openxmlformats.org/drawingml/2006/chartDrawing">
    <cdr:from>
      <cdr:x>0.61539</cdr:x>
      <cdr:y>0.56946</cdr:y>
    </cdr:from>
    <cdr:to>
      <cdr:x>0.68703</cdr:x>
      <cdr:y>0.63</cdr:y>
    </cdr:to>
    <cdr:sp macro="" textlink="">
      <cdr:nvSpPr>
        <cdr:cNvPr id="6" name="Прямоугольник 5"/>
        <cdr:cNvSpPr/>
      </cdr:nvSpPr>
      <cdr:spPr>
        <a:xfrm xmlns:a="http://schemas.openxmlformats.org/drawingml/2006/main">
          <a:off x="7134886" y="2802672"/>
          <a:ext cx="830699" cy="297950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6">
            <a:lumMod val="20000"/>
            <a:lumOff val="80000"/>
          </a:schemeClr>
        </a:solidFill>
        <a:ln xmlns:a="http://schemas.openxmlformats.org/drawingml/2006/main">
          <a:solidFill>
            <a:schemeClr val="accent6">
              <a:lumMod val="50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2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600" b="1" dirty="0">
              <a:solidFill>
                <a:schemeClr val="tx1"/>
              </a:solidFill>
              <a:latin typeface="+mn-lt"/>
            </a:rPr>
            <a:t>5,06%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56F1D2-B95E-4710-8F37-C151BA536B94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E19B8F-4B7D-4B72-89DC-2831541E9D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34478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6A68F-6380-4681-8EA5-1A44A8EB88CE}" type="datetimeFigureOut">
              <a:rPr lang="ru-RU" smtClean="0"/>
              <a:pPr/>
              <a:t>27.04.2023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F2DC-21AB-403C-847F-2D06F1549F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4032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6A68F-6380-4681-8EA5-1A44A8EB88CE}" type="datetimeFigureOut">
              <a:rPr lang="ru-RU" smtClean="0"/>
              <a:pPr/>
              <a:t>27.04.2023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F2DC-21AB-403C-847F-2D06F1549F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7764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6A68F-6380-4681-8EA5-1A44A8EB88CE}" type="datetimeFigureOut">
              <a:rPr lang="ru-RU" smtClean="0"/>
              <a:pPr/>
              <a:t>27.04.2023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F2DC-21AB-403C-847F-2D06F1549F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6594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6A68F-6380-4681-8EA5-1A44A8EB88CE}" type="datetimeFigureOut">
              <a:rPr lang="ru-RU" smtClean="0"/>
              <a:pPr/>
              <a:t>27.04.2023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F2DC-21AB-403C-847F-2D06F1549F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1618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6A68F-6380-4681-8EA5-1A44A8EB88CE}" type="datetimeFigureOut">
              <a:rPr lang="ru-RU" smtClean="0"/>
              <a:pPr/>
              <a:t>27.04.2023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F2DC-21AB-403C-847F-2D06F1549F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4132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6A68F-6380-4681-8EA5-1A44A8EB88CE}" type="datetimeFigureOut">
              <a:rPr lang="ru-RU" smtClean="0"/>
              <a:pPr/>
              <a:t>27.04.2023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F2DC-21AB-403C-847F-2D06F1549F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194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6A68F-6380-4681-8EA5-1A44A8EB88CE}" type="datetimeFigureOut">
              <a:rPr lang="ru-RU" smtClean="0"/>
              <a:pPr/>
              <a:t>27.04.2023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F2DC-21AB-403C-847F-2D06F1549F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0353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6A68F-6380-4681-8EA5-1A44A8EB88CE}" type="datetimeFigureOut">
              <a:rPr lang="ru-RU" smtClean="0"/>
              <a:pPr/>
              <a:t>27.04.2023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F2DC-21AB-403C-847F-2D06F1549FC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2653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6A68F-6380-4681-8EA5-1A44A8EB88CE}" type="datetimeFigureOut">
              <a:rPr lang="ru-RU" smtClean="0"/>
              <a:pPr/>
              <a:t>27.04.2023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F2DC-21AB-403C-847F-2D06F1549FC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05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6A68F-6380-4681-8EA5-1A44A8EB88CE}" type="datetimeFigureOut">
              <a:rPr lang="ru-RU" smtClean="0"/>
              <a:pPr/>
              <a:t>27.04.2023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F2DC-21AB-403C-847F-2D06F1549F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3670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6A68F-6380-4681-8EA5-1A44A8EB88CE}" type="datetimeFigureOut">
              <a:rPr lang="ru-RU" smtClean="0"/>
              <a:pPr/>
              <a:t>27.04.2023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F2DC-21AB-403C-847F-2D06F1549F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727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6A68F-6380-4681-8EA5-1A44A8EB88CE}" type="datetimeFigureOut">
              <a:rPr lang="ru-RU" smtClean="0"/>
              <a:pPr/>
              <a:t>27.04.2023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F2DC-21AB-403C-847F-2D06F1549F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2575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6A68F-6380-4681-8EA5-1A44A8EB88CE}" type="datetimeFigureOut">
              <a:rPr lang="ru-RU" smtClean="0"/>
              <a:pPr/>
              <a:t>27.04.2023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F2DC-21AB-403C-847F-2D06F1549F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8269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6A68F-6380-4681-8EA5-1A44A8EB88CE}" type="datetimeFigureOut">
              <a:rPr lang="ru-RU" smtClean="0"/>
              <a:pPr/>
              <a:t>27.04.2023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F2DC-21AB-403C-847F-2D06F1549F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0132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6A68F-6380-4681-8EA5-1A44A8EB88CE}" type="datetimeFigureOut">
              <a:rPr lang="ru-RU" smtClean="0"/>
              <a:pPr/>
              <a:t>27.04.2023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F2DC-21AB-403C-847F-2D06F1549F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3917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6A68F-6380-4681-8EA5-1A44A8EB88CE}" type="datetimeFigureOut">
              <a:rPr lang="ru-RU" smtClean="0"/>
              <a:pPr/>
              <a:t>27.04.2023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F2DC-21AB-403C-847F-2D06F1549F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285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6A68F-6380-4681-8EA5-1A44A8EB88CE}" type="datetimeFigureOut">
              <a:rPr lang="ru-RU" smtClean="0"/>
              <a:pPr/>
              <a:t>27.04.2023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F2DC-21AB-403C-847F-2D06F1549F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2509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6A68F-6380-4681-8EA5-1A44A8EB88CE}" type="datetimeFigureOut">
              <a:rPr lang="ru-RU" smtClean="0"/>
              <a:pPr/>
              <a:t>27.04.2023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F2DC-21AB-403C-847F-2D06F1549FC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3627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6A68F-6380-4681-8EA5-1A44A8EB88CE}" type="datetimeFigureOut">
              <a:rPr lang="ru-RU" smtClean="0"/>
              <a:pPr/>
              <a:t>27.04.2023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F2DC-21AB-403C-847F-2D06F1549FC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186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6A68F-6380-4681-8EA5-1A44A8EB88CE}" type="datetimeFigureOut">
              <a:rPr lang="ru-RU" smtClean="0"/>
              <a:pPr/>
              <a:t>27.04.2023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F2DC-21AB-403C-847F-2D06F1549F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1613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6A68F-6380-4681-8EA5-1A44A8EB88CE}" type="datetimeFigureOut">
              <a:rPr lang="ru-RU" smtClean="0"/>
              <a:pPr/>
              <a:t>27.04.2023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F2DC-21AB-403C-847F-2D06F1549F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9302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6A68F-6380-4681-8EA5-1A44A8EB88CE}" type="datetimeFigureOut">
              <a:rPr lang="ru-RU" smtClean="0"/>
              <a:pPr/>
              <a:t>27.04.2023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F2DC-21AB-403C-847F-2D06F1549F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4471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1C76A68F-6380-4681-8EA5-1A44A8EB88CE}" type="datetimeFigureOut">
              <a:rPr lang="ru-RU" smtClean="0"/>
              <a:pPr/>
              <a:t>27.04.2023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0F2DC-21AB-403C-847F-2D06F1549F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1875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1C76A68F-6380-4681-8EA5-1A44A8EB88CE}" type="datetimeFigureOut">
              <a:rPr lang="ru-RU" smtClean="0"/>
              <a:pPr/>
              <a:t>27.04.2023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0F2DC-21AB-403C-847F-2D06F1549F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3545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30" r:id="rId7"/>
    <p:sldLayoutId id="2147483831" r:id="rId8"/>
    <p:sldLayoutId id="2147483832" r:id="rId9"/>
    <p:sldLayoutId id="2147483833" r:id="rId10"/>
    <p:sldLayoutId id="2147483834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jp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9.jpe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2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47825" y="2579688"/>
            <a:ext cx="11846951" cy="3233737"/>
          </a:xfrm>
        </p:spPr>
        <p:txBody>
          <a:bodyPr>
            <a:normAutofit/>
          </a:bodyPr>
          <a:lstStyle/>
          <a:p>
            <a:pPr algn="ctr"/>
            <a:r>
              <a:rPr lang="ru-RU" sz="4000" b="1" i="1" dirty="0" smtClean="0">
                <a:latin typeface="+mn-lt"/>
              </a:rPr>
              <a:t>Отчет </a:t>
            </a:r>
            <a:r>
              <a:rPr lang="ru-RU" sz="4000" b="1" i="1" dirty="0">
                <a:latin typeface="+mn-lt"/>
              </a:rPr>
              <a:t>Главы</a:t>
            </a:r>
            <a:br>
              <a:rPr lang="ru-RU" sz="4000" b="1" i="1" dirty="0">
                <a:latin typeface="+mn-lt"/>
              </a:rPr>
            </a:br>
            <a:r>
              <a:rPr lang="ru-RU" sz="4000" b="1" i="1" dirty="0" smtClean="0">
                <a:latin typeface="+mn-lt"/>
              </a:rPr>
              <a:t>Кожевниковского района о результатах его деятельности и деятельности Администрации Кожевниковского района</a:t>
            </a:r>
            <a:br>
              <a:rPr lang="ru-RU" sz="4000" b="1" i="1" dirty="0" smtClean="0">
                <a:latin typeface="+mn-lt"/>
              </a:rPr>
            </a:br>
            <a:r>
              <a:rPr lang="ru-RU" sz="4000" b="1" i="1" dirty="0" smtClean="0">
                <a:latin typeface="+mn-lt"/>
              </a:rPr>
              <a:t>за 2022 год</a:t>
            </a:r>
            <a:endParaRPr lang="ru-RU" sz="4000" b="1" i="1" dirty="0">
              <a:latin typeface="+mn-lt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3309471" y="5902036"/>
            <a:ext cx="8712200" cy="624270"/>
          </a:xfrm>
        </p:spPr>
        <p:txBody>
          <a:bodyPr>
            <a:noAutofit/>
          </a:bodyPr>
          <a:lstStyle/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b="1" dirty="0" smtClean="0"/>
              <a:t>Глава Кожевниковского района</a:t>
            </a:r>
          </a:p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b="1" dirty="0" smtClean="0"/>
              <a:t>Кучер Владимир Владимирович</a:t>
            </a:r>
            <a:endParaRPr lang="ru-RU" sz="2200" b="1" dirty="0"/>
          </a:p>
        </p:txBody>
      </p:sp>
      <p:pic>
        <p:nvPicPr>
          <p:cNvPr id="2054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812" y="122232"/>
            <a:ext cx="1882588" cy="2298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6725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093694" y="250894"/>
            <a:ext cx="10838329" cy="493177"/>
          </a:xfrm>
        </p:spPr>
        <p:txBody>
          <a:bodyPr rtlCol="0">
            <a:normAutofit/>
          </a:bodyPr>
          <a:lstStyle/>
          <a:p>
            <a:pPr algn="ctr">
              <a:defRPr/>
            </a:pPr>
            <a:r>
              <a:rPr lang="ru-RU" sz="2800" b="1" dirty="0">
                <a:latin typeface="+mn-lt"/>
              </a:rPr>
              <a:t>Развитие сельскохозяйственного производства</a:t>
            </a:r>
            <a:endParaRPr lang="ru-RU" sz="2800" b="1" dirty="0"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9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77" y="1345058"/>
            <a:ext cx="11887200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ea typeface="Times New Roman" panose="02020603050405020304" pitchFamily="18" charset="0"/>
                <a:cs typeface="Calibri" panose="020F0502020204030204" pitchFamily="34" charset="0"/>
              </a:rPr>
              <a:t>Наивысшая </a:t>
            </a:r>
            <a:r>
              <a:rPr lang="ru-RU" sz="2600" b="1" dirty="0">
                <a:ea typeface="Times New Roman" panose="02020603050405020304" pitchFamily="18" charset="0"/>
                <a:cs typeface="Calibri" panose="020F0502020204030204" pitchFamily="34" charset="0"/>
              </a:rPr>
              <a:t>урожайность </a:t>
            </a:r>
            <a:r>
              <a:rPr lang="ru-RU" sz="2600" b="1" dirty="0" smtClean="0">
                <a:ea typeface="Times New Roman" panose="02020603050405020304" pitchFamily="18" charset="0"/>
                <a:cs typeface="Calibri" panose="020F0502020204030204" pitchFamily="34" charset="0"/>
              </a:rPr>
              <a:t>зерновых</a:t>
            </a:r>
            <a:endParaRPr lang="ru-RU" sz="2600" b="1" dirty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 algn="ctr">
              <a:tabLst>
                <a:tab pos="540385" algn="l"/>
              </a:tabLst>
            </a:pPr>
            <a:endParaRPr lang="ru-RU" sz="2400" b="1" dirty="0" smtClean="0">
              <a:solidFill>
                <a:schemeClr val="accent5">
                  <a:lumMod val="50000"/>
                </a:schemeClr>
              </a:solidFill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lvl="0" algn="ctr">
              <a:tabLst>
                <a:tab pos="540385" algn="l"/>
              </a:tabLst>
            </a:pPr>
            <a:r>
              <a:rPr lang="ru-RU" sz="2400" b="1" dirty="0" smtClean="0">
                <a:solidFill>
                  <a:srgbClr val="7030A0"/>
                </a:solidFill>
                <a:ea typeface="Times New Roman" panose="02020603050405020304" pitchFamily="18" charset="0"/>
                <a:cs typeface="Calibri" panose="020F0502020204030204" pitchFamily="34" charset="0"/>
              </a:rPr>
              <a:t>Крестьянско-фермерские хозяйства</a:t>
            </a:r>
            <a:endParaRPr lang="ru-RU" sz="2400" dirty="0">
              <a:solidFill>
                <a:srgbClr val="7030A0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 algn="ctr">
              <a:tabLst>
                <a:tab pos="540385" algn="l"/>
                <a:tab pos="630555" algn="l"/>
              </a:tabLst>
            </a:pPr>
            <a:r>
              <a:rPr lang="ru-RU" sz="2400" b="1" dirty="0">
                <a:ea typeface="Calibri" panose="020F0502020204030204" pitchFamily="34" charset="0"/>
                <a:cs typeface="Calibri" panose="020F0502020204030204" pitchFamily="34" charset="0"/>
              </a:rPr>
              <a:t>КФХ «</a:t>
            </a:r>
            <a:r>
              <a:rPr lang="ru-RU" sz="2400" b="1" dirty="0" err="1">
                <a:ea typeface="Calibri" panose="020F0502020204030204" pitchFamily="34" charset="0"/>
                <a:cs typeface="Calibri" panose="020F0502020204030204" pitchFamily="34" charset="0"/>
              </a:rPr>
              <a:t>Летяжье</a:t>
            </a:r>
            <a:r>
              <a:rPr lang="ru-RU" sz="2400" b="1" dirty="0">
                <a:ea typeface="Calibri" panose="020F0502020204030204" pitchFamily="34" charset="0"/>
                <a:cs typeface="Calibri" panose="020F0502020204030204" pitchFamily="34" charset="0"/>
              </a:rPr>
              <a:t>»</a:t>
            </a:r>
            <a:r>
              <a:rPr lang="ru-RU" sz="2400" dirty="0">
                <a:ea typeface="Calibri" panose="020F0502020204030204" pitchFamily="34" charset="0"/>
                <a:cs typeface="Calibri" panose="020F0502020204030204" pitchFamily="34" charset="0"/>
              </a:rPr>
              <a:t>, Глава КФХ Селихов Владимир Николаевич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– </a:t>
            </a:r>
            <a:r>
              <a:rPr lang="ru-RU" sz="2400" b="1" dirty="0" smtClean="0">
                <a:solidFill>
                  <a:srgbClr val="FF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40 </a:t>
            </a:r>
            <a:r>
              <a:rPr lang="ru-RU" sz="2400" b="1" dirty="0">
                <a:solidFill>
                  <a:srgbClr val="FF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ц/га</a:t>
            </a:r>
            <a:r>
              <a:rPr lang="ru-RU" sz="2400" dirty="0">
                <a:solidFill>
                  <a:srgbClr val="FF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</a:p>
          <a:p>
            <a:pPr lvl="0" algn="ctr">
              <a:tabLst>
                <a:tab pos="540385" algn="l"/>
                <a:tab pos="630555" algn="l"/>
              </a:tabLst>
            </a:pPr>
            <a:r>
              <a:rPr lang="ru-RU" sz="2400" b="1" dirty="0">
                <a:ea typeface="Calibri" panose="020F0502020204030204" pitchFamily="34" charset="0"/>
                <a:cs typeface="Calibri" panose="020F0502020204030204" pitchFamily="34" charset="0"/>
              </a:rPr>
              <a:t>КФХ </a:t>
            </a:r>
            <a:r>
              <a:rPr lang="ru-RU" sz="2400" b="1" dirty="0" smtClean="0">
                <a:ea typeface="Calibri" panose="020F0502020204030204" pitchFamily="34" charset="0"/>
                <a:cs typeface="Calibri" panose="020F0502020204030204" pitchFamily="34" charset="0"/>
              </a:rPr>
              <a:t>«Дудкин Д.Н.»</a:t>
            </a:r>
            <a:r>
              <a:rPr lang="ru-RU" sz="2400" dirty="0" smtClean="0"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sz="2400" dirty="0">
                <a:ea typeface="Calibri" panose="020F0502020204030204" pitchFamily="34" charset="0"/>
                <a:cs typeface="Calibri" panose="020F0502020204030204" pitchFamily="34" charset="0"/>
              </a:rPr>
              <a:t>Глава КФХ </a:t>
            </a:r>
            <a:r>
              <a:rPr lang="ru-RU" sz="2400" dirty="0" smtClean="0">
                <a:ea typeface="Calibri" panose="020F0502020204030204" pitchFamily="34" charset="0"/>
                <a:cs typeface="Calibri" panose="020F0502020204030204" pitchFamily="34" charset="0"/>
              </a:rPr>
              <a:t>Дудкин Данила Николаевич </a:t>
            </a:r>
            <a:r>
              <a:rPr lang="ru-RU" sz="2400" dirty="0">
                <a:ea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25 ц/га,</a:t>
            </a:r>
            <a:endParaRPr lang="ru-RU" sz="2400" b="1" dirty="0" smtClean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 algn="ctr">
              <a:tabLst>
                <a:tab pos="540385" algn="l"/>
                <a:tab pos="630555" algn="l"/>
              </a:tabLst>
            </a:pPr>
            <a:r>
              <a:rPr lang="ru-RU" sz="2400" b="1" dirty="0" smtClean="0">
                <a:ea typeface="Calibri" panose="020F0502020204030204" pitchFamily="34" charset="0"/>
                <a:cs typeface="Calibri" panose="020F0502020204030204" pitchFamily="34" charset="0"/>
              </a:rPr>
              <a:t>КФХ </a:t>
            </a:r>
            <a:r>
              <a:rPr lang="ru-RU" sz="2400" b="1" dirty="0">
                <a:ea typeface="Calibri" panose="020F0502020204030204" pitchFamily="34" charset="0"/>
                <a:cs typeface="Calibri" panose="020F0502020204030204" pitchFamily="34" charset="0"/>
              </a:rPr>
              <a:t>«Игловский В.В.»</a:t>
            </a:r>
            <a:r>
              <a:rPr lang="ru-RU" sz="2400" dirty="0">
                <a:ea typeface="Calibri" panose="020F0502020204030204" pitchFamily="34" charset="0"/>
                <a:cs typeface="Calibri" panose="020F0502020204030204" pitchFamily="34" charset="0"/>
              </a:rPr>
              <a:t>, Глава КФХ Игловский Владимир Валерьевич – </a:t>
            </a:r>
            <a:r>
              <a:rPr lang="ru-RU" sz="2400" b="1" dirty="0" smtClean="0">
                <a:solidFill>
                  <a:srgbClr val="FF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24,5 </a:t>
            </a:r>
            <a:r>
              <a:rPr lang="ru-RU" sz="2400" b="1" dirty="0">
                <a:solidFill>
                  <a:srgbClr val="FF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ц/га</a:t>
            </a:r>
            <a:r>
              <a:rPr lang="ru-RU" sz="2400" dirty="0" smtClean="0">
                <a:solidFill>
                  <a:srgbClr val="FF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</a:p>
          <a:p>
            <a:pPr lvl="0" algn="ctr">
              <a:tabLst>
                <a:tab pos="540385" algn="l"/>
                <a:tab pos="630555" algn="l"/>
              </a:tabLst>
            </a:pPr>
            <a:r>
              <a:rPr lang="ru-RU" sz="2400" b="1" dirty="0" smtClean="0">
                <a:ea typeface="Calibri" panose="020F0502020204030204" pitchFamily="34" charset="0"/>
                <a:cs typeface="Calibri" panose="020F0502020204030204" pitchFamily="34" charset="0"/>
              </a:rPr>
              <a:t>КФХ «Сергеев И.Б.»</a:t>
            </a:r>
            <a:r>
              <a:rPr lang="ru-RU" sz="2400" dirty="0" smtClean="0"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ru-RU" sz="2400" dirty="0" smtClean="0">
                <a:solidFill>
                  <a:srgbClr val="FF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dirty="0" smtClean="0">
                <a:ea typeface="Calibri" panose="020F0502020204030204" pitchFamily="34" charset="0"/>
                <a:cs typeface="Calibri" panose="020F0502020204030204" pitchFamily="34" charset="0"/>
              </a:rPr>
              <a:t>Глава КФХ Сергеев Иван Борисович – </a:t>
            </a:r>
            <a:r>
              <a:rPr lang="ru-RU" sz="2400" b="1" dirty="0" smtClean="0">
                <a:solidFill>
                  <a:srgbClr val="FF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23,8 ц/га.</a:t>
            </a:r>
            <a:endParaRPr lang="ru-RU" sz="2400" b="1" dirty="0">
              <a:solidFill>
                <a:srgbClr val="FF0000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 algn="ctr">
              <a:tabLst>
                <a:tab pos="540385" algn="l"/>
              </a:tabLst>
            </a:pPr>
            <a:endParaRPr lang="ru-RU" sz="2400" b="1" dirty="0" smtClean="0">
              <a:solidFill>
                <a:schemeClr val="accent5">
                  <a:lumMod val="50000"/>
                </a:schemeClr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 algn="ctr">
              <a:tabLst>
                <a:tab pos="540385" algn="l"/>
              </a:tabLst>
            </a:pPr>
            <a:r>
              <a:rPr lang="ru-RU" sz="2400" b="1" dirty="0" smtClean="0">
                <a:solidFill>
                  <a:srgbClr val="7030A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Сельскохозяйственные предприятия</a:t>
            </a:r>
            <a:endParaRPr lang="ru-RU" sz="2400" b="1" dirty="0">
              <a:solidFill>
                <a:srgbClr val="7030A0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tabLst>
                <a:tab pos="630555" algn="l"/>
              </a:tabLst>
            </a:pPr>
            <a:r>
              <a:rPr lang="ru-RU" sz="2400" b="1" dirty="0">
                <a:ea typeface="Calibri" panose="020F0502020204030204" pitchFamily="34" charset="0"/>
                <a:cs typeface="Calibri" panose="020F0502020204030204" pitchFamily="34" charset="0"/>
              </a:rPr>
              <a:t>ООО «Агрокомплекс»</a:t>
            </a:r>
            <a:r>
              <a:rPr lang="ru-RU" sz="2400" dirty="0">
                <a:ea typeface="Calibri" panose="020F0502020204030204" pitchFamily="34" charset="0"/>
                <a:cs typeface="Calibri" panose="020F0502020204030204" pitchFamily="34" charset="0"/>
              </a:rPr>
              <a:t>, генеральный директор </a:t>
            </a:r>
            <a:r>
              <a:rPr lang="ru-RU" sz="2400" dirty="0" err="1">
                <a:ea typeface="Calibri" panose="020F0502020204030204" pitchFamily="34" charset="0"/>
                <a:cs typeface="Calibri" panose="020F0502020204030204" pitchFamily="34" charset="0"/>
              </a:rPr>
              <a:t>Пацук</a:t>
            </a:r>
            <a:r>
              <a:rPr lang="ru-RU" sz="2400" dirty="0">
                <a:ea typeface="Calibri" panose="020F0502020204030204" pitchFamily="34" charset="0"/>
                <a:cs typeface="Calibri" panose="020F0502020204030204" pitchFamily="34" charset="0"/>
              </a:rPr>
              <a:t> Александр Анатольевич –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33,2 </a:t>
            </a:r>
            <a:r>
              <a:rPr lang="ru-RU" sz="2400" b="1" dirty="0">
                <a:solidFill>
                  <a:srgbClr val="FF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ц/ га</a:t>
            </a:r>
            <a:r>
              <a:rPr lang="ru-RU" sz="2400" dirty="0">
                <a:solidFill>
                  <a:srgbClr val="FF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</a:p>
          <a:p>
            <a:pPr algn="ctr">
              <a:tabLst>
                <a:tab pos="630555" algn="l"/>
              </a:tabLst>
            </a:pPr>
            <a:r>
              <a:rPr lang="ru-RU" sz="2400" b="1" dirty="0" smtClean="0">
                <a:ea typeface="Calibri" panose="020F0502020204030204" pitchFamily="34" charset="0"/>
              </a:rPr>
              <a:t>ООО «Авангард»</a:t>
            </a:r>
            <a:r>
              <a:rPr lang="ru-RU" sz="2400" dirty="0" smtClean="0">
                <a:ea typeface="Calibri" panose="020F0502020204030204" pitchFamily="34" charset="0"/>
              </a:rPr>
              <a:t>, управляющий Швец Андрей Юрьевич </a:t>
            </a:r>
            <a:r>
              <a:rPr lang="ru-RU" sz="2400" dirty="0">
                <a:ea typeface="Calibri" panose="020F0502020204030204" pitchFamily="34" charset="0"/>
              </a:rPr>
              <a:t>–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ea typeface="Calibri" panose="020F0502020204030204" pitchFamily="34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ea typeface="Calibri" panose="020F0502020204030204" pitchFamily="34" charset="0"/>
              </a:rPr>
              <a:t>32,2 </a:t>
            </a:r>
            <a:r>
              <a:rPr lang="ru-RU" sz="2400" b="1" dirty="0">
                <a:solidFill>
                  <a:srgbClr val="FF0000"/>
                </a:solidFill>
                <a:ea typeface="Calibri" panose="020F0502020204030204" pitchFamily="34" charset="0"/>
              </a:rPr>
              <a:t>ц/га,</a:t>
            </a:r>
            <a:endParaRPr lang="ru-RU" sz="2400" b="1" dirty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 algn="ctr">
              <a:tabLst>
                <a:tab pos="630555" algn="l"/>
              </a:tabLst>
            </a:pPr>
            <a:r>
              <a:rPr lang="ru-RU" sz="2400" b="1" dirty="0" smtClean="0">
                <a:ea typeface="Calibri" panose="020F0502020204030204" pitchFamily="34" charset="0"/>
                <a:cs typeface="Calibri" panose="020F0502020204030204" pitchFamily="34" charset="0"/>
              </a:rPr>
              <a:t>ООО «Шевцов и К»</a:t>
            </a:r>
            <a:r>
              <a:rPr lang="ru-RU" sz="2400" dirty="0" smtClean="0"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ru-RU" sz="2400" b="1" dirty="0" smtClean="0"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dirty="0" smtClean="0">
                <a:ea typeface="Calibri" panose="020F0502020204030204" pitchFamily="34" charset="0"/>
                <a:cs typeface="Calibri" panose="020F0502020204030204" pitchFamily="34" charset="0"/>
              </a:rPr>
              <a:t>директор Шевцов Василий Федорович -</a:t>
            </a:r>
            <a:r>
              <a:rPr lang="ru-RU" sz="2400" b="1" dirty="0" smtClean="0"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30,7 ц/га,</a:t>
            </a:r>
          </a:p>
          <a:p>
            <a:pPr lvl="0" algn="ctr">
              <a:tabLst>
                <a:tab pos="630555" algn="l"/>
              </a:tabLst>
            </a:pPr>
            <a:r>
              <a:rPr lang="ru-RU" sz="2400" b="1" dirty="0" smtClean="0">
                <a:ea typeface="Calibri" panose="020F0502020204030204" pitchFamily="34" charset="0"/>
                <a:cs typeface="Calibri" panose="020F0502020204030204" pitchFamily="34" charset="0"/>
              </a:rPr>
              <a:t>АО </a:t>
            </a:r>
            <a:r>
              <a:rPr lang="ru-RU" sz="2400" b="1" dirty="0">
                <a:ea typeface="Calibri" panose="020F0502020204030204" pitchFamily="34" charset="0"/>
                <a:cs typeface="Calibri" panose="020F0502020204030204" pitchFamily="34" charset="0"/>
              </a:rPr>
              <a:t>«Дубровское»</a:t>
            </a:r>
            <a:r>
              <a:rPr lang="ru-RU" sz="2400" dirty="0"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sz="2400" dirty="0" smtClean="0">
                <a:ea typeface="Calibri" panose="020F0502020204030204" pitchFamily="34" charset="0"/>
                <a:cs typeface="Calibri" panose="020F0502020204030204" pitchFamily="34" charset="0"/>
              </a:rPr>
              <a:t>директор </a:t>
            </a:r>
            <a:r>
              <a:rPr lang="ru-RU" sz="2400" dirty="0">
                <a:ea typeface="Calibri" panose="020F0502020204030204" pitchFamily="34" charset="0"/>
                <a:cs typeface="Calibri" panose="020F0502020204030204" pitchFamily="34" charset="0"/>
              </a:rPr>
              <a:t>Сергеенко Геннадий Николаевич </a:t>
            </a:r>
            <a:r>
              <a:rPr lang="ru-RU" sz="2400" dirty="0" smtClean="0">
                <a:ea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28,2 ц/га.</a:t>
            </a:r>
            <a:r>
              <a:rPr lang="ru-RU" sz="2400" dirty="0" smtClean="0">
                <a:solidFill>
                  <a:srgbClr val="FF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ru-RU" sz="2400" dirty="0">
              <a:solidFill>
                <a:srgbClr val="FF0000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9068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 bwMode="auto">
          <a:xfrm>
            <a:off x="1153618" y="579550"/>
            <a:ext cx="10859087" cy="48409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200" b="1" dirty="0">
                <a:latin typeface="+mn-lt"/>
                <a:cs typeface="Times New Roman"/>
              </a:rPr>
              <a:t>Областной конкурс передовых хозяйств и работников </a:t>
            </a:r>
            <a:r>
              <a:rPr lang="ru-RU" sz="2200" b="1" dirty="0" smtClean="0">
                <a:latin typeface="+mn-lt"/>
                <a:cs typeface="Times New Roman"/>
              </a:rPr>
              <a:t>АПК</a:t>
            </a:r>
            <a:endParaRPr sz="2200" dirty="0">
              <a:latin typeface="+mn-lt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91087" y="1237130"/>
            <a:ext cx="11821618" cy="5392104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000" b="1" i="1" dirty="0" smtClean="0">
                <a:solidFill>
                  <a:srgbClr val="7030A0"/>
                </a:solidFill>
                <a:cs typeface="Times New Roman"/>
              </a:rPr>
              <a:t>Лучший </a:t>
            </a:r>
            <a:r>
              <a:rPr lang="ru-RU" sz="2000" b="1" i="1" dirty="0">
                <a:solidFill>
                  <a:srgbClr val="7030A0"/>
                </a:solidFill>
                <a:cs typeface="Times New Roman"/>
              </a:rPr>
              <a:t>коллектив сельскохозяйственного товаропроизводителя в сфере производства продукции растениеводства – зерновых</a:t>
            </a:r>
            <a:endParaRPr sz="2000" dirty="0"/>
          </a:p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  <a:cs typeface="Times New Roman"/>
              </a:rPr>
              <a:t> КФХ «</a:t>
            </a:r>
            <a:r>
              <a:rPr lang="ru-RU" sz="2000" b="1" dirty="0" err="1">
                <a:solidFill>
                  <a:schemeClr val="tx1"/>
                </a:solidFill>
                <a:cs typeface="Times New Roman"/>
              </a:rPr>
              <a:t>Летяжье</a:t>
            </a:r>
            <a:r>
              <a:rPr lang="ru-RU" sz="2000" b="1" dirty="0">
                <a:solidFill>
                  <a:schemeClr val="tx1"/>
                </a:solidFill>
                <a:cs typeface="Times New Roman"/>
              </a:rPr>
              <a:t>» </a:t>
            </a:r>
            <a:r>
              <a:rPr lang="ru-RU" sz="2000" dirty="0">
                <a:solidFill>
                  <a:schemeClr val="tx1"/>
                </a:solidFill>
                <a:cs typeface="Times New Roman"/>
              </a:rPr>
              <a:t>-  Глава КФХ Селихов Владимир </a:t>
            </a:r>
            <a:r>
              <a:rPr lang="ru-RU" sz="2000" dirty="0" smtClean="0">
                <a:solidFill>
                  <a:schemeClr val="tx1"/>
                </a:solidFill>
                <a:cs typeface="Times New Roman"/>
              </a:rPr>
              <a:t>Николаевич </a:t>
            </a:r>
            <a:endParaRPr sz="2000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sz="2000" b="1" i="1" dirty="0" smtClean="0">
                <a:solidFill>
                  <a:srgbClr val="7030A0"/>
                </a:solidFill>
                <a:cs typeface="Times New Roman"/>
              </a:rPr>
              <a:t>«</a:t>
            </a:r>
            <a:r>
              <a:rPr lang="ru-RU" sz="2000" b="1" i="1" dirty="0">
                <a:solidFill>
                  <a:srgbClr val="7030A0"/>
                </a:solidFill>
                <a:cs typeface="Times New Roman"/>
              </a:rPr>
              <a:t>Лучшее звено зерносушильного комплекса»</a:t>
            </a:r>
            <a:endParaRPr sz="2000" dirty="0"/>
          </a:p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  <a:cs typeface="Times New Roman"/>
              </a:rPr>
              <a:t>ООО «Подсобное»</a:t>
            </a:r>
            <a:r>
              <a:rPr lang="ru-RU" sz="2000" dirty="0">
                <a:solidFill>
                  <a:schemeClr val="tx1"/>
                </a:solidFill>
                <a:cs typeface="Times New Roman"/>
              </a:rPr>
              <a:t> -  директор </a:t>
            </a:r>
            <a:r>
              <a:rPr lang="ru-RU" sz="2000" dirty="0" err="1">
                <a:solidFill>
                  <a:schemeClr val="tx1"/>
                </a:solidFill>
                <a:cs typeface="Times New Roman"/>
              </a:rPr>
              <a:t>Антюхов</a:t>
            </a:r>
            <a:r>
              <a:rPr lang="ru-RU" sz="2000" dirty="0">
                <a:solidFill>
                  <a:schemeClr val="tx1"/>
                </a:solidFill>
                <a:cs typeface="Times New Roman"/>
              </a:rPr>
              <a:t> Владимир Петрович </a:t>
            </a:r>
            <a:endParaRPr sz="2000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sz="2000" b="1" i="1" dirty="0">
                <a:solidFill>
                  <a:srgbClr val="7030A0"/>
                </a:solidFill>
                <a:cs typeface="Times New Roman"/>
              </a:rPr>
              <a:t>Звено:</a:t>
            </a:r>
            <a:endParaRPr sz="2000" dirty="0"/>
          </a:p>
          <a:p>
            <a:pPr>
              <a:defRPr/>
            </a:pPr>
            <a:r>
              <a:rPr lang="ru-RU" sz="2000" dirty="0" err="1" smtClean="0">
                <a:solidFill>
                  <a:schemeClr val="tx1"/>
                </a:solidFill>
                <a:cs typeface="Times New Roman"/>
              </a:rPr>
              <a:t>Дремлюга</a:t>
            </a:r>
            <a:r>
              <a:rPr lang="ru-RU" sz="2000" dirty="0" smtClean="0">
                <a:solidFill>
                  <a:schemeClr val="tx1"/>
                </a:solidFill>
                <a:cs typeface="Times New Roman"/>
              </a:rPr>
              <a:t> Виталий Викторович</a:t>
            </a:r>
            <a:endParaRPr lang="ru-RU" sz="2000" dirty="0">
              <a:solidFill>
                <a:schemeClr val="tx1"/>
              </a:solidFill>
              <a:cs typeface="Times New Roman"/>
            </a:endParaRPr>
          </a:p>
          <a:p>
            <a:pPr>
              <a:defRPr/>
            </a:pPr>
            <a:r>
              <a:rPr lang="ru-RU" sz="2000" dirty="0" smtClean="0">
                <a:solidFill>
                  <a:schemeClr val="tx1"/>
                </a:solidFill>
                <a:cs typeface="Times New Roman"/>
              </a:rPr>
              <a:t>Васильев Юрий Михайлович</a:t>
            </a:r>
            <a:endParaRPr sz="2000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sz="2000" dirty="0" err="1" smtClean="0">
                <a:solidFill>
                  <a:schemeClr val="tx1"/>
                </a:solidFill>
                <a:cs typeface="Times New Roman"/>
              </a:rPr>
              <a:t>Лескин</a:t>
            </a:r>
            <a:r>
              <a:rPr lang="ru-RU" sz="2000" dirty="0" smtClean="0">
                <a:solidFill>
                  <a:schemeClr val="tx1"/>
                </a:solidFill>
                <a:cs typeface="Times New Roman"/>
              </a:rPr>
              <a:t> Алексей Александрович</a:t>
            </a:r>
            <a:endParaRPr lang="ru-RU" sz="2000" dirty="0">
              <a:solidFill>
                <a:srgbClr val="00B050"/>
              </a:solidFill>
              <a:cs typeface="Times New Roman"/>
            </a:endParaRPr>
          </a:p>
          <a:p>
            <a:pPr>
              <a:defRPr/>
            </a:pPr>
            <a:r>
              <a:rPr lang="ru-RU" sz="2000" b="1" i="1" dirty="0">
                <a:solidFill>
                  <a:srgbClr val="7030A0"/>
                </a:solidFill>
                <a:cs typeface="Times New Roman"/>
              </a:rPr>
              <a:t>Лучший коллектив сельскохозяйственного товаропроизводителя в </a:t>
            </a:r>
            <a:r>
              <a:rPr lang="ru-RU" sz="2000" b="1" i="1" dirty="0" smtClean="0">
                <a:solidFill>
                  <a:srgbClr val="7030A0"/>
                </a:solidFill>
                <a:cs typeface="Times New Roman"/>
              </a:rPr>
              <a:t>области племенного животноводства, а также лучший коллектив сельскохозяйственного товаропроизводителя в области молочного скотоводства</a:t>
            </a:r>
            <a:endParaRPr lang="ru-RU" sz="2000" dirty="0"/>
          </a:p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  <a:cs typeface="Times New Roman"/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  <a:cs typeface="Times New Roman"/>
              </a:rPr>
              <a:t>АО «</a:t>
            </a:r>
            <a:r>
              <a:rPr lang="ru-RU" sz="2000" b="1" dirty="0" err="1" smtClean="0">
                <a:solidFill>
                  <a:schemeClr val="tx1"/>
                </a:solidFill>
                <a:cs typeface="Times New Roman"/>
              </a:rPr>
              <a:t>Дубровское</a:t>
            </a:r>
            <a:r>
              <a:rPr lang="ru-RU" sz="2000" b="1" dirty="0" smtClean="0">
                <a:solidFill>
                  <a:schemeClr val="tx1"/>
                </a:solidFill>
                <a:cs typeface="Times New Roman"/>
              </a:rPr>
              <a:t>» </a:t>
            </a:r>
            <a:r>
              <a:rPr lang="ru-RU" sz="2000" dirty="0">
                <a:solidFill>
                  <a:schemeClr val="tx1"/>
                </a:solidFill>
                <a:cs typeface="Times New Roman"/>
              </a:rPr>
              <a:t>-  </a:t>
            </a:r>
            <a:r>
              <a:rPr lang="ru-RU" sz="2000" dirty="0" smtClean="0">
                <a:solidFill>
                  <a:schemeClr val="tx1"/>
                </a:solidFill>
                <a:cs typeface="Times New Roman"/>
              </a:rPr>
              <a:t>директор Сергеенко Геннадий Николаевич </a:t>
            </a:r>
            <a:endParaRPr lang="ru-RU" sz="2000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sz="2000" b="1" i="1" dirty="0">
                <a:solidFill>
                  <a:srgbClr val="7030A0"/>
                </a:solidFill>
                <a:cs typeface="Times New Roman"/>
              </a:rPr>
              <a:t>Лучший </a:t>
            </a:r>
            <a:r>
              <a:rPr lang="ru-RU" sz="2000" b="1" i="1" dirty="0" smtClean="0">
                <a:solidFill>
                  <a:srgbClr val="7030A0"/>
                </a:solidFill>
                <a:cs typeface="Times New Roman"/>
              </a:rPr>
              <a:t>коллектив инвестора в агропромышленном комплексе</a:t>
            </a:r>
          </a:p>
          <a:p>
            <a:pPr>
              <a:defRPr/>
            </a:pPr>
            <a:r>
              <a:rPr lang="ru-RU" sz="2000" b="1" dirty="0" smtClean="0">
                <a:solidFill>
                  <a:schemeClr val="tx1"/>
                </a:solidFill>
                <a:cs typeface="Times New Roman"/>
              </a:rPr>
              <a:t>ООО «</a:t>
            </a:r>
            <a:r>
              <a:rPr lang="ru-RU" sz="2000" b="1" dirty="0" err="1" smtClean="0">
                <a:solidFill>
                  <a:schemeClr val="tx1"/>
                </a:solidFill>
                <a:cs typeface="Times New Roman"/>
              </a:rPr>
              <a:t>Вороновское</a:t>
            </a:r>
            <a:r>
              <a:rPr lang="ru-RU" sz="2000" b="1" dirty="0" smtClean="0">
                <a:solidFill>
                  <a:schemeClr val="tx1"/>
                </a:solidFill>
                <a:cs typeface="Times New Roman"/>
              </a:rPr>
              <a:t>» </a:t>
            </a:r>
            <a:r>
              <a:rPr lang="ru-RU" sz="2000" dirty="0">
                <a:solidFill>
                  <a:schemeClr val="tx1"/>
                </a:solidFill>
                <a:cs typeface="Times New Roman"/>
              </a:rPr>
              <a:t>-  директор </a:t>
            </a:r>
            <a:r>
              <a:rPr lang="ru-RU" sz="2000" dirty="0" err="1" smtClean="0">
                <a:solidFill>
                  <a:schemeClr val="tx1"/>
                </a:solidFill>
                <a:cs typeface="Times New Roman"/>
              </a:rPr>
              <a:t>Вильт</a:t>
            </a:r>
            <a:r>
              <a:rPr lang="ru-RU" sz="2000" dirty="0" smtClean="0">
                <a:solidFill>
                  <a:schemeClr val="tx1"/>
                </a:solidFill>
                <a:cs typeface="Times New Roman"/>
              </a:rPr>
              <a:t> Валерий Михайлович</a:t>
            </a:r>
            <a:endParaRPr lang="ru-RU" sz="2000" dirty="0">
              <a:solidFill>
                <a:srgbClr val="00B050"/>
              </a:solidFill>
              <a:cs typeface="Times New Roman"/>
            </a:endParaRPr>
          </a:p>
          <a:p>
            <a:pPr>
              <a:defRPr/>
            </a:pPr>
            <a:endParaRPr lang="ru-RU" sz="2800" dirty="0">
              <a:solidFill>
                <a:srgbClr val="00B050"/>
              </a:solidFill>
              <a:cs typeface="Times New Roman"/>
            </a:endParaRPr>
          </a:p>
        </p:txBody>
      </p:sp>
      <p:pic>
        <p:nvPicPr>
          <p:cNvPr id="6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153618" y="86373"/>
            <a:ext cx="10838329" cy="49317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dirty="0" smtClean="0">
                <a:latin typeface="+mn-lt"/>
              </a:rPr>
              <a:t>Развитие сельскохозяйственного производства</a:t>
            </a:r>
            <a:endParaRPr lang="ru-RU" sz="2800" b="1" dirty="0"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5443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9553" y="759047"/>
            <a:ext cx="10829365" cy="513941"/>
          </a:xfrm>
        </p:spPr>
        <p:txBody>
          <a:bodyPr rtlCol="0">
            <a:normAutofit/>
          </a:bodyPr>
          <a:lstStyle/>
          <a:p>
            <a:pPr algn="ctr">
              <a:defRPr/>
            </a:pPr>
            <a:r>
              <a:rPr lang="ru-RU" sz="2600" b="1" dirty="0">
                <a:latin typeface="+mn-lt"/>
                <a:cs typeface="Times New Roman" panose="02020603050405020304" pitchFamily="18" charset="0"/>
              </a:rPr>
              <a:t>Развитие </a:t>
            </a:r>
            <a:r>
              <a:rPr lang="ru-RU" sz="2600" b="1" dirty="0" smtClean="0">
                <a:latin typeface="+mn-lt"/>
                <a:cs typeface="Times New Roman" panose="02020603050405020304" pitchFamily="18" charset="0"/>
              </a:rPr>
              <a:t>животноводства</a:t>
            </a:r>
            <a:endParaRPr lang="ru-RU" sz="2600" b="1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2291" name="Прямоугольник 5"/>
          <p:cNvSpPr>
            <a:spLocks noChangeArrowheads="1"/>
          </p:cNvSpPr>
          <p:nvPr/>
        </p:nvSpPr>
        <p:spPr bwMode="auto">
          <a:xfrm>
            <a:off x="184130" y="1537421"/>
            <a:ext cx="11765824" cy="4940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4926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2230" b="1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На 1 января </a:t>
            </a:r>
            <a:r>
              <a:rPr lang="ru-RU" altLang="ru-RU" sz="2230" b="1" dirty="0" smtClean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2023 </a:t>
            </a:r>
            <a:r>
              <a:rPr lang="ru-RU" altLang="ru-RU" sz="2230" b="1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года в хозяйствах всех категорий находится: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q"/>
              <a:defRPr/>
            </a:pPr>
            <a:r>
              <a:rPr lang="ru-RU" altLang="ru-RU" sz="2230" b="1" dirty="0">
                <a:ea typeface="Calibri" panose="020F0502020204030204" pitchFamily="34" charset="0"/>
                <a:cs typeface="Times New Roman" panose="02020603050405020304" pitchFamily="18" charset="0"/>
              </a:rPr>
              <a:t>КРС</a:t>
            </a:r>
            <a:r>
              <a:rPr lang="ru-RU" altLang="ru-RU" sz="2230" dirty="0"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lang="ru-RU" altLang="ru-RU" sz="223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13620 </a:t>
            </a:r>
            <a:r>
              <a:rPr lang="ru-RU" altLang="ru-RU" sz="2230" dirty="0">
                <a:ea typeface="Calibri" panose="020F0502020204030204" pitchFamily="34" charset="0"/>
                <a:cs typeface="Times New Roman" panose="02020603050405020304" pitchFamily="18" charset="0"/>
              </a:rPr>
              <a:t>голов </a:t>
            </a:r>
            <a:r>
              <a:rPr lang="ru-RU" altLang="ru-RU" sz="223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(-377 голов </a:t>
            </a:r>
            <a:r>
              <a:rPr lang="ru-RU" altLang="ru-RU" sz="2230" dirty="0">
                <a:ea typeface="Calibri" panose="020F0502020204030204" pitchFamily="34" charset="0"/>
                <a:cs typeface="Times New Roman" panose="02020603050405020304" pitchFamily="18" charset="0"/>
              </a:rPr>
              <a:t>к </a:t>
            </a:r>
            <a:r>
              <a:rPr lang="ru-RU" altLang="ru-RU" sz="223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2021)</a:t>
            </a:r>
            <a:endParaRPr lang="ru-RU" altLang="ru-RU" sz="223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q"/>
              <a:defRPr/>
            </a:pPr>
            <a:r>
              <a:rPr lang="ru-RU" altLang="ru-RU" sz="2230" dirty="0">
                <a:ea typeface="Calibri" panose="020F0502020204030204" pitchFamily="34" charset="0"/>
                <a:cs typeface="Times New Roman" panose="02020603050405020304" pitchFamily="18" charset="0"/>
              </a:rPr>
              <a:t>в том числе </a:t>
            </a:r>
            <a:r>
              <a:rPr lang="ru-RU" altLang="ru-RU" sz="2230" b="1" dirty="0">
                <a:ea typeface="Calibri" panose="020F0502020204030204" pitchFamily="34" charset="0"/>
                <a:cs typeface="Times New Roman" panose="02020603050405020304" pitchFamily="18" charset="0"/>
              </a:rPr>
              <a:t>коров</a:t>
            </a:r>
            <a:r>
              <a:rPr lang="ru-RU" altLang="ru-RU" sz="2230" dirty="0"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lang="ru-RU" altLang="ru-RU" sz="223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5342 головы (-5 </a:t>
            </a:r>
            <a:r>
              <a:rPr lang="ru-RU" altLang="ru-RU" sz="2230" dirty="0">
                <a:ea typeface="Calibri" panose="020F0502020204030204" pitchFamily="34" charset="0"/>
                <a:cs typeface="Times New Roman" panose="02020603050405020304" pitchFamily="18" charset="0"/>
              </a:rPr>
              <a:t>голов к </a:t>
            </a:r>
            <a:r>
              <a:rPr lang="ru-RU" altLang="ru-RU" sz="223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2021). </a:t>
            </a:r>
            <a:endParaRPr lang="ru-RU" altLang="ru-RU" sz="223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ru-RU" altLang="ru-RU" sz="1115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18140" algn="just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ru-RU" altLang="ru-RU" sz="2230" b="1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Произведено:</a:t>
            </a:r>
          </a:p>
          <a:p>
            <a:pPr indent="418140" algn="just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q"/>
              <a:defRPr/>
            </a:pPr>
            <a:r>
              <a:rPr lang="ru-RU" altLang="ru-RU" sz="2230" b="1" dirty="0">
                <a:ea typeface="Calibri" panose="020F0502020204030204" pitchFamily="34" charset="0"/>
                <a:cs typeface="Times New Roman" panose="02020603050405020304" pitchFamily="18" charset="0"/>
              </a:rPr>
              <a:t>Молока</a:t>
            </a:r>
            <a:r>
              <a:rPr lang="ru-RU" altLang="ru-RU" sz="223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223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28414 тонн (+415 тонн </a:t>
            </a:r>
            <a:r>
              <a:rPr lang="ru-RU" altLang="ru-RU" sz="2230" dirty="0">
                <a:ea typeface="Calibri" panose="020F0502020204030204" pitchFamily="34" charset="0"/>
                <a:cs typeface="Times New Roman" panose="02020603050405020304" pitchFamily="18" charset="0"/>
              </a:rPr>
              <a:t>к </a:t>
            </a:r>
            <a:r>
              <a:rPr lang="ru-RU" altLang="ru-RU" sz="223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2021 </a:t>
            </a:r>
            <a:r>
              <a:rPr lang="ru-RU" altLang="ru-RU" sz="2230" dirty="0">
                <a:ea typeface="Calibri" panose="020F0502020204030204" pitchFamily="34" charset="0"/>
                <a:cs typeface="Times New Roman" panose="02020603050405020304" pitchFamily="18" charset="0"/>
              </a:rPr>
              <a:t>году) в том числе:</a:t>
            </a:r>
          </a:p>
          <a:p>
            <a:pPr indent="418140" algn="just">
              <a:lnSpc>
                <a:spcPct val="100000"/>
              </a:lnSpc>
              <a:spcBef>
                <a:spcPct val="0"/>
              </a:spcBef>
              <a:defRPr/>
            </a:pPr>
            <a:r>
              <a:rPr lang="ru-RU" altLang="ru-RU" sz="2230" dirty="0" err="1">
                <a:ea typeface="Calibri" panose="020F0502020204030204" pitchFamily="34" charset="0"/>
                <a:cs typeface="Times New Roman" panose="02020603050405020304" pitchFamily="18" charset="0"/>
              </a:rPr>
              <a:t>сельхозорганизациями</a:t>
            </a:r>
            <a:r>
              <a:rPr lang="ru-RU" altLang="ru-RU" sz="2230" dirty="0"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altLang="ru-RU" sz="223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19454 тонн</a:t>
            </a:r>
            <a:r>
              <a:rPr lang="ru-RU" altLang="ru-RU" sz="2230" dirty="0"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indent="418140" algn="just">
              <a:lnSpc>
                <a:spcPct val="100000"/>
              </a:lnSpc>
              <a:spcBef>
                <a:spcPct val="0"/>
              </a:spcBef>
              <a:defRPr/>
            </a:pPr>
            <a:r>
              <a:rPr lang="ru-RU" altLang="ru-RU" sz="2230" dirty="0">
                <a:ea typeface="Calibri" panose="020F0502020204030204" pitchFamily="34" charset="0"/>
                <a:cs typeface="Times New Roman" panose="02020603050405020304" pitchFamily="18" charset="0"/>
              </a:rPr>
              <a:t>КФХ – </a:t>
            </a:r>
            <a:r>
              <a:rPr lang="ru-RU" altLang="ru-RU" sz="223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1216 </a:t>
            </a:r>
            <a:r>
              <a:rPr lang="ru-RU" altLang="ru-RU" sz="2230" dirty="0">
                <a:ea typeface="Calibri" panose="020F0502020204030204" pitchFamily="34" charset="0"/>
                <a:cs typeface="Times New Roman" panose="02020603050405020304" pitchFamily="18" charset="0"/>
              </a:rPr>
              <a:t>тонн;</a:t>
            </a:r>
          </a:p>
          <a:p>
            <a:pPr indent="418140" algn="just">
              <a:lnSpc>
                <a:spcPct val="100000"/>
              </a:lnSpc>
              <a:spcBef>
                <a:spcPct val="0"/>
              </a:spcBef>
              <a:defRPr/>
            </a:pPr>
            <a:r>
              <a:rPr lang="ru-RU" altLang="ru-RU" sz="2230" dirty="0">
                <a:ea typeface="Calibri" panose="020F0502020204030204" pitchFamily="34" charset="0"/>
                <a:cs typeface="Times New Roman" panose="02020603050405020304" pitchFamily="18" charset="0"/>
              </a:rPr>
              <a:t>ЛПХ – </a:t>
            </a:r>
            <a:r>
              <a:rPr lang="ru-RU" altLang="ru-RU" sz="223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7744 </a:t>
            </a:r>
            <a:r>
              <a:rPr lang="ru-RU" altLang="ru-RU" sz="2230" dirty="0">
                <a:ea typeface="Calibri" panose="020F0502020204030204" pitchFamily="34" charset="0"/>
                <a:cs typeface="Times New Roman" panose="02020603050405020304" pitchFamily="18" charset="0"/>
              </a:rPr>
              <a:t>тонн, 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ru-RU" altLang="ru-RU" sz="1400" dirty="0">
              <a:ea typeface="Calibri" panose="020F0502020204030204" pitchFamily="34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ru-RU" altLang="ru-RU" sz="2230" b="1" dirty="0" smtClean="0">
              <a:solidFill>
                <a:srgbClr val="FF0000"/>
              </a:solidFill>
              <a:ea typeface="Calibri" panose="020F0502020204030204" pitchFamily="34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ru-RU" altLang="ru-RU" sz="2230" b="1" dirty="0" smtClean="0">
              <a:solidFill>
                <a:srgbClr val="FF0000"/>
              </a:solidFill>
              <a:ea typeface="Calibri" panose="020F0502020204030204" pitchFamily="34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2230" b="1" dirty="0" smtClean="0">
                <a:solidFill>
                  <a:srgbClr val="FF0000"/>
                </a:solidFill>
                <a:ea typeface="Calibri" panose="020F0502020204030204" pitchFamily="34" charset="0"/>
              </a:rPr>
              <a:t>Надой </a:t>
            </a:r>
            <a:r>
              <a:rPr lang="ru-RU" altLang="ru-RU" sz="2230" b="1" dirty="0">
                <a:solidFill>
                  <a:srgbClr val="FF0000"/>
                </a:solidFill>
                <a:ea typeface="Calibri" panose="020F0502020204030204" pitchFamily="34" charset="0"/>
              </a:rPr>
              <a:t>на 1 корову</a:t>
            </a:r>
            <a:r>
              <a:rPr lang="ru-RU" altLang="ru-RU" sz="2230" dirty="0">
                <a:ea typeface="Calibri" panose="020F0502020204030204" pitchFamily="34" charset="0"/>
              </a:rPr>
              <a:t> в хозяйствах района за </a:t>
            </a:r>
            <a:r>
              <a:rPr lang="ru-RU" altLang="ru-RU" sz="2230" dirty="0" smtClean="0">
                <a:ea typeface="Calibri" panose="020F0502020204030204" pitchFamily="34" charset="0"/>
              </a:rPr>
              <a:t>2022 </a:t>
            </a:r>
            <a:r>
              <a:rPr lang="ru-RU" altLang="ru-RU" sz="2230" dirty="0">
                <a:ea typeface="Calibri" panose="020F0502020204030204" pitchFamily="34" charset="0"/>
              </a:rPr>
              <a:t>год составил </a:t>
            </a:r>
            <a:r>
              <a:rPr lang="ru-RU" altLang="ru-RU" sz="2230" b="1" dirty="0" smtClean="0">
                <a:solidFill>
                  <a:srgbClr val="FF0000"/>
                </a:solidFill>
                <a:ea typeface="Calibri" panose="020F0502020204030204" pitchFamily="34" charset="0"/>
              </a:rPr>
              <a:t>7653 </a:t>
            </a:r>
            <a:r>
              <a:rPr lang="ru-RU" altLang="ru-RU" sz="2230" b="1" dirty="0">
                <a:solidFill>
                  <a:srgbClr val="FF0000"/>
                </a:solidFill>
                <a:ea typeface="Calibri" panose="020F0502020204030204" pitchFamily="34" charset="0"/>
              </a:rPr>
              <a:t>кг. </a:t>
            </a:r>
            <a:r>
              <a:rPr lang="ru-RU" altLang="ru-RU" sz="2230" dirty="0">
                <a:ea typeface="Calibri" panose="020F0502020204030204" pitchFamily="34" charset="0"/>
              </a:rPr>
              <a:t>увеличение на </a:t>
            </a:r>
            <a:r>
              <a:rPr lang="ru-RU" altLang="ru-RU" sz="2230" dirty="0" smtClean="0">
                <a:ea typeface="Calibri" panose="020F0502020204030204" pitchFamily="34" charset="0"/>
              </a:rPr>
              <a:t>83 </a:t>
            </a:r>
            <a:r>
              <a:rPr lang="ru-RU" altLang="ru-RU" sz="2230" dirty="0">
                <a:ea typeface="Calibri" panose="020F0502020204030204" pitchFamily="34" charset="0"/>
              </a:rPr>
              <a:t>кг. к уровню </a:t>
            </a:r>
            <a:r>
              <a:rPr lang="ru-RU" altLang="ru-RU" sz="2230" dirty="0" smtClean="0">
                <a:ea typeface="Calibri" panose="020F0502020204030204" pitchFamily="34" charset="0"/>
              </a:rPr>
              <a:t>2021 </a:t>
            </a:r>
            <a:r>
              <a:rPr lang="ru-RU" altLang="ru-RU" sz="2230" dirty="0">
                <a:ea typeface="Calibri" panose="020F0502020204030204" pitchFamily="34" charset="0"/>
              </a:rPr>
              <a:t>года (</a:t>
            </a:r>
            <a:r>
              <a:rPr lang="ru-RU" altLang="ru-RU" sz="2230" dirty="0" smtClean="0">
                <a:ea typeface="Calibri" panose="020F0502020204030204" pitchFamily="34" charset="0"/>
              </a:rPr>
              <a:t>2021 </a:t>
            </a:r>
            <a:r>
              <a:rPr lang="ru-RU" altLang="ru-RU" sz="2230" dirty="0">
                <a:ea typeface="Calibri" panose="020F0502020204030204" pitchFamily="34" charset="0"/>
              </a:rPr>
              <a:t>г. – </a:t>
            </a:r>
            <a:r>
              <a:rPr lang="ru-RU" altLang="ru-RU" sz="2230" dirty="0" smtClean="0">
                <a:ea typeface="Calibri" panose="020F0502020204030204" pitchFamily="34" charset="0"/>
              </a:rPr>
              <a:t>7570 </a:t>
            </a:r>
            <a:r>
              <a:rPr lang="ru-RU" altLang="ru-RU" sz="2230" dirty="0">
                <a:ea typeface="Calibri" panose="020F0502020204030204" pitchFamily="34" charset="0"/>
              </a:rPr>
              <a:t>кг.). </a:t>
            </a:r>
            <a:endParaRPr lang="ru-RU" altLang="ru-RU" sz="2230" dirty="0" smtClean="0">
              <a:ea typeface="Calibri" panose="020F0502020204030204" pitchFamily="34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2230" b="1" dirty="0" smtClean="0">
                <a:ea typeface="Calibri" panose="020F0502020204030204" pitchFamily="34" charset="0"/>
              </a:rPr>
              <a:t>Лидер </a:t>
            </a:r>
            <a:r>
              <a:rPr lang="ru-RU" altLang="ru-RU" sz="2230" b="1" dirty="0">
                <a:ea typeface="Calibri" panose="020F0502020204030204" pitchFamily="34" charset="0"/>
              </a:rPr>
              <a:t>АО «Дубровское» - </a:t>
            </a:r>
            <a:r>
              <a:rPr lang="ru-RU" altLang="ru-RU" sz="2230" b="1" dirty="0" smtClean="0">
                <a:ea typeface="Calibri" panose="020F0502020204030204" pitchFamily="34" charset="0"/>
              </a:rPr>
              <a:t>9018 </a:t>
            </a:r>
            <a:r>
              <a:rPr lang="ru-RU" altLang="ru-RU" sz="2230" b="1" dirty="0">
                <a:ea typeface="Calibri" panose="020F0502020204030204" pitchFamily="34" charset="0"/>
              </a:rPr>
              <a:t>кг\голову.</a:t>
            </a:r>
          </a:p>
        </p:txBody>
      </p:sp>
      <p:pic>
        <p:nvPicPr>
          <p:cNvPr id="6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1093694" y="188141"/>
            <a:ext cx="10838329" cy="49317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dirty="0" smtClean="0">
                <a:latin typeface="+mn-lt"/>
              </a:rPr>
              <a:t>Развитие сельскохозяйственного производства</a:t>
            </a:r>
            <a:endParaRPr lang="ru-RU" sz="2800" b="1" dirty="0"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7927" y="2129091"/>
            <a:ext cx="4159625" cy="31197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01823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8909575" y="720495"/>
            <a:ext cx="3067273" cy="26296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88789" y="1269043"/>
            <a:ext cx="8872105" cy="769429"/>
          </a:xfrm>
          <a:prstGeom prst="rect">
            <a:avLst/>
          </a:prstGeom>
          <a:noFill/>
          <a:effectLst/>
        </p:spPr>
        <p:txBody>
          <a:bodyPr wrap="square" lIns="91426" tIns="45714" rIns="91426" bIns="45714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 smtClean="0">
                <a:solidFill>
                  <a:srgbClr val="FF0000"/>
                </a:solidFill>
                <a:cs typeface="Times New Roman" pitchFamily="18" charset="0"/>
              </a:rPr>
              <a:t>360</a:t>
            </a:r>
            <a:r>
              <a:rPr lang="ru-RU" sz="2200" b="1" dirty="0" smtClean="0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cs typeface="Times New Roman" pitchFamily="18" charset="0"/>
              </a:rPr>
              <a:t> </a:t>
            </a:r>
            <a:r>
              <a:rPr lang="ru-RU" sz="2200" b="1" dirty="0" smtClean="0">
                <a:cs typeface="Times New Roman" pitchFamily="18" charset="0"/>
              </a:rPr>
              <a:t>субъекта малого и </a:t>
            </a:r>
            <a:r>
              <a:rPr lang="ru-RU" sz="2200" b="1" dirty="0">
                <a:cs typeface="Times New Roman" pitchFamily="18" charset="0"/>
              </a:rPr>
              <a:t>среднего </a:t>
            </a:r>
            <a:r>
              <a:rPr lang="ru-RU" sz="2200" b="1" dirty="0" smtClean="0">
                <a:cs typeface="Times New Roman" pitchFamily="18" charset="0"/>
              </a:rPr>
              <a:t>предпринимательства</a:t>
            </a:r>
            <a:r>
              <a:rPr lang="ru-RU" sz="220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cs typeface="Times New Roman" pitchFamily="18" charset="0"/>
              </a:rPr>
              <a:t>.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 smtClean="0">
                <a:cs typeface="Times New Roman" pitchFamily="18" charset="0"/>
              </a:rPr>
              <a:t>Занято в малом бизнесе – 2687 человек</a:t>
            </a:r>
            <a:r>
              <a:rPr lang="ru-RU" sz="220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cs typeface="Times New Roman" pitchFamily="18" charset="0"/>
              </a:rPr>
              <a:t>.</a:t>
            </a:r>
            <a:endParaRPr lang="ru-RU" sz="2200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cs typeface="Times New Roman" pitchFamily="18" charset="0"/>
            </a:endParaRPr>
          </a:p>
        </p:txBody>
      </p:sp>
      <p:pic>
        <p:nvPicPr>
          <p:cNvPr id="11" name="Picture 6" descr="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165411" y="115464"/>
            <a:ext cx="108204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Развитие малого и среднего предпринимательства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77906" y="3495767"/>
            <a:ext cx="115191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Социальный контракт – </a:t>
            </a:r>
            <a:r>
              <a:rPr lang="ru-RU" sz="2000" b="1" dirty="0" smtClean="0">
                <a:solidFill>
                  <a:srgbClr val="FF0000"/>
                </a:solidFill>
              </a:rPr>
              <a:t>89 человек – </a:t>
            </a:r>
            <a:r>
              <a:rPr lang="ru-RU" sz="2000" b="1" dirty="0" smtClean="0"/>
              <a:t>23,5 млн. рублей.</a:t>
            </a:r>
          </a:p>
          <a:p>
            <a:pPr algn="just"/>
            <a:r>
              <a:rPr lang="ru-RU" sz="2000" b="1" dirty="0" smtClean="0"/>
              <a:t>За 2022 год зарегистрировано - </a:t>
            </a:r>
            <a:r>
              <a:rPr lang="ru-RU" sz="2000" b="1" dirty="0" smtClean="0">
                <a:solidFill>
                  <a:srgbClr val="FF0000"/>
                </a:solidFill>
              </a:rPr>
              <a:t>399 </a:t>
            </a:r>
            <a:r>
              <a:rPr lang="ru-RU" sz="2000" b="1" dirty="0" err="1" smtClean="0">
                <a:solidFill>
                  <a:srgbClr val="FF0000"/>
                </a:solidFill>
              </a:rPr>
              <a:t>самозанятых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</a:rPr>
              <a:t>граждан </a:t>
            </a:r>
            <a:r>
              <a:rPr lang="ru-RU" sz="2000" b="1" dirty="0" smtClean="0"/>
              <a:t>(рост на 38% к уровню 2021 года).</a:t>
            </a:r>
            <a:endParaRPr lang="ru-RU" sz="2000" b="1" dirty="0" smtClean="0"/>
          </a:p>
        </p:txBody>
      </p:sp>
      <p:sp>
        <p:nvSpPr>
          <p:cNvPr id="16" name="Прямоугольник 15"/>
          <p:cNvSpPr/>
          <p:nvPr/>
        </p:nvSpPr>
        <p:spPr>
          <a:xfrm>
            <a:off x="188789" y="2134457"/>
            <a:ext cx="8766952" cy="12541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Отраслевая структура индивидуальных предпринимателей:</a:t>
            </a:r>
          </a:p>
          <a:p>
            <a:pPr algn="just"/>
            <a:r>
              <a:rPr lang="ru-RU" sz="1850" dirty="0" smtClean="0"/>
              <a:t>сфера торговли – </a:t>
            </a:r>
            <a:r>
              <a:rPr lang="ru-RU" sz="1850" dirty="0"/>
              <a:t>42,6%, </a:t>
            </a:r>
            <a:r>
              <a:rPr lang="ru-RU" sz="1850" dirty="0" smtClean="0"/>
              <a:t>сельское хозяйство </a:t>
            </a:r>
            <a:r>
              <a:rPr lang="ru-RU" sz="1850" dirty="0"/>
              <a:t>– 14,9%, </a:t>
            </a:r>
            <a:r>
              <a:rPr lang="ru-RU" sz="1850" dirty="0" smtClean="0"/>
              <a:t>перевозки </a:t>
            </a:r>
            <a:r>
              <a:rPr lang="ru-RU" sz="1850" dirty="0"/>
              <a:t>пассажиров и грузов – 8,3%, </a:t>
            </a:r>
            <a:r>
              <a:rPr lang="ru-RU" sz="1850" dirty="0" smtClean="0"/>
              <a:t>обрабатывающие </a:t>
            </a:r>
            <a:r>
              <a:rPr lang="ru-RU" sz="1850" dirty="0"/>
              <a:t>производства – 3,6%, </a:t>
            </a:r>
            <a:r>
              <a:rPr lang="ru-RU" sz="1850" dirty="0" smtClean="0"/>
              <a:t>строительство </a:t>
            </a:r>
            <a:r>
              <a:rPr lang="ru-RU" sz="1850" dirty="0"/>
              <a:t>– 6,6%, </a:t>
            </a:r>
            <a:r>
              <a:rPr lang="ru-RU" sz="1850" dirty="0" smtClean="0"/>
              <a:t>гостиницы </a:t>
            </a:r>
            <a:r>
              <a:rPr lang="ru-RU" sz="1850" dirty="0"/>
              <a:t>и </a:t>
            </a:r>
            <a:r>
              <a:rPr lang="ru-RU" sz="1850" dirty="0" smtClean="0"/>
              <a:t>предприятия </a:t>
            </a:r>
            <a:r>
              <a:rPr lang="ru-RU" sz="1850" dirty="0"/>
              <a:t>общественного питания – 4,0%, прочие виды деятельности – 7,6%.</a:t>
            </a:r>
            <a:endParaRPr lang="ru-RU" sz="1850" b="1" dirty="0" smtClean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77906" y="4303079"/>
            <a:ext cx="11519117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50" b="1" dirty="0" smtClean="0"/>
              <a:t>МБУ «Кожевниковский бизнес-инкубатор» - </a:t>
            </a:r>
            <a:r>
              <a:rPr lang="ru-RU" sz="2000" b="1" dirty="0" smtClean="0">
                <a:solidFill>
                  <a:srgbClr val="FF0000"/>
                </a:solidFill>
              </a:rPr>
              <a:t>8 </a:t>
            </a:r>
            <a:r>
              <a:rPr lang="ru-RU" sz="2000" b="1" dirty="0">
                <a:solidFill>
                  <a:srgbClr val="FF0000"/>
                </a:solidFill>
              </a:rPr>
              <a:t>субъектов малого </a:t>
            </a:r>
            <a:r>
              <a:rPr lang="ru-RU" sz="2000" b="1" dirty="0" smtClean="0">
                <a:solidFill>
                  <a:srgbClr val="FF0000"/>
                </a:solidFill>
              </a:rPr>
              <a:t>предпринимательства</a:t>
            </a:r>
            <a:r>
              <a:rPr lang="ru-RU" sz="1850" b="1" dirty="0" smtClean="0">
                <a:solidFill>
                  <a:srgbClr val="FF0000"/>
                </a:solidFill>
              </a:rPr>
              <a:t>: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1850" dirty="0" smtClean="0"/>
              <a:t>2 </a:t>
            </a:r>
            <a:r>
              <a:rPr lang="ru-RU" sz="1850" dirty="0"/>
              <a:t>цеха по изготовлению корпусной </a:t>
            </a:r>
            <a:r>
              <a:rPr lang="ru-RU" sz="1850" dirty="0" smtClean="0"/>
              <a:t>мебели;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1850" dirty="0" smtClean="0"/>
              <a:t>1 </a:t>
            </a:r>
            <a:r>
              <a:rPr lang="ru-RU" sz="1850" dirty="0"/>
              <a:t>цех по изготовлению мягкой </a:t>
            </a:r>
            <a:r>
              <a:rPr lang="ru-RU" sz="1850" dirty="0" smtClean="0"/>
              <a:t>мебели;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1850" dirty="0" smtClean="0"/>
              <a:t>студия </a:t>
            </a:r>
            <a:r>
              <a:rPr lang="ru-RU" sz="1850" dirty="0"/>
              <a:t>«Колибри</a:t>
            </a:r>
            <a:r>
              <a:rPr lang="ru-RU" sz="1850" dirty="0" smtClean="0"/>
              <a:t>»; 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1850" dirty="0" smtClean="0"/>
              <a:t>студия звукозаписи; 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1850" dirty="0" smtClean="0"/>
              <a:t>интеллектуальная </a:t>
            </a:r>
            <a:r>
              <a:rPr lang="ru-RU" sz="1850" dirty="0"/>
              <a:t>студия ментальной </a:t>
            </a:r>
            <a:r>
              <a:rPr lang="ru-RU" sz="1850" dirty="0" smtClean="0"/>
              <a:t>арифметики;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1850" dirty="0" smtClean="0"/>
              <a:t>швейная </a:t>
            </a:r>
            <a:r>
              <a:rPr lang="ru-RU" sz="1850" dirty="0"/>
              <a:t>мастерская текстильных </a:t>
            </a:r>
            <a:r>
              <a:rPr lang="ru-RU" sz="1850" dirty="0" smtClean="0"/>
              <a:t>изделий;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1850" dirty="0" smtClean="0"/>
              <a:t>студия </a:t>
            </a:r>
            <a:r>
              <a:rPr lang="ru-RU" sz="1850" dirty="0"/>
              <a:t>красоты.</a:t>
            </a:r>
            <a:endParaRPr lang="ru-RU" sz="1850" dirty="0" smtClean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9859" y="4750029"/>
            <a:ext cx="2796989" cy="19229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55324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5755822"/>
              </p:ext>
            </p:extLst>
          </p:nvPr>
        </p:nvGraphicFramePr>
        <p:xfrm>
          <a:off x="250347" y="3987886"/>
          <a:ext cx="11298185" cy="2548414"/>
        </p:xfrm>
        <a:graphic>
          <a:graphicData uri="http://schemas.openxmlformats.org/drawingml/2006/table">
            <a:tbl>
              <a:tblPr/>
              <a:tblGrid>
                <a:gridCol w="62269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5648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57358"/>
                <a:gridCol w="165735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93394">
                <a:tc rowSpan="2">
                  <a:txBody>
                    <a:bodyPr/>
                    <a:lstStyle>
                      <a:lvl1pPr defTabSz="45720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defTabSz="45720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Человек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33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2022 год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2021 год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2020 год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3394">
                <a:tc>
                  <a:txBody>
                    <a:bodyPr/>
                    <a:lstStyle>
                      <a:lvl1pPr indent="88900" defTabSz="45720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8890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Родившихся</a:t>
                      </a:r>
                    </a:p>
                  </a:txBody>
                  <a:tcPr marL="0" marR="0" marT="0" marB="0" anchor="ctr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204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193</a:t>
                      </a:r>
                    </a:p>
                  </a:txBody>
                  <a:tcPr marL="45085" marR="450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206</a:t>
                      </a:r>
                    </a:p>
                  </a:txBody>
                  <a:tcPr marL="45085" marR="450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93394">
                <a:tc>
                  <a:txBody>
                    <a:bodyPr/>
                    <a:lstStyle>
                      <a:lvl1pPr indent="88900" defTabSz="45720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8890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Умерших</a:t>
                      </a:r>
                    </a:p>
                  </a:txBody>
                  <a:tcPr marL="0" marR="0" marT="0" marB="0" anchor="ctr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323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385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344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3394">
                <a:tc>
                  <a:txBody>
                    <a:bodyPr/>
                    <a:lstStyle>
                      <a:lvl1pPr defTabSz="45720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 Естественный прирост (+), убыль (-)</a:t>
                      </a:r>
                    </a:p>
                  </a:txBody>
                  <a:tcPr marL="0" marR="0" marT="0" marB="0" anchor="ctr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-119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-192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-138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93394">
                <a:tc>
                  <a:txBody>
                    <a:bodyPr/>
                    <a:lstStyle>
                      <a:lvl1pPr marL="179388" defTabSz="45720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179388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Число прибывших</a:t>
                      </a:r>
                    </a:p>
                  </a:txBody>
                  <a:tcPr marL="0" marR="0" marT="0" marB="0" anchor="ctr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672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820</a:t>
                      </a:r>
                      <a:endParaRPr lang="ru-RU" sz="2000" dirty="0"/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879</a:t>
                      </a:r>
                      <a:endParaRPr lang="ru-RU" sz="2000" dirty="0"/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3394">
                <a:tc>
                  <a:txBody>
                    <a:bodyPr/>
                    <a:lstStyle>
                      <a:lvl1pPr marL="179388" defTabSz="45720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179388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Число выбывших</a:t>
                      </a:r>
                    </a:p>
                  </a:txBody>
                  <a:tcPr marL="0" marR="0" marT="0" marB="0" anchor="ctr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627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740</a:t>
                      </a:r>
                      <a:endParaRPr lang="ru-RU" sz="2000" dirty="0"/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710</a:t>
                      </a:r>
                      <a:endParaRPr lang="ru-RU" sz="2000" dirty="0"/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14814">
                <a:tc>
                  <a:txBody>
                    <a:bodyPr/>
                    <a:lstStyle>
                      <a:lvl1pPr marL="179388" defTabSz="45720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179388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Миграционный прирост (+), убыль (-)</a:t>
                      </a:r>
                    </a:p>
                  </a:txBody>
                  <a:tcPr marL="0" marR="0" marT="0" marB="0" anchor="ctr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80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169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pic>
        <p:nvPicPr>
          <p:cNvPr id="16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102659" y="107576"/>
            <a:ext cx="109548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ea typeface="Calibri" panose="020F0502020204030204" pitchFamily="34" charset="0"/>
              </a:rPr>
              <a:t>Демографическая ситуация</a:t>
            </a:r>
            <a:endParaRPr lang="ru-RU" sz="2800" dirty="0"/>
          </a:p>
        </p:txBody>
      </p:sp>
      <p:pic>
        <p:nvPicPr>
          <p:cNvPr id="1026" name="Picture 2" descr="Дети ЭКО: как они растут и отличаются ли от сверстников? - Телеканал «О!»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8178" y="820151"/>
            <a:ext cx="4402665" cy="29351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4889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156446" y="249934"/>
            <a:ext cx="108204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Социальная инфраструктура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884023" y="2940102"/>
            <a:ext cx="25639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ru-RU" sz="1400" dirty="0">
              <a:solidFill>
                <a:schemeClr val="accent6">
                  <a:lumMod val="50000"/>
                </a:schemeClr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111624" y="805934"/>
            <a:ext cx="10892117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/>
              <a:t>Образование</a:t>
            </a:r>
            <a:endParaRPr lang="ru-RU" sz="2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97536" y="1426415"/>
            <a:ext cx="11933099" cy="12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ru-RU" sz="2400" b="1" dirty="0" smtClean="0">
                <a:solidFill>
                  <a:srgbClr val="7030A0"/>
                </a:solidFill>
              </a:rPr>
              <a:t>Национальный проект «Образование»</a:t>
            </a:r>
          </a:p>
          <a:p>
            <a:pPr marL="342900" lvl="0" indent="-342900" algn="ctr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q"/>
              <a:tabLst>
                <a:tab pos="540385" algn="l"/>
              </a:tabLst>
            </a:pPr>
            <a:r>
              <a:rPr lang="ru-RU" sz="2200" b="1" dirty="0"/>
              <a:t>Центр образования естественно-научной и технологической направленностей «Точка роста» на базе Песочнодубровской СОШ</a:t>
            </a:r>
            <a:r>
              <a:rPr lang="ru-RU" sz="2400" dirty="0"/>
              <a:t> </a:t>
            </a:r>
            <a:r>
              <a:rPr lang="ru-RU" sz="2200" dirty="0" smtClean="0"/>
              <a:t> - </a:t>
            </a:r>
            <a:r>
              <a:rPr lang="ru-RU" sz="2200" b="1" dirty="0" smtClean="0"/>
              <a:t>сумма</a:t>
            </a:r>
            <a:r>
              <a:rPr lang="ru-RU" sz="2200" b="1" dirty="0" smtClean="0">
                <a:solidFill>
                  <a:srgbClr val="FF0000"/>
                </a:solidFill>
              </a:rPr>
              <a:t> 1,169 млн. рублей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19455" y="5657105"/>
            <a:ext cx="1175739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spcAft>
                <a:spcPts val="0"/>
              </a:spcAft>
              <a:buFont typeface="Wingdings" panose="05000000000000000000" pitchFamily="2" charset="2"/>
              <a:buChar char="q"/>
              <a:tabLst>
                <a:tab pos="540385" algn="l"/>
              </a:tabLst>
            </a:pPr>
            <a:r>
              <a:rPr lang="ru-RU" sz="2200" b="1" dirty="0"/>
              <a:t>в 3-х школах района (</a:t>
            </a:r>
            <a:r>
              <a:rPr lang="ru-RU" sz="2200" b="1" dirty="0" err="1"/>
              <a:t>Вороновская</a:t>
            </a:r>
            <a:r>
              <a:rPr lang="ru-RU" sz="2200" b="1" dirty="0"/>
              <a:t> СОШ, </a:t>
            </a:r>
            <a:r>
              <a:rPr lang="ru-RU" sz="2200" b="1" dirty="0" err="1"/>
              <a:t>Староювалинская</a:t>
            </a:r>
            <a:r>
              <a:rPr lang="ru-RU" sz="2200" b="1" dirty="0"/>
              <a:t> ООШ, Новопокровская ООШ) внедрена целевая модель цифровой образовательной </a:t>
            </a:r>
            <a:r>
              <a:rPr lang="ru-RU" sz="2200" b="1" dirty="0" smtClean="0"/>
              <a:t>среды</a:t>
            </a:r>
            <a:r>
              <a:rPr lang="ru-RU" sz="2200" dirty="0" smtClean="0"/>
              <a:t> – </a:t>
            </a:r>
            <a:r>
              <a:rPr lang="ru-RU" sz="2200" b="1" dirty="0" smtClean="0">
                <a:solidFill>
                  <a:srgbClr val="FF0000"/>
                </a:solidFill>
              </a:rPr>
              <a:t>3,048 млн. рублей</a:t>
            </a:r>
            <a:r>
              <a:rPr lang="ru-RU" sz="2200" b="1" dirty="0" smtClean="0"/>
              <a:t>.</a:t>
            </a:r>
            <a:endParaRPr lang="ru-RU" sz="2200" b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455" y="2884053"/>
            <a:ext cx="3326589" cy="24851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2040" y="2646461"/>
            <a:ext cx="2149778" cy="28663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6487" y="2790734"/>
            <a:ext cx="2020993" cy="26946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604" y="2907567"/>
            <a:ext cx="3281323" cy="2460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90877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156446" y="249934"/>
            <a:ext cx="108204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Социальная инфраструктура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884023" y="2940102"/>
            <a:ext cx="25639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ru-RU" sz="1400" dirty="0">
              <a:solidFill>
                <a:schemeClr val="accent6">
                  <a:lumMod val="50000"/>
                </a:schemeClr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111624" y="805934"/>
            <a:ext cx="10892117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/>
              <a:t>Образование</a:t>
            </a:r>
            <a:endParaRPr lang="ru-RU" sz="2600" dirty="0"/>
          </a:p>
        </p:txBody>
      </p:sp>
      <p:pic>
        <p:nvPicPr>
          <p:cNvPr id="10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8010" y="2581283"/>
            <a:ext cx="5110177" cy="35236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07515" y="6197056"/>
            <a:ext cx="1179622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>
              <a:spcAft>
                <a:spcPts val="800"/>
              </a:spcAft>
            </a:pPr>
            <a:r>
              <a:rPr lang="ru-RU" sz="2000" b="1" dirty="0">
                <a:ea typeface="Calibri" panose="020F0502020204030204" pitchFamily="34" charset="0"/>
                <a:cs typeface="Times New Roman" panose="02020603050405020304" pitchFamily="18" charset="0"/>
              </a:rPr>
              <a:t>С 1 сентября в 8 образовательных организациях введены ставки советников по </a:t>
            </a:r>
            <a:r>
              <a:rPr lang="ru-RU" sz="20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воспитанию.</a:t>
            </a:r>
            <a:endParaRPr lang="ru-RU" sz="2000" b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0621" y="1410596"/>
            <a:ext cx="1179622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/>
            <a:r>
              <a:rPr lang="ru-RU" sz="2000" b="1" dirty="0">
                <a:ea typeface="Calibri" panose="020F0502020204030204" pitchFamily="34" charset="0"/>
                <a:cs typeface="Times New Roman" panose="02020603050405020304" pitchFamily="18" charset="0"/>
              </a:rPr>
              <a:t>23 декабря губернатор Томской области Владимир Владимирович </a:t>
            </a:r>
            <a:r>
              <a:rPr lang="ru-RU" sz="20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Мазур</a:t>
            </a:r>
            <a:r>
              <a:rPr lang="ru-RU" sz="2000" b="1" dirty="0">
                <a:ea typeface="Calibri" panose="020F0502020204030204" pitchFamily="34" charset="0"/>
                <a:cs typeface="Times New Roman" panose="02020603050405020304" pitchFamily="18" charset="0"/>
              </a:rPr>
              <a:t> вручил ключи от школьных </a:t>
            </a:r>
            <a:r>
              <a:rPr lang="ru-RU" sz="20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автобусов - </a:t>
            </a:r>
            <a:r>
              <a:rPr lang="ru-RU" sz="2000" b="1" dirty="0" smtClean="0"/>
              <a:t>три </a:t>
            </a:r>
            <a:r>
              <a:rPr lang="ru-RU" sz="2000" b="1" dirty="0"/>
              <a:t>автобуса и «Газель» получили </a:t>
            </a:r>
            <a:r>
              <a:rPr lang="ru-RU" sz="2000" b="1" dirty="0" err="1"/>
              <a:t>Кожевниковская</a:t>
            </a:r>
            <a:r>
              <a:rPr lang="ru-RU" sz="2000" b="1" dirty="0"/>
              <a:t> СОШ № 2, </a:t>
            </a:r>
            <a:r>
              <a:rPr lang="ru-RU" sz="2000" b="1" dirty="0" err="1"/>
              <a:t>Вороновская</a:t>
            </a:r>
            <a:r>
              <a:rPr lang="ru-RU" sz="2000" b="1" dirty="0"/>
              <a:t>, </a:t>
            </a:r>
            <a:r>
              <a:rPr lang="ru-RU" sz="2000" b="1" dirty="0" err="1"/>
              <a:t>Осиновская</a:t>
            </a:r>
            <a:r>
              <a:rPr lang="ru-RU" sz="2000" b="1" dirty="0"/>
              <a:t> школы и </a:t>
            </a:r>
            <a:r>
              <a:rPr lang="ru-RU" sz="2000" b="1" dirty="0" err="1"/>
              <a:t>Кожевниковская</a:t>
            </a:r>
            <a:r>
              <a:rPr lang="ru-RU" sz="2000" b="1" dirty="0"/>
              <a:t> ДЮСШ им. Н.И. </a:t>
            </a:r>
            <a:r>
              <a:rPr lang="ru-RU" sz="2000" b="1" dirty="0" err="1" smtClean="0"/>
              <a:t>Вакурина</a:t>
            </a:r>
            <a:endParaRPr lang="ru-RU" sz="2000" b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5625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156446" y="249934"/>
            <a:ext cx="108204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Социальная инфраструктура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884023" y="2940102"/>
            <a:ext cx="25639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ru-RU" sz="1400" dirty="0">
              <a:solidFill>
                <a:schemeClr val="accent6">
                  <a:lumMod val="50000"/>
                </a:schemeClr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111624" y="805934"/>
            <a:ext cx="108921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Общественное отделение движения детей и молодежи «Движение первых»</a:t>
            </a:r>
            <a:endParaRPr lang="ru-RU" sz="2400" dirty="0">
              <a:solidFill>
                <a:srgbClr val="7030A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624" y="1427716"/>
            <a:ext cx="4165601" cy="27759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2266" y="1410596"/>
            <a:ext cx="4167601" cy="277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751" y="4306420"/>
            <a:ext cx="3667655" cy="2445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9920" y="4333038"/>
            <a:ext cx="4073234" cy="2445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86325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156446" y="249934"/>
            <a:ext cx="108204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Брендовые мероприятия Кожевниковского района</a:t>
            </a:r>
            <a:endParaRPr lang="ru-RU" sz="28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8884023" y="2940102"/>
            <a:ext cx="25639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ru-RU" sz="1400" dirty="0">
              <a:solidFill>
                <a:schemeClr val="accent6">
                  <a:lumMod val="50000"/>
                </a:schemeClr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396" y="1304162"/>
            <a:ext cx="3572617" cy="2381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1167" y="1046324"/>
            <a:ext cx="3549617" cy="2366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3161" y="1622612"/>
            <a:ext cx="3523427" cy="23489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8421" y="3980849"/>
            <a:ext cx="3074609" cy="23059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40" y="3685906"/>
            <a:ext cx="2333581" cy="31213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6848" y="3491004"/>
            <a:ext cx="3306980" cy="22046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2239" y="4707467"/>
            <a:ext cx="2964572" cy="19763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81225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192306" y="195429"/>
            <a:ext cx="10883152" cy="566569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atin typeface="+mn-lt"/>
              </a:rPr>
              <a:t>Социальная </a:t>
            </a:r>
            <a:r>
              <a:rPr lang="ru-RU" sz="2800" b="1" dirty="0" smtClean="0">
                <a:latin typeface="+mn-lt"/>
              </a:rPr>
              <a:t>инфраструктура</a:t>
            </a:r>
            <a:endParaRPr lang="ru-RU" sz="2800" dirty="0">
              <a:latin typeface="+mn-lt"/>
            </a:endParaRPr>
          </a:p>
        </p:txBody>
      </p:sp>
      <p:pic>
        <p:nvPicPr>
          <p:cNvPr id="7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093694" y="870441"/>
            <a:ext cx="108921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7030A0"/>
                </a:solidFill>
              </a:rPr>
              <a:t>Физическая культура и спорт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11480" y="5393386"/>
            <a:ext cx="11356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000" algn="just"/>
            <a:r>
              <a:rPr lang="ru-RU" sz="2400" b="1" dirty="0" smtClean="0"/>
              <a:t>По </a:t>
            </a:r>
            <a:r>
              <a:rPr lang="ru-RU" sz="2400" b="1" dirty="0"/>
              <a:t>итогам </a:t>
            </a:r>
            <a:r>
              <a:rPr lang="ru-RU" sz="2400" b="1" dirty="0" smtClean="0"/>
              <a:t>2022 </a:t>
            </a:r>
            <a:r>
              <a:rPr lang="ru-RU" sz="2400" b="1" dirty="0"/>
              <a:t>года приняли участие в выполнении нормативов испытаний (тестов) </a:t>
            </a:r>
            <a:r>
              <a:rPr lang="ru-RU" sz="2400" b="1" dirty="0" smtClean="0"/>
              <a:t>250 </a:t>
            </a:r>
            <a:r>
              <a:rPr lang="ru-RU" sz="2400" b="1" dirty="0"/>
              <a:t>человек, выполнили нормативы и стали обладателями знаков «ГТО» </a:t>
            </a:r>
            <a:r>
              <a:rPr lang="ru-RU" sz="2400" b="1" dirty="0" smtClean="0"/>
              <a:t>98 </a:t>
            </a:r>
            <a:r>
              <a:rPr lang="ru-RU" sz="2400" b="1" dirty="0"/>
              <a:t>участников.</a:t>
            </a: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758428309"/>
              </p:ext>
            </p:extLst>
          </p:nvPr>
        </p:nvGraphicFramePr>
        <p:xfrm>
          <a:off x="923882" y="1666222"/>
          <a:ext cx="10707286" cy="34246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33474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29553" y="227288"/>
            <a:ext cx="10874188" cy="52322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28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Исполнение </a:t>
            </a:r>
            <a:r>
              <a:rPr lang="ru-RU" sz="28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бюджета Кожевниковского района</a:t>
            </a:r>
            <a:endParaRPr lang="ru-RU" sz="28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773074183"/>
              </p:ext>
            </p:extLst>
          </p:nvPr>
        </p:nvGraphicFramePr>
        <p:xfrm>
          <a:off x="489099" y="1479176"/>
          <a:ext cx="11281560" cy="51278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0360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156446" y="249934"/>
            <a:ext cx="108204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Социальная инфраструктура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884023" y="2940102"/>
            <a:ext cx="25639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ru-RU" sz="1400" dirty="0">
              <a:solidFill>
                <a:schemeClr val="accent6">
                  <a:lumMod val="50000"/>
                </a:schemeClr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111624" y="805934"/>
            <a:ext cx="10892117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/>
              <a:t>Здравоохранение</a:t>
            </a:r>
            <a:endParaRPr lang="ru-RU" sz="2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7576" y="1368079"/>
            <a:ext cx="11896165" cy="54205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7030A0"/>
                </a:solidFill>
                <a:ea typeface="Calibri" panose="020F0502020204030204" pitchFamily="34" charset="0"/>
              </a:rPr>
              <a:t>Программа </a:t>
            </a:r>
            <a:r>
              <a:rPr lang="ru-RU" sz="2200" b="1" dirty="0">
                <a:solidFill>
                  <a:srgbClr val="7030A0"/>
                </a:solidFill>
                <a:ea typeface="Calibri" panose="020F0502020204030204" pitchFamily="34" charset="0"/>
              </a:rPr>
              <a:t>«Земский </a:t>
            </a:r>
            <a:r>
              <a:rPr lang="ru-RU" sz="2200" b="1" dirty="0" smtClean="0">
                <a:solidFill>
                  <a:srgbClr val="7030A0"/>
                </a:solidFill>
                <a:ea typeface="Calibri" panose="020F0502020204030204" pitchFamily="34" charset="0"/>
              </a:rPr>
              <a:t>доктор» и «Земский фельдшер»</a:t>
            </a:r>
            <a:endParaRPr lang="ru-RU" sz="2200" b="1" dirty="0">
              <a:solidFill>
                <a:srgbClr val="7030A0"/>
              </a:solidFill>
              <a:ea typeface="Calibri" panose="020F050202020403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dirty="0"/>
              <a:t>По программе </a:t>
            </a:r>
            <a:r>
              <a:rPr lang="ru-RU" sz="2000" b="1" dirty="0"/>
              <a:t>«Земский доктор»</a:t>
            </a:r>
            <a:r>
              <a:rPr lang="ru-RU" sz="2000" dirty="0"/>
              <a:t> трудоустроены 6 врачей;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dirty="0"/>
              <a:t>По программе </a:t>
            </a:r>
            <a:r>
              <a:rPr lang="ru-RU" sz="2000" b="1" dirty="0"/>
              <a:t>«Земский фельдшер»</a:t>
            </a:r>
            <a:r>
              <a:rPr lang="ru-RU" sz="2000" dirty="0"/>
              <a:t> трудоустроены 1 заведующий в </a:t>
            </a:r>
            <a:r>
              <a:rPr lang="ru-RU" sz="2000" dirty="0" err="1"/>
              <a:t>Аркадьевский</a:t>
            </a:r>
            <a:r>
              <a:rPr lang="ru-RU" sz="2000" dirty="0"/>
              <a:t> ФАП и 1 фельдшер СМП</a:t>
            </a:r>
            <a:r>
              <a:rPr lang="ru-RU" sz="2000" dirty="0" smtClean="0"/>
              <a:t>.</a:t>
            </a:r>
            <a:endParaRPr lang="ru-RU" sz="2000" dirty="0"/>
          </a:p>
          <a:p>
            <a:pPr algn="just">
              <a:lnSpc>
                <a:spcPct val="107000"/>
              </a:lnSpc>
              <a:tabLst>
                <a:tab pos="630555" algn="l"/>
              </a:tabLst>
            </a:pPr>
            <a:endParaRPr lang="ru-RU" sz="1000" b="1" dirty="0" smtClean="0">
              <a:solidFill>
                <a:srgbClr val="7030A0"/>
              </a:solidFill>
              <a:ea typeface="Calibri" panose="020F0502020204030204" pitchFamily="34" charset="0"/>
            </a:endParaRPr>
          </a:p>
          <a:p>
            <a:pPr algn="ctr">
              <a:lnSpc>
                <a:spcPct val="107000"/>
              </a:lnSpc>
              <a:tabLst>
                <a:tab pos="630555" algn="l"/>
              </a:tabLst>
            </a:pPr>
            <a:r>
              <a:rPr lang="ru-RU" sz="2200" b="1" dirty="0" smtClean="0">
                <a:solidFill>
                  <a:srgbClr val="7030A0"/>
                </a:solidFill>
                <a:ea typeface="Calibri" panose="020F0502020204030204" pitchFamily="34" charset="0"/>
              </a:rPr>
              <a:t>За счет средств Кожевниковской РБ:</a:t>
            </a:r>
            <a:endParaRPr lang="ru-RU" sz="2200" b="1" dirty="0">
              <a:solidFill>
                <a:srgbClr val="7030A0"/>
              </a:solidFill>
              <a:ea typeface="Calibri" panose="020F050202020403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ru-RU" sz="2000" dirty="0" smtClean="0"/>
              <a:t>Приобретен </a:t>
            </a:r>
            <a:r>
              <a:rPr lang="ru-RU" sz="2000" dirty="0"/>
              <a:t>и смонтирован концентратор кислорода медицинский адсорбционный для оказания медицинской помощи пациентам с новой </a:t>
            </a:r>
            <a:r>
              <a:rPr lang="ru-RU" sz="2000" dirty="0" err="1"/>
              <a:t>коронавирусной</a:t>
            </a:r>
            <a:r>
              <a:rPr lang="ru-RU" sz="2000" dirty="0"/>
              <a:t> инфекцией на сумму </a:t>
            </a:r>
            <a:r>
              <a:rPr lang="ru-RU" sz="2000" b="1" dirty="0"/>
              <a:t>6,037 млн. руб</a:t>
            </a:r>
            <a:r>
              <a:rPr lang="ru-RU" sz="2000" dirty="0"/>
              <a:t>., стоимость монтажа составила </a:t>
            </a:r>
            <a:r>
              <a:rPr lang="ru-RU" sz="2000" b="1" dirty="0"/>
              <a:t>297,9 тыс. руб</a:t>
            </a:r>
            <a:r>
              <a:rPr lang="ru-RU" sz="2000" dirty="0"/>
              <a:t>.;  </a:t>
            </a:r>
          </a:p>
          <a:p>
            <a:pPr marL="342900" lvl="0" indent="-342900" algn="just">
              <a:buFont typeface="Wingdings" panose="05000000000000000000" pitchFamily="2" charset="2"/>
              <a:buChar char="v"/>
            </a:pPr>
            <a:r>
              <a:rPr lang="ru-RU" sz="2000" dirty="0" smtClean="0"/>
              <a:t>Приобретена </a:t>
            </a:r>
            <a:r>
              <a:rPr lang="ru-RU" sz="2000" dirty="0"/>
              <a:t>установка для обезвреживания медицинских отходов стоимостью </a:t>
            </a:r>
            <a:r>
              <a:rPr lang="ru-RU" sz="2000" b="1" dirty="0"/>
              <a:t>1,268 млн. рублей</a:t>
            </a:r>
            <a:r>
              <a:rPr lang="ru-RU" sz="2000" dirty="0"/>
              <a:t>, уборочное оборудование (санитарная станция и комплектующие) – </a:t>
            </a:r>
            <a:r>
              <a:rPr lang="ru-RU" sz="2000" b="1" dirty="0"/>
              <a:t>1,303 млн. рублей</a:t>
            </a:r>
            <a:r>
              <a:rPr lang="ru-RU" sz="2000" dirty="0"/>
              <a:t>;</a:t>
            </a:r>
          </a:p>
          <a:p>
            <a:pPr marL="342900" lvl="0" indent="-342900" algn="just">
              <a:buFont typeface="Wingdings" panose="05000000000000000000" pitchFamily="2" charset="2"/>
              <a:buChar char="v"/>
            </a:pPr>
            <a:r>
              <a:rPr lang="ru-RU" sz="2000" dirty="0"/>
              <a:t> Приобретен </a:t>
            </a:r>
            <a:r>
              <a:rPr lang="ru-RU" sz="2000" dirty="0" err="1"/>
              <a:t>Колонофибраскоп</a:t>
            </a:r>
            <a:r>
              <a:rPr lang="ru-RU" sz="2000" dirty="0"/>
              <a:t> с большим инструментальным каналом стоимостью </a:t>
            </a:r>
            <a:r>
              <a:rPr lang="ru-RU" sz="2000" b="1" dirty="0"/>
              <a:t>1,451 млн. рублей</a:t>
            </a:r>
            <a:r>
              <a:rPr lang="ru-RU" sz="2000" dirty="0"/>
              <a:t>, мебель для поликлиники и роддома стоимостью </a:t>
            </a:r>
            <a:r>
              <a:rPr lang="ru-RU" sz="2000" b="1" dirty="0"/>
              <a:t>305,23 тыс. рублей</a:t>
            </a:r>
            <a:r>
              <a:rPr lang="ru-RU" sz="2000" dirty="0"/>
              <a:t>;</a:t>
            </a:r>
          </a:p>
          <a:p>
            <a:pPr marL="342900" lvl="0" indent="-342900" algn="just">
              <a:buFont typeface="Wingdings" panose="05000000000000000000" pitchFamily="2" charset="2"/>
              <a:buChar char="v"/>
            </a:pPr>
            <a:r>
              <a:rPr lang="ru-RU" sz="2000" dirty="0"/>
              <a:t> Приобретено оборудование для роддома стоимостью </a:t>
            </a:r>
            <a:r>
              <a:rPr lang="ru-RU" sz="2000" b="1" dirty="0"/>
              <a:t>1,308 млн. рублей</a:t>
            </a:r>
            <a:r>
              <a:rPr lang="ru-RU" sz="2000" dirty="0"/>
              <a:t>;</a:t>
            </a:r>
          </a:p>
          <a:p>
            <a:pPr marL="342900" lvl="0" indent="-342900" algn="just">
              <a:buFont typeface="Wingdings" panose="05000000000000000000" pitchFamily="2" charset="2"/>
              <a:buChar char="v"/>
            </a:pPr>
            <a:r>
              <a:rPr lang="ru-RU" sz="2000" dirty="0"/>
              <a:t> Приобретен анализатор электролитов с принадлежностями на сумму </a:t>
            </a:r>
            <a:r>
              <a:rPr lang="ru-RU" sz="2000" b="1" dirty="0"/>
              <a:t>725 тыс. рублей</a:t>
            </a:r>
            <a:r>
              <a:rPr lang="ru-RU" sz="2000" dirty="0"/>
              <a:t>, </a:t>
            </a:r>
            <a:r>
              <a:rPr lang="ru-RU" sz="2000" dirty="0" err="1"/>
              <a:t>плоскопанельный</a:t>
            </a:r>
            <a:r>
              <a:rPr lang="ru-RU" sz="2000" dirty="0"/>
              <a:t> детектор с принадлежностями на сумму </a:t>
            </a:r>
            <a:r>
              <a:rPr lang="ru-RU" sz="2000" b="1" dirty="0"/>
              <a:t>2,329 млн. рублей</a:t>
            </a:r>
            <a:r>
              <a:rPr lang="ru-RU" sz="2000" dirty="0"/>
              <a:t>, 2 тележки уборочных с принадлежностями на сумму </a:t>
            </a:r>
            <a:r>
              <a:rPr lang="ru-RU" sz="2000" b="1" dirty="0"/>
              <a:t>584,85 тыс. рублей</a:t>
            </a:r>
            <a:r>
              <a:rPr lang="ru-RU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63060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03927" y="256041"/>
            <a:ext cx="108267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Улучшение жилищных условий граждан</a:t>
            </a:r>
            <a:endParaRPr lang="ru-RU" sz="2800" dirty="0"/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202535" y="3317373"/>
            <a:ext cx="6974541" cy="32845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b="1" dirty="0" smtClean="0">
                <a:solidFill>
                  <a:srgbClr val="7030A0"/>
                </a:solidFill>
                <a:cs typeface="Arial" panose="020B0604020202020204" pitchFamily="34" charset="0"/>
              </a:rPr>
              <a:t>Программа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b="1" dirty="0" smtClean="0">
                <a:solidFill>
                  <a:srgbClr val="7030A0"/>
                </a:solidFill>
                <a:cs typeface="Arial" panose="020B0604020202020204" pitchFamily="34" charset="0"/>
              </a:rPr>
              <a:t>«</a:t>
            </a:r>
            <a:r>
              <a:rPr lang="ru-RU" b="1" dirty="0">
                <a:solidFill>
                  <a:srgbClr val="7030A0"/>
                </a:solidFill>
              </a:rPr>
              <a:t>Комплексное развитие сельских </a:t>
            </a:r>
            <a:r>
              <a:rPr lang="ru-RU" b="1" dirty="0" smtClean="0">
                <a:solidFill>
                  <a:srgbClr val="7030A0"/>
                </a:solidFill>
              </a:rPr>
              <a:t>территорий</a:t>
            </a:r>
            <a:r>
              <a:rPr lang="ru-RU" b="1" dirty="0" smtClean="0">
                <a:solidFill>
                  <a:srgbClr val="7030A0"/>
                </a:solidFill>
                <a:cs typeface="Arial" panose="020B0604020202020204" pitchFamily="34" charset="0"/>
              </a:rPr>
              <a:t>»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b="1" dirty="0">
                <a:solidFill>
                  <a:srgbClr val="FF0000"/>
                </a:solidFill>
                <a:cs typeface="Arial" panose="020B0604020202020204" pitchFamily="34" charset="0"/>
              </a:rPr>
              <a:t>4</a:t>
            </a:r>
            <a:r>
              <a:rPr lang="ru-RU" b="1" dirty="0" smtClean="0">
                <a:solidFill>
                  <a:srgbClr val="FF0000"/>
                </a:solidFill>
                <a:cs typeface="Arial" panose="020B0604020202020204" pitchFamily="34" charset="0"/>
              </a:rPr>
              <a:t> семьи</a:t>
            </a:r>
            <a:r>
              <a:rPr lang="ru-RU" b="1" dirty="0" smtClean="0">
                <a:solidFill>
                  <a:schemeClr val="tx1"/>
                </a:solidFill>
                <a:cs typeface="Arial" panose="020B0604020202020204" pitchFamily="34" charset="0"/>
              </a:rPr>
              <a:t> улучшили ЖУ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b="1" dirty="0" smtClean="0">
                <a:solidFill>
                  <a:schemeClr val="tx1"/>
                </a:solidFill>
                <a:cs typeface="Arial" panose="020B0604020202020204" pitchFamily="34" charset="0"/>
              </a:rPr>
              <a:t>на сумму </a:t>
            </a:r>
            <a:r>
              <a:rPr lang="ru-RU" b="1" dirty="0" smtClean="0">
                <a:solidFill>
                  <a:srgbClr val="FF0000"/>
                </a:solidFill>
                <a:cs typeface="Arial" panose="020B0604020202020204" pitchFamily="34" charset="0"/>
              </a:rPr>
              <a:t>5,801 млн. рублей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sz="1600" b="1" dirty="0" smtClean="0">
              <a:solidFill>
                <a:srgbClr val="7030A0"/>
              </a:solidFill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b="1" dirty="0" smtClean="0">
                <a:solidFill>
                  <a:srgbClr val="7030A0"/>
                </a:solidFill>
                <a:cs typeface="Arial" panose="020B0604020202020204" pitchFamily="34" charset="0"/>
              </a:rPr>
              <a:t>Программа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b="1" dirty="0" smtClean="0">
                <a:solidFill>
                  <a:srgbClr val="7030A0"/>
                </a:solidFill>
                <a:cs typeface="Arial" panose="020B0604020202020204" pitchFamily="34" charset="0"/>
              </a:rPr>
              <a:t>«Обеспечение жильем молодых семей»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b="1" dirty="0" smtClean="0">
                <a:solidFill>
                  <a:srgbClr val="FF0000"/>
                </a:solidFill>
                <a:cs typeface="Arial" panose="020B0604020202020204" pitchFamily="34" charset="0"/>
              </a:rPr>
              <a:t>4 семьи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Arial" panose="020B0604020202020204" pitchFamily="34" charset="0"/>
              </a:rPr>
              <a:t>приобрели жилье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b="1" dirty="0" smtClean="0">
                <a:solidFill>
                  <a:schemeClr val="tx1"/>
                </a:solidFill>
                <a:cs typeface="Arial" panose="020B0604020202020204" pitchFamily="34" charset="0"/>
              </a:rPr>
              <a:t>на сумму </a:t>
            </a:r>
            <a:r>
              <a:rPr lang="ru-RU" b="1" dirty="0" smtClean="0">
                <a:solidFill>
                  <a:srgbClr val="FF0000"/>
                </a:solidFill>
                <a:cs typeface="Arial" panose="020B0604020202020204" pitchFamily="34" charset="0"/>
              </a:rPr>
              <a:t>6,570 млн. рублей</a:t>
            </a:r>
            <a:endParaRPr lang="ru-RU" sz="1600" dirty="0" smtClean="0">
              <a:solidFill>
                <a:srgbClr val="FF0000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884023" y="2940102"/>
            <a:ext cx="25639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ru-RU" sz="1400" dirty="0">
              <a:solidFill>
                <a:schemeClr val="accent6">
                  <a:lumMod val="50000"/>
                </a:schemeClr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0706" y="3271400"/>
            <a:ext cx="4650650" cy="34879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Объект 2"/>
          <p:cNvSpPr txBox="1">
            <a:spLocks/>
          </p:cNvSpPr>
          <p:nvPr/>
        </p:nvSpPr>
        <p:spPr>
          <a:xfrm>
            <a:off x="202536" y="1410596"/>
            <a:ext cx="11718532" cy="1727709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200" b="1" dirty="0"/>
              <a:t>В течение 2022 года предоставлено бесплатно </a:t>
            </a:r>
            <a:r>
              <a:rPr lang="ru-RU" sz="2200" b="1" dirty="0">
                <a:solidFill>
                  <a:srgbClr val="FF0000"/>
                </a:solidFill>
              </a:rPr>
              <a:t>8 участков </a:t>
            </a:r>
            <a:r>
              <a:rPr lang="ru-RU" sz="2200" b="1" dirty="0"/>
              <a:t>льготной категории граждан из них:</a:t>
            </a:r>
          </a:p>
          <a:p>
            <a:r>
              <a:rPr lang="ru-RU" sz="2200" b="1" dirty="0" smtClean="0"/>
              <a:t>5-ти </a:t>
            </a:r>
            <a:r>
              <a:rPr lang="ru-RU" sz="2200" b="1" dirty="0"/>
              <a:t>многодетным семьям, общей площадью 0,6 га; </a:t>
            </a:r>
          </a:p>
          <a:p>
            <a:r>
              <a:rPr lang="ru-RU" sz="2200" b="1" dirty="0" smtClean="0"/>
              <a:t>1 </a:t>
            </a:r>
            <a:r>
              <a:rPr lang="ru-RU" sz="2200" b="1" dirty="0"/>
              <a:t>семье имеющей ребенка-инвалида, общей площадью 0,1 га;</a:t>
            </a:r>
          </a:p>
          <a:p>
            <a:r>
              <a:rPr lang="ru-RU" sz="2200" b="1" dirty="0" smtClean="0"/>
              <a:t>2-м </a:t>
            </a:r>
            <a:r>
              <a:rPr lang="ru-RU" sz="2200" b="1" dirty="0"/>
              <a:t>ветеранам боевых действий, общей площадью 2,3 га.</a:t>
            </a:r>
          </a:p>
        </p:txBody>
      </p:sp>
    </p:spTree>
    <p:extLst>
      <p:ext uri="{BB962C8B-B14F-4D97-AF65-F5344CB8AC3E}">
        <p14:creationId xmlns:p14="http://schemas.microsoft.com/office/powerpoint/2010/main" val="151591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37643" y="225264"/>
            <a:ext cx="108267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 smtClean="0"/>
              <a:t>Догазификация</a:t>
            </a:r>
            <a:r>
              <a:rPr lang="ru-RU" sz="2800" b="1" dirty="0" smtClean="0"/>
              <a:t> Кожевниковского района</a:t>
            </a:r>
            <a:endParaRPr lang="ru-RU" sz="28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8884023" y="2940102"/>
            <a:ext cx="25639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ru-RU" sz="1400" dirty="0">
              <a:solidFill>
                <a:schemeClr val="accent6">
                  <a:lumMod val="50000"/>
                </a:schemeClr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Picture 11" descr="https://tverweek.com/media/k2/items/cache/b7d41aa04e4da12ee42f355b9c8e1b10_X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5018758"/>
            <a:ext cx="2563906" cy="17149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4057673265"/>
              </p:ext>
            </p:extLst>
          </p:nvPr>
        </p:nvGraphicFramePr>
        <p:xfrm>
          <a:off x="350425" y="752897"/>
          <a:ext cx="11413926" cy="35063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28102" y="4229618"/>
            <a:ext cx="1160530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/>
            <a:r>
              <a:rPr lang="ru-RU" sz="2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На конец 2022 года в районе </a:t>
            </a:r>
            <a:r>
              <a:rPr lang="ru-RU" sz="2200" b="1" dirty="0">
                <a:solidFill>
                  <a:srgbClr val="FF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подано 249 заявок</a:t>
            </a:r>
            <a:r>
              <a:rPr lang="ru-RU" sz="22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на технологическое присоединение к сетям газораспределения</a:t>
            </a:r>
            <a:endParaRPr lang="ru-RU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8" name="Picture 4" descr="https://avatars.mds.yandex.net/i?id=cd23d8d639e5942e7292b8f2edb5901c-4611905-images-thumbs&amp;n=1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9259" y="5077259"/>
            <a:ext cx="4665879" cy="16564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8630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85998" y="246518"/>
            <a:ext cx="108267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Комфортная городская среда</a:t>
            </a:r>
            <a:endParaRPr lang="ru-RU" sz="28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8884023" y="2940102"/>
            <a:ext cx="25639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ru-RU" sz="1400" dirty="0">
              <a:solidFill>
                <a:schemeClr val="accent6">
                  <a:lumMod val="50000"/>
                </a:schemeClr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85997" y="1143186"/>
            <a:ext cx="10261931" cy="25933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7030A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«</a:t>
            </a:r>
            <a:r>
              <a:rPr lang="ru-RU" sz="2400" b="1" dirty="0">
                <a:solidFill>
                  <a:srgbClr val="7030A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Формирование комфортной городской среды»</a:t>
            </a:r>
            <a:r>
              <a:rPr lang="ru-RU" dirty="0"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ru-RU" dirty="0" smtClean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indent="450215" algn="ctr">
              <a:lnSpc>
                <a:spcPct val="107000"/>
              </a:lnSpc>
              <a:spcAft>
                <a:spcPts val="0"/>
              </a:spcAft>
            </a:pPr>
            <a:endParaRPr lang="ru-RU" sz="1200" dirty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 algn="ctr">
              <a:spcAft>
                <a:spcPts val="1200"/>
              </a:spcAft>
              <a:tabLst>
                <a:tab pos="540385" algn="l"/>
              </a:tabLst>
            </a:pPr>
            <a:r>
              <a:rPr lang="ru-RU" sz="2400" b="1" dirty="0" smtClean="0"/>
              <a:t>Благоустройство </a:t>
            </a:r>
            <a:r>
              <a:rPr lang="ru-RU" sz="2400" b="1" dirty="0"/>
              <a:t>автомобильной парковки Кожевниковской СОШ № 1 по ул. Гагарина в с. </a:t>
            </a:r>
            <a:r>
              <a:rPr lang="ru-RU" sz="2400" b="1" dirty="0" err="1"/>
              <a:t>Кожевниково</a:t>
            </a:r>
            <a:r>
              <a:rPr lang="ru-RU" sz="2200" b="1" dirty="0" smtClean="0">
                <a:ea typeface="Calibri" panose="020F0502020204030204" pitchFamily="34" charset="0"/>
                <a:cs typeface="Calibri" panose="020F0502020204030204" pitchFamily="34" charset="0"/>
              </a:rPr>
              <a:t> – </a:t>
            </a:r>
            <a:r>
              <a:rPr lang="ru-RU" sz="2200" b="1" dirty="0" smtClean="0">
                <a:solidFill>
                  <a:srgbClr val="FF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1,806 </a:t>
            </a:r>
            <a:r>
              <a:rPr lang="ru-RU" sz="2200" b="1" dirty="0">
                <a:solidFill>
                  <a:srgbClr val="FF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млн. </a:t>
            </a:r>
            <a:r>
              <a:rPr lang="ru-RU" sz="2200" b="1" dirty="0" smtClean="0">
                <a:solidFill>
                  <a:srgbClr val="FF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рублей.</a:t>
            </a: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ea typeface="Calibri" panose="020F0502020204030204" pitchFamily="34" charset="0"/>
              </a:rPr>
              <a:t> </a:t>
            </a:r>
          </a:p>
          <a:p>
            <a:pPr lvl="0" algn="ctr">
              <a:spcAft>
                <a:spcPts val="1200"/>
              </a:spcAft>
              <a:tabLst>
                <a:tab pos="540385" algn="l"/>
              </a:tabLst>
            </a:pPr>
            <a:r>
              <a:rPr lang="ru-RU" sz="2200" dirty="0"/>
              <a:t>На объекте проведены демонтажные работы, строительные работы по устройству дорожного полотна, укладка </a:t>
            </a:r>
            <a:r>
              <a:rPr lang="ru-RU" sz="2200" dirty="0" err="1"/>
              <a:t>вибропрессованной</a:t>
            </a:r>
            <a:r>
              <a:rPr lang="ru-RU" sz="2200" dirty="0"/>
              <a:t> брусчатки и высадка </a:t>
            </a:r>
            <a:r>
              <a:rPr lang="ru-RU" sz="2200" dirty="0" smtClean="0"/>
              <a:t>кустарников. Общая площадь 800 м². </a:t>
            </a:r>
            <a:endParaRPr lang="ru-RU" sz="2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0286" y="3964829"/>
            <a:ext cx="4985981" cy="27544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" y="3964829"/>
            <a:ext cx="5012267" cy="27567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400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97287" y="275449"/>
            <a:ext cx="108267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Инициативное бюджетирование</a:t>
            </a:r>
            <a:endParaRPr lang="ru-RU" sz="28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8884023" y="2940102"/>
            <a:ext cx="25639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ru-RU" sz="1400" dirty="0">
              <a:solidFill>
                <a:schemeClr val="accent6">
                  <a:lumMod val="50000"/>
                </a:schemeClr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3508" y="1640974"/>
            <a:ext cx="1139679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SzPts val="1100"/>
              <a:buFont typeface="Wingdings" panose="05000000000000000000" pitchFamily="2" charset="2"/>
              <a:buChar char="q"/>
              <a:tabLst>
                <a:tab pos="540385" algn="l"/>
                <a:tab pos="630555" algn="l"/>
              </a:tabLst>
            </a:pPr>
            <a:r>
              <a:rPr lang="ru-RU" sz="2400" b="1" dirty="0">
                <a:ea typeface="Arial" panose="020B0604020202020204" pitchFamily="34" charset="0"/>
                <a:cs typeface="Times New Roman" panose="02020603050405020304" pitchFamily="18" charset="0"/>
              </a:rPr>
              <a:t>Установка светодиодного освещения на улицах с. </a:t>
            </a:r>
            <a:r>
              <a:rPr lang="ru-RU" sz="2400" b="1" dirty="0" err="1">
                <a:ea typeface="Arial" panose="020B0604020202020204" pitchFamily="34" charset="0"/>
                <a:cs typeface="Times New Roman" panose="02020603050405020304" pitchFamily="18" charset="0"/>
              </a:rPr>
              <a:t>Уртам</a:t>
            </a:r>
            <a:r>
              <a:rPr lang="ru-RU" sz="2400" b="1" dirty="0"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ea typeface="Arial" panose="020B0604020202020204" pitchFamily="34" charset="0"/>
                <a:cs typeface="Times New Roman" panose="02020603050405020304" pitchFamily="18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1,970 млн. </a:t>
            </a:r>
            <a:r>
              <a:rPr lang="ru-RU" sz="2400" b="1" dirty="0">
                <a:solidFill>
                  <a:srgbClr val="FF000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руб.</a:t>
            </a:r>
            <a:r>
              <a:rPr lang="ru-RU" sz="2400" b="1" dirty="0">
                <a:ea typeface="Arial" panose="020B0604020202020204" pitchFamily="34" charset="0"/>
                <a:cs typeface="Times New Roman" panose="02020603050405020304" pitchFamily="18" charset="0"/>
              </a:rPr>
              <a:t>;</a:t>
            </a:r>
          </a:p>
          <a:p>
            <a:pPr marL="342900" lvl="0" indent="-342900" algn="just">
              <a:spcAft>
                <a:spcPts val="0"/>
              </a:spcAft>
              <a:buSzPts val="1100"/>
              <a:buFont typeface="Wingdings" panose="05000000000000000000" pitchFamily="2" charset="2"/>
              <a:buChar char="q"/>
              <a:tabLst>
                <a:tab pos="540385" algn="l"/>
                <a:tab pos="630555" algn="l"/>
              </a:tabLst>
            </a:pPr>
            <a:r>
              <a:rPr lang="ru-RU" sz="2400" b="1" dirty="0">
                <a:ea typeface="Arial" panose="020B0604020202020204" pitchFamily="34" charset="0"/>
                <a:cs typeface="Times New Roman" panose="02020603050405020304" pitchFamily="18" charset="0"/>
              </a:rPr>
              <a:t>Капитальный ремонт кровли административного здания с. Новопокровка, ул. Садовая, 2-А </a:t>
            </a:r>
            <a:r>
              <a:rPr lang="ru-RU" sz="2400" b="1" dirty="0" smtClean="0">
                <a:ea typeface="Arial" panose="020B0604020202020204" pitchFamily="34" charset="0"/>
                <a:cs typeface="Times New Roman" panose="02020603050405020304" pitchFamily="18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1,916 млн. </a:t>
            </a:r>
            <a:r>
              <a:rPr lang="ru-RU" sz="2400" b="1" dirty="0">
                <a:solidFill>
                  <a:srgbClr val="FF000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руб.</a:t>
            </a:r>
            <a:r>
              <a:rPr lang="ru-RU" sz="2400" b="1" dirty="0">
                <a:ea typeface="Arial" panose="020B0604020202020204" pitchFamily="34" charset="0"/>
                <a:cs typeface="Times New Roman" panose="02020603050405020304" pitchFamily="18" charset="0"/>
              </a:rPr>
              <a:t>;</a:t>
            </a:r>
          </a:p>
          <a:p>
            <a:pPr marL="342900" lvl="0" indent="-342900" algn="just">
              <a:spcAft>
                <a:spcPts val="0"/>
              </a:spcAft>
              <a:buSzPts val="1100"/>
              <a:buFont typeface="Wingdings" panose="05000000000000000000" pitchFamily="2" charset="2"/>
              <a:buChar char="q"/>
              <a:tabLst>
                <a:tab pos="540385" algn="l"/>
                <a:tab pos="630555" algn="l"/>
              </a:tabLst>
            </a:pPr>
            <a:r>
              <a:rPr lang="ru-RU" sz="2400" b="1" dirty="0">
                <a:ea typeface="Arial" panose="020B0604020202020204" pitchFamily="34" charset="0"/>
                <a:cs typeface="Times New Roman" panose="02020603050405020304" pitchFamily="18" charset="0"/>
              </a:rPr>
              <a:t>Капитальный ремонт фасада здания Вороновского сельского Дома Культуры (2 этап) – </a:t>
            </a:r>
            <a:r>
              <a:rPr lang="ru-RU" sz="2400" b="1" dirty="0" smtClean="0">
                <a:solidFill>
                  <a:srgbClr val="FF000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1,754 млн. </a:t>
            </a:r>
            <a:r>
              <a:rPr lang="ru-RU" sz="2400" b="1" dirty="0">
                <a:solidFill>
                  <a:srgbClr val="FF000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руб.</a:t>
            </a:r>
            <a:r>
              <a:rPr lang="ru-RU" sz="2400" b="1" dirty="0">
                <a:ea typeface="Arial" panose="020B0604020202020204" pitchFamily="34" charset="0"/>
                <a:cs typeface="Times New Roman" panose="02020603050405020304" pitchFamily="18" charset="0"/>
              </a:rPr>
              <a:t>; </a:t>
            </a:r>
          </a:p>
          <a:p>
            <a:pPr marL="342900" lvl="0" indent="-342900" algn="just">
              <a:spcAft>
                <a:spcPts val="0"/>
              </a:spcAft>
              <a:buSzPts val="1100"/>
              <a:buFont typeface="Wingdings" panose="05000000000000000000" pitchFamily="2" charset="2"/>
              <a:buChar char="q"/>
              <a:tabLst>
                <a:tab pos="540385" algn="l"/>
                <a:tab pos="630555" algn="l"/>
              </a:tabLst>
            </a:pPr>
            <a:r>
              <a:rPr lang="ru-RU" sz="2400" b="1" dirty="0">
                <a:ea typeface="Arial" panose="020B0604020202020204" pitchFamily="34" charset="0"/>
                <a:cs typeface="Times New Roman" panose="02020603050405020304" pitchFamily="18" charset="0"/>
              </a:rPr>
              <a:t>Благоустройство территории кладбища в Старой Ювале, Хмелевке, </a:t>
            </a:r>
            <a:r>
              <a:rPr lang="ru-RU" sz="2400" b="1" dirty="0" err="1">
                <a:ea typeface="Arial" panose="020B0604020202020204" pitchFamily="34" charset="0"/>
                <a:cs typeface="Times New Roman" panose="02020603050405020304" pitchFamily="18" charset="0"/>
              </a:rPr>
              <a:t>Терсалгае</a:t>
            </a:r>
            <a:r>
              <a:rPr lang="ru-RU" sz="2400" b="1" dirty="0">
                <a:ea typeface="Arial" panose="020B0604020202020204" pitchFamily="34" charset="0"/>
                <a:cs typeface="Times New Roman" panose="02020603050405020304" pitchFamily="18" charset="0"/>
              </a:rPr>
              <a:t> – </a:t>
            </a:r>
            <a:r>
              <a:rPr lang="ru-RU" sz="2400" b="1" dirty="0" smtClean="0">
                <a:solidFill>
                  <a:srgbClr val="FF000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3,836 млн. </a:t>
            </a:r>
            <a:r>
              <a:rPr lang="ru-RU" sz="2400" b="1" dirty="0">
                <a:solidFill>
                  <a:srgbClr val="FF000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руб.</a:t>
            </a:r>
            <a:r>
              <a:rPr lang="ru-RU" sz="2400" b="1" dirty="0">
                <a:ea typeface="Arial" panose="020B0604020202020204" pitchFamily="34" charset="0"/>
                <a:cs typeface="Times New Roman" panose="02020603050405020304" pitchFamily="18" charset="0"/>
              </a:rPr>
              <a:t>;</a:t>
            </a:r>
          </a:p>
          <a:p>
            <a:pPr marL="342900" lvl="0" indent="-342900" algn="just">
              <a:spcAft>
                <a:spcPts val="0"/>
              </a:spcAft>
              <a:buSzPts val="1100"/>
              <a:buFont typeface="Wingdings" panose="05000000000000000000" pitchFamily="2" charset="2"/>
              <a:buChar char="q"/>
              <a:tabLst>
                <a:tab pos="540385" algn="l"/>
                <a:tab pos="630555" algn="l"/>
              </a:tabLst>
            </a:pPr>
            <a:r>
              <a:rPr lang="ru-RU" sz="2400" b="1" dirty="0">
                <a:ea typeface="Arial" panose="020B0604020202020204" pitchFamily="34" charset="0"/>
                <a:cs typeface="Times New Roman" panose="02020603050405020304" pitchFamily="18" charset="0"/>
              </a:rPr>
              <a:t>Капитальный ремонт вентиляционной системы в Спортивно-оздоровительном центре «Колос» в с. </a:t>
            </a:r>
            <a:r>
              <a:rPr lang="ru-RU" sz="2400" b="1" dirty="0" err="1">
                <a:ea typeface="Arial" panose="020B0604020202020204" pitchFamily="34" charset="0"/>
                <a:cs typeface="Times New Roman" panose="02020603050405020304" pitchFamily="18" charset="0"/>
              </a:rPr>
              <a:t>Кожевниково</a:t>
            </a:r>
            <a:r>
              <a:rPr lang="ru-RU" sz="2400" b="1" dirty="0">
                <a:ea typeface="Arial" panose="020B0604020202020204" pitchFamily="34" charset="0"/>
                <a:cs typeface="Times New Roman" panose="02020603050405020304" pitchFamily="18" charset="0"/>
              </a:rPr>
              <a:t> – </a:t>
            </a:r>
            <a:r>
              <a:rPr lang="ru-RU" sz="2400" b="1" dirty="0">
                <a:solidFill>
                  <a:srgbClr val="FF000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639,052 тыс. руб.</a:t>
            </a:r>
            <a:r>
              <a:rPr lang="ru-RU" sz="2400" b="1" dirty="0">
                <a:ea typeface="Arial" panose="020B0604020202020204" pitchFamily="34" charset="0"/>
                <a:cs typeface="Times New Roman" panose="02020603050405020304" pitchFamily="18" charset="0"/>
              </a:rPr>
              <a:t>; </a:t>
            </a:r>
          </a:p>
          <a:p>
            <a:pPr marL="342900" lvl="0" indent="-342900" algn="just">
              <a:spcAft>
                <a:spcPts val="0"/>
              </a:spcAft>
              <a:buSzPts val="1100"/>
              <a:buFont typeface="Wingdings" panose="05000000000000000000" pitchFamily="2" charset="2"/>
              <a:buChar char="q"/>
              <a:tabLst>
                <a:tab pos="540385" algn="l"/>
                <a:tab pos="630555" algn="l"/>
              </a:tabLst>
            </a:pPr>
            <a:r>
              <a:rPr lang="ru-RU" sz="2400" b="1" dirty="0">
                <a:ea typeface="Arial" panose="020B0604020202020204" pitchFamily="34" charset="0"/>
                <a:cs typeface="Times New Roman" panose="02020603050405020304" pitchFamily="18" charset="0"/>
              </a:rPr>
              <a:t>Благоустройство площадки отдыха и досуга в Новосергеевке – </a:t>
            </a:r>
            <a:r>
              <a:rPr lang="ru-RU" sz="2400" b="1" dirty="0">
                <a:solidFill>
                  <a:srgbClr val="FF000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162,347 тыс. руб.</a:t>
            </a:r>
            <a:r>
              <a:rPr lang="ru-RU" sz="2400" b="1" dirty="0">
                <a:ea typeface="Arial" panose="020B0604020202020204" pitchFamily="34" charset="0"/>
                <a:cs typeface="Times New Roman" panose="02020603050405020304" pitchFamily="18" charset="0"/>
              </a:rPr>
              <a:t>;</a:t>
            </a:r>
          </a:p>
          <a:p>
            <a:pPr marL="342900" lvl="0" indent="-342900" algn="just">
              <a:spcAft>
                <a:spcPts val="0"/>
              </a:spcAft>
              <a:buSzPts val="1100"/>
              <a:buFont typeface="Wingdings" panose="05000000000000000000" pitchFamily="2" charset="2"/>
              <a:buChar char="q"/>
              <a:tabLst>
                <a:tab pos="540385" algn="l"/>
                <a:tab pos="630555" algn="l"/>
              </a:tabLst>
            </a:pPr>
            <a:r>
              <a:rPr lang="ru-RU" sz="2400" b="1" dirty="0">
                <a:ea typeface="Arial" panose="020B0604020202020204" pitchFamily="34" charset="0"/>
                <a:cs typeface="Times New Roman" panose="02020603050405020304" pitchFamily="18" charset="0"/>
              </a:rPr>
              <a:t>Благоустройство территории, прилегающей к станции очистки воды в Малиновке – </a:t>
            </a:r>
            <a:r>
              <a:rPr lang="ru-RU" sz="2400" b="1" dirty="0">
                <a:solidFill>
                  <a:srgbClr val="FF000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127,506 руб</a:t>
            </a:r>
            <a:r>
              <a:rPr lang="ru-RU" sz="2400" b="1" dirty="0">
                <a:ea typeface="Arial" panose="020B0604020202020204" pitchFamily="34" charset="0"/>
                <a:cs typeface="Times New Roman" panose="02020603050405020304" pitchFamily="18" charset="0"/>
              </a:rPr>
              <a:t>.</a:t>
            </a:r>
            <a:endParaRPr lang="ru-RU" sz="2400" b="1" dirty="0">
              <a:effectLst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4454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42442" y="256041"/>
            <a:ext cx="108267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Дорожное хозяйство</a:t>
            </a:r>
            <a:endParaRPr lang="ru-RU" sz="28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545" y="1525277"/>
            <a:ext cx="4028091" cy="32170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Объект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1506" y="1610445"/>
            <a:ext cx="4580965" cy="3129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Объект 2"/>
          <p:cNvSpPr txBox="1">
            <a:spLocks/>
          </p:cNvSpPr>
          <p:nvPr/>
        </p:nvSpPr>
        <p:spPr>
          <a:xfrm>
            <a:off x="143435" y="5038165"/>
            <a:ext cx="11743764" cy="14522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ru-RU" b="1" dirty="0" smtClean="0">
                <a:solidFill>
                  <a:schemeClr val="tx1"/>
                </a:solidFill>
                <a:cs typeface="Arial" panose="020B0604020202020204" pitchFamily="34" charset="0"/>
              </a:rPr>
              <a:t>Отремонтировано </a:t>
            </a:r>
            <a:r>
              <a:rPr lang="ru-RU" b="1" dirty="0" smtClean="0">
                <a:solidFill>
                  <a:srgbClr val="FF0000"/>
                </a:solidFill>
                <a:cs typeface="Arial" panose="020B0604020202020204" pitchFamily="34" charset="0"/>
              </a:rPr>
              <a:t>9,976 км.</a:t>
            </a:r>
            <a:r>
              <a:rPr lang="ru-RU" b="1" dirty="0" smtClean="0">
                <a:solidFill>
                  <a:schemeClr val="tx1"/>
                </a:solidFill>
                <a:cs typeface="Arial" panose="020B0604020202020204" pitchFamily="34" charset="0"/>
              </a:rPr>
              <a:t> дорог на общую сумму – </a:t>
            </a:r>
            <a:r>
              <a:rPr lang="ru-RU" b="1" dirty="0" smtClean="0">
                <a:solidFill>
                  <a:srgbClr val="FF0000"/>
                </a:solidFill>
                <a:cs typeface="Arial" panose="020B0604020202020204" pitchFamily="34" charset="0"/>
              </a:rPr>
              <a:t>27,818 млн. рублей,</a:t>
            </a:r>
            <a:r>
              <a:rPr lang="ru-RU" b="1" dirty="0" smtClean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</a:p>
          <a:p>
            <a:pPr marL="342900" indent="-342900" algn="just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ru-RU" b="1" dirty="0" smtClean="0">
                <a:solidFill>
                  <a:schemeClr val="tx1"/>
                </a:solidFill>
                <a:cs typeface="Arial" panose="020B0604020202020204" pitchFamily="34" charset="0"/>
              </a:rPr>
              <a:t>На содержание дорог направлено – </a:t>
            </a:r>
            <a:r>
              <a:rPr lang="ru-RU" b="1" dirty="0" smtClean="0">
                <a:solidFill>
                  <a:srgbClr val="FF0000"/>
                </a:solidFill>
                <a:cs typeface="Arial" panose="020B0604020202020204" pitchFamily="34" charset="0"/>
              </a:rPr>
              <a:t>12,690 млн. рублей. </a:t>
            </a:r>
          </a:p>
        </p:txBody>
      </p:sp>
    </p:spTree>
    <p:extLst>
      <p:ext uri="{BB962C8B-B14F-4D97-AF65-F5344CB8AC3E}">
        <p14:creationId xmlns:p14="http://schemas.microsoft.com/office/powerpoint/2010/main" val="2328249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85998" y="256041"/>
            <a:ext cx="108267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ea typeface="Calibri" panose="020F0502020204030204" pitchFamily="34" charset="0"/>
              </a:rPr>
              <a:t>Жилищно-коммунальное хозяйство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68941" y="1565514"/>
            <a:ext cx="11595681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7030A0"/>
                </a:solidFill>
              </a:rPr>
              <a:t>«</a:t>
            </a:r>
            <a:r>
              <a:rPr lang="ru-RU" sz="2600" b="1" dirty="0">
                <a:solidFill>
                  <a:srgbClr val="7030A0"/>
                </a:solidFill>
              </a:rPr>
              <a:t>Развитие коммунальной инфраструктуры Кожевниковского района</a:t>
            </a:r>
            <a:r>
              <a:rPr lang="ru-RU" sz="2600" b="1" dirty="0" smtClean="0">
                <a:solidFill>
                  <a:srgbClr val="7030A0"/>
                </a:solidFill>
              </a:rPr>
              <a:t>»</a:t>
            </a:r>
          </a:p>
          <a:p>
            <a:pPr algn="ctr"/>
            <a:r>
              <a:rPr lang="ru-RU" sz="2600" b="1" dirty="0" smtClean="0">
                <a:solidFill>
                  <a:srgbClr val="7030A0"/>
                </a:solidFill>
              </a:rPr>
              <a:t>проведены ремонтные работы:</a:t>
            </a:r>
            <a:endParaRPr lang="ru-RU" sz="2600" dirty="0">
              <a:solidFill>
                <a:srgbClr val="7030A0"/>
              </a:solidFill>
            </a:endParaRPr>
          </a:p>
          <a:p>
            <a:pPr lvl="0"/>
            <a:endParaRPr lang="ru-RU" sz="1000" u="sng" dirty="0" smtClean="0"/>
          </a:p>
          <a:p>
            <a:pPr marL="342900" lvl="0" indent="-34290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u-RU" sz="2400" b="1" dirty="0" smtClean="0"/>
              <a:t>Водозаборных </a:t>
            </a:r>
            <a:r>
              <a:rPr lang="ru-RU" sz="2400" b="1" dirty="0"/>
              <a:t>скважин в селах Кожевниково и </a:t>
            </a:r>
            <a:r>
              <a:rPr lang="ru-RU" sz="2400" b="1" dirty="0" err="1"/>
              <a:t>Чилино</a:t>
            </a:r>
            <a:r>
              <a:rPr lang="ru-RU" sz="2400" b="1" dirty="0"/>
              <a:t> на сумму </a:t>
            </a:r>
            <a:r>
              <a:rPr lang="ru-RU" sz="2400" b="1" dirty="0">
                <a:solidFill>
                  <a:srgbClr val="FF0000"/>
                </a:solidFill>
              </a:rPr>
              <a:t>4,885 млн. </a:t>
            </a:r>
            <a:r>
              <a:rPr lang="ru-RU" sz="2400" b="1" dirty="0" smtClean="0">
                <a:solidFill>
                  <a:srgbClr val="FF0000"/>
                </a:solidFill>
              </a:rPr>
              <a:t>руб.</a:t>
            </a:r>
            <a:r>
              <a:rPr lang="ru-RU" sz="2400" b="1" dirty="0" smtClean="0"/>
              <a:t>; </a:t>
            </a:r>
            <a:endParaRPr lang="ru-RU" sz="2400" b="1" dirty="0"/>
          </a:p>
          <a:p>
            <a:pPr marL="342900" lvl="0" indent="-34290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u-RU" sz="2400" b="1" dirty="0" smtClean="0"/>
              <a:t>Котельной </a:t>
            </a:r>
            <a:r>
              <a:rPr lang="ru-RU" sz="2400" b="1" dirty="0"/>
              <a:t>(замена котельного оборудования) в с. </a:t>
            </a:r>
            <a:r>
              <a:rPr lang="ru-RU" sz="2400" b="1" dirty="0" err="1"/>
              <a:t>Уртам</a:t>
            </a:r>
            <a:r>
              <a:rPr lang="ru-RU" sz="2400" b="1" dirty="0"/>
              <a:t> и приобретение котлов напольных одноконтурных для газовой котельной в с. </a:t>
            </a:r>
            <a:r>
              <a:rPr lang="ru-RU" sz="2400" b="1" dirty="0" err="1"/>
              <a:t>Кожевниково</a:t>
            </a:r>
            <a:r>
              <a:rPr lang="ru-RU" sz="2400" b="1" dirty="0"/>
              <a:t> по ул. Красноармейская на сумму </a:t>
            </a:r>
            <a:r>
              <a:rPr lang="ru-RU" sz="2400" b="1" dirty="0">
                <a:solidFill>
                  <a:srgbClr val="FF0000"/>
                </a:solidFill>
              </a:rPr>
              <a:t>796,286 тыс. </a:t>
            </a:r>
            <a:r>
              <a:rPr lang="ru-RU" sz="2400" b="1" dirty="0" smtClean="0">
                <a:solidFill>
                  <a:srgbClr val="FF0000"/>
                </a:solidFill>
              </a:rPr>
              <a:t>руб.</a:t>
            </a:r>
            <a:r>
              <a:rPr lang="ru-RU" sz="2400" b="1" dirty="0" smtClean="0"/>
              <a:t>; </a:t>
            </a:r>
            <a:endParaRPr lang="ru-RU" sz="2400" b="1" dirty="0"/>
          </a:p>
          <a:p>
            <a:pPr marL="342900" lvl="0" indent="-34290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u-RU" sz="2400" b="1" dirty="0" smtClean="0"/>
              <a:t>Водопровода </a:t>
            </a:r>
            <a:r>
              <a:rPr lang="ru-RU" sz="2400" b="1" dirty="0"/>
              <a:t>к зданию ФАП в с. Новопокровка и замена участка водопроводной сети в с. Батурино по ул. Школьная на сумму </a:t>
            </a:r>
            <a:r>
              <a:rPr lang="ru-RU" sz="2400" b="1" dirty="0">
                <a:solidFill>
                  <a:srgbClr val="FF0000"/>
                </a:solidFill>
              </a:rPr>
              <a:t>201,332 тыс. </a:t>
            </a:r>
            <a:r>
              <a:rPr lang="ru-RU" sz="2400" b="1" dirty="0" smtClean="0">
                <a:solidFill>
                  <a:srgbClr val="FF0000"/>
                </a:solidFill>
              </a:rPr>
              <a:t>руб.</a:t>
            </a:r>
            <a:r>
              <a:rPr lang="ru-RU" sz="2400" b="1" dirty="0" smtClean="0"/>
              <a:t>; </a:t>
            </a:r>
            <a:endParaRPr lang="ru-RU" sz="2400" b="1" dirty="0"/>
          </a:p>
          <a:p>
            <a:pPr marL="342900" lvl="0" indent="-34290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u-RU" sz="2400" b="1" dirty="0"/>
              <a:t>Подготовка ПСД на объекты водоснабжения в с. Кожевниково – </a:t>
            </a:r>
            <a:r>
              <a:rPr lang="ru-RU" sz="2400" b="1" dirty="0">
                <a:solidFill>
                  <a:srgbClr val="FF0000"/>
                </a:solidFill>
              </a:rPr>
              <a:t>977,354 тыс. </a:t>
            </a:r>
            <a:r>
              <a:rPr lang="ru-RU" sz="2400" b="1" dirty="0" smtClean="0">
                <a:solidFill>
                  <a:srgbClr val="FF0000"/>
                </a:solidFill>
              </a:rPr>
              <a:t>руб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941793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174044" y="385401"/>
            <a:ext cx="107310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Рынок труда и заработная плата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884023" y="2940102"/>
            <a:ext cx="25639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ru-RU" sz="1400" dirty="0">
              <a:solidFill>
                <a:schemeClr val="accent6">
                  <a:lumMod val="50000"/>
                </a:schemeClr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89176" y="1770530"/>
            <a:ext cx="6615954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>
              <a:spcBef>
                <a:spcPts val="1200"/>
              </a:spcBef>
            </a:pPr>
            <a:r>
              <a:rPr lang="ru-RU" sz="2400" b="1" dirty="0" smtClean="0">
                <a:ea typeface="Arial" panose="020B0604020202020204" pitchFamily="34" charset="0"/>
              </a:rPr>
              <a:t>В </a:t>
            </a:r>
            <a:r>
              <a:rPr lang="ru-RU" sz="2400" b="1" dirty="0">
                <a:ea typeface="Arial" panose="020B0604020202020204" pitchFamily="34" charset="0"/>
              </a:rPr>
              <a:t>Центр занятости населения обратились </a:t>
            </a:r>
            <a:r>
              <a:rPr lang="ru-RU" sz="2400" b="1" dirty="0">
                <a:solidFill>
                  <a:srgbClr val="FF0000"/>
                </a:solidFill>
                <a:ea typeface="Arial" panose="020B0604020202020204" pitchFamily="34" charset="0"/>
              </a:rPr>
              <a:t>688 </a:t>
            </a:r>
            <a:r>
              <a:rPr lang="ru-RU" sz="2400" b="1" dirty="0">
                <a:ea typeface="Arial" panose="020B0604020202020204" pitchFamily="34" charset="0"/>
              </a:rPr>
              <a:t>жителей района, </a:t>
            </a:r>
            <a:r>
              <a:rPr lang="ru-RU" sz="2400" b="1" dirty="0">
                <a:solidFill>
                  <a:srgbClr val="FF0000"/>
                </a:solidFill>
                <a:ea typeface="Arial" panose="020B0604020202020204" pitchFamily="34" charset="0"/>
              </a:rPr>
              <a:t>65,4% трудоустроено</a:t>
            </a:r>
            <a:r>
              <a:rPr lang="ru-RU" sz="2400" b="1" dirty="0" smtClean="0">
                <a:ea typeface="Arial" panose="020B0604020202020204" pitchFamily="34" charset="0"/>
              </a:rPr>
              <a:t>. Потребность в работниках – 137 человек, из них по рабочим специальностям 42,06% (2021 год – 51,82%).</a:t>
            </a:r>
          </a:p>
          <a:p>
            <a:pPr indent="450000" algn="just">
              <a:spcBef>
                <a:spcPts val="1200"/>
              </a:spcBef>
            </a:pPr>
            <a:r>
              <a:rPr lang="ru-RU" sz="2400" b="1" dirty="0"/>
              <a:t>Признаны безработными </a:t>
            </a:r>
            <a:r>
              <a:rPr lang="ru-RU" sz="2400" b="1" dirty="0" smtClean="0"/>
              <a:t>- 330 </a:t>
            </a:r>
            <a:r>
              <a:rPr lang="ru-RU" sz="2400" b="1" dirty="0"/>
              <a:t>человек. </a:t>
            </a:r>
            <a:endParaRPr lang="ru-RU" sz="2400" b="1" dirty="0" smtClean="0"/>
          </a:p>
          <a:p>
            <a:pPr indent="450000" algn="just">
              <a:spcBef>
                <a:spcPts val="1200"/>
              </a:spcBef>
            </a:pPr>
            <a:r>
              <a:rPr lang="ru-RU" sz="2400" b="1" dirty="0" smtClean="0"/>
              <a:t>Уровень </a:t>
            </a:r>
            <a:r>
              <a:rPr lang="ru-RU" sz="2400" b="1" dirty="0"/>
              <a:t>регистрируемой безработицы </a:t>
            </a:r>
            <a:r>
              <a:rPr lang="ru-RU" sz="2400" b="1" dirty="0" smtClean="0"/>
              <a:t>– </a:t>
            </a:r>
            <a:r>
              <a:rPr lang="ru-RU" sz="2400" b="1" dirty="0" smtClean="0">
                <a:solidFill>
                  <a:srgbClr val="FF0000"/>
                </a:solidFill>
              </a:rPr>
              <a:t>1,8%</a:t>
            </a:r>
            <a:r>
              <a:rPr lang="ru-RU" sz="2400" b="1" dirty="0" smtClean="0"/>
              <a:t>. По Томской области – </a:t>
            </a:r>
            <a:r>
              <a:rPr lang="ru-RU" sz="2400" b="1" dirty="0" smtClean="0">
                <a:solidFill>
                  <a:srgbClr val="FF0000"/>
                </a:solidFill>
              </a:rPr>
              <a:t>0,91%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https://u.9111s.ru/uploads/202211/02/010aaa8a0b38382988b9e55d5a2e777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513" y="1868169"/>
            <a:ext cx="5030051" cy="2986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1519" y="5571705"/>
            <a:ext cx="114695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>
              <a:spcBef>
                <a:spcPts val="1200"/>
              </a:spcBef>
            </a:pPr>
            <a:r>
              <a:rPr lang="ru-RU" sz="2400" b="1" dirty="0"/>
              <a:t>Среднемесячная заработная плата по крупным и средним предприятиям в районе составила </a:t>
            </a:r>
            <a:r>
              <a:rPr lang="ru-RU" sz="2400" b="1" dirty="0">
                <a:solidFill>
                  <a:srgbClr val="FF0000"/>
                </a:solidFill>
              </a:rPr>
              <a:t>41707,3 руб</a:t>
            </a:r>
            <a:r>
              <a:rPr lang="ru-RU" sz="2400" b="1" dirty="0"/>
              <a:t>., рост 11,1% к 2021 году.</a:t>
            </a:r>
            <a:r>
              <a:rPr lang="ru-RU" sz="2400" b="1" dirty="0">
                <a:ea typeface="Arial" panose="020B0604020202020204" pitchFamily="34" charset="0"/>
              </a:rPr>
              <a:t>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81241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>
            <a:spLocks/>
          </p:cNvSpPr>
          <p:nvPr/>
        </p:nvSpPr>
        <p:spPr bwMode="auto">
          <a:xfrm>
            <a:off x="1084729" y="1064394"/>
            <a:ext cx="1085625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600" b="1" dirty="0" smtClean="0">
                <a:solidFill>
                  <a:srgbClr val="7030A0"/>
                </a:solidFill>
              </a:rPr>
              <a:t>Новые формы работы с обращениями и сообщениями граждан</a:t>
            </a: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6003634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endParaRPr lang="ru-RU" sz="5400" b="1" cap="none" spc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</a:endParaRPr>
          </a:p>
        </p:txBody>
      </p:sp>
      <p:sp>
        <p:nvSpPr>
          <p:cNvPr id="7" name="TextBox 6"/>
          <p:cNvSpPr>
            <a:spLocks/>
          </p:cNvSpPr>
          <p:nvPr/>
        </p:nvSpPr>
        <p:spPr bwMode="auto">
          <a:xfrm>
            <a:off x="448235" y="1648584"/>
            <a:ext cx="1139414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/>
              <a:buChar char="Ø"/>
              <a:defRPr/>
            </a:pPr>
            <a:r>
              <a:rPr lang="ru-RU" sz="2400" b="1" dirty="0" smtClean="0"/>
              <a:t>234 </a:t>
            </a:r>
            <a:r>
              <a:rPr lang="ru-RU" b="1" dirty="0" smtClean="0"/>
              <a:t>сообщения</a:t>
            </a:r>
            <a:r>
              <a:rPr lang="ru-RU" sz="2400" b="1" dirty="0" smtClean="0"/>
              <a:t> – социальные сети;</a:t>
            </a:r>
          </a:p>
          <a:p>
            <a:pPr marL="285750" indent="-285750">
              <a:buFont typeface="Wingdings"/>
              <a:buChar char="Ø"/>
              <a:defRPr/>
            </a:pPr>
            <a:r>
              <a:rPr lang="ru-RU" sz="2400" b="1" dirty="0" smtClean="0"/>
              <a:t>15 </a:t>
            </a:r>
            <a:r>
              <a:rPr lang="ru-RU" b="1" dirty="0" smtClean="0"/>
              <a:t>сообщений</a:t>
            </a:r>
            <a:r>
              <a:rPr lang="ru-RU" sz="2400" b="1" dirty="0" smtClean="0"/>
              <a:t> – сайт </a:t>
            </a:r>
            <a:r>
              <a:rPr lang="ru-RU" sz="2400" b="1" dirty="0" err="1" smtClean="0"/>
              <a:t>Госуслуги</a:t>
            </a:r>
            <a:r>
              <a:rPr lang="ru-RU" sz="2400" b="1" dirty="0" smtClean="0"/>
              <a:t>; </a:t>
            </a:r>
            <a:endParaRPr lang="ru-RU" sz="2400" b="1" dirty="0"/>
          </a:p>
          <a:p>
            <a:pPr marL="285750" indent="-285750">
              <a:buFont typeface="Wingdings"/>
              <a:buChar char="Ø"/>
              <a:defRPr/>
            </a:pPr>
            <a:r>
              <a:rPr lang="ru-RU" sz="2400" b="1" dirty="0" smtClean="0"/>
              <a:t>15 </a:t>
            </a:r>
            <a:r>
              <a:rPr lang="ru-RU" b="1" dirty="0" smtClean="0"/>
              <a:t>обращений </a:t>
            </a:r>
            <a:r>
              <a:rPr lang="ru-RU" sz="2400" b="1" dirty="0" smtClean="0"/>
              <a:t>– сайт Кожевниковского района;</a:t>
            </a:r>
          </a:p>
          <a:p>
            <a:pPr marL="285750" indent="-285750">
              <a:buFont typeface="Wingdings"/>
              <a:buChar char="Ø"/>
              <a:defRPr/>
            </a:pPr>
            <a:r>
              <a:rPr lang="ru-RU" sz="2400" b="1" dirty="0" smtClean="0"/>
              <a:t>8 </a:t>
            </a:r>
            <a:r>
              <a:rPr lang="ru-RU" b="1" dirty="0" smtClean="0"/>
              <a:t>обращений</a:t>
            </a:r>
            <a:r>
              <a:rPr lang="ru-RU" sz="2400" b="1" dirty="0" smtClean="0"/>
              <a:t> – официальная электронная почта;</a:t>
            </a:r>
          </a:p>
          <a:p>
            <a:pPr marL="285750" indent="-285750">
              <a:buFont typeface="Wingdings"/>
              <a:buChar char="Ø"/>
              <a:defRPr/>
            </a:pPr>
            <a:r>
              <a:rPr lang="ru-RU" sz="2400" b="1" dirty="0" smtClean="0"/>
              <a:t>228 письменных обращений, что на 42,5% больше уровня 2021 года.</a:t>
            </a:r>
            <a:endParaRPr lang="ru-RU" sz="2400" b="1" dirty="0"/>
          </a:p>
        </p:txBody>
      </p:sp>
      <p:sp>
        <p:nvSpPr>
          <p:cNvPr id="14" name="TextBox 17"/>
          <p:cNvSpPr>
            <a:spLocks/>
          </p:cNvSpPr>
          <p:nvPr/>
        </p:nvSpPr>
        <p:spPr bwMode="auto">
          <a:xfrm>
            <a:off x="313765" y="3675221"/>
            <a:ext cx="1162722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600" b="1" dirty="0" smtClean="0">
                <a:solidFill>
                  <a:srgbClr val="7030A0"/>
                </a:solidFill>
                <a:cs typeface="Times New Roman"/>
              </a:rPr>
              <a:t>Новшество 2022 года - создание официальных страниц в социальных сетях</a:t>
            </a:r>
            <a:endParaRPr lang="ru-RU" sz="2600" b="1" dirty="0">
              <a:solidFill>
                <a:srgbClr val="7030A0"/>
              </a:solidFill>
              <a:cs typeface="Times New Roman"/>
            </a:endParaRPr>
          </a:p>
        </p:txBody>
      </p:sp>
      <p:pic>
        <p:nvPicPr>
          <p:cNvPr id="19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Заголовок 5"/>
          <p:cNvSpPr txBox="1">
            <a:spLocks/>
          </p:cNvSpPr>
          <p:nvPr/>
        </p:nvSpPr>
        <p:spPr>
          <a:xfrm>
            <a:off x="1183341" y="186463"/>
            <a:ext cx="10883152" cy="56656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latin typeface="+mn-lt"/>
              </a:rPr>
              <a:t>Работа с обращениями граждан</a:t>
            </a:r>
            <a:endParaRPr lang="ru-RU" sz="2800" dirty="0">
              <a:latin typeface="+mn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6575" y="5562773"/>
            <a:ext cx="116541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400" b="1" dirty="0">
                <a:ea typeface="Tahoma" panose="020B0604030504040204" pitchFamily="34" charset="0"/>
                <a:cs typeface="Times New Roman" panose="02020603050405020304" pitchFamily="18" charset="0"/>
              </a:rPr>
              <a:t>В декабре появились страницы практически у всех органов местного самоуправления и муниципальных подведомственных организаций нашего района. Осталось трем юридическим лицам (5%) завершить эту работу в текущем году.</a:t>
            </a:r>
            <a:endParaRPr lang="ru-RU" sz="2400" b="1" dirty="0">
              <a:effectLst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is5-ssl.mzstatic.com/image/thumb/Purple116/v4/cd/cd/1f/cdcd1f0f-d5ee-4a5f-b5e1-943bb14279db/AppIcon-0-0-1x_U007emarketing-0-0-0-7-0-0-sRGB-0-0-0-GLES2_U002c0-512MB-85-220-0-0.png/1200x630w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2034988" y="4233348"/>
            <a:ext cx="2412435" cy="1266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ulpravda.ru/pictures/news/big/118438_bi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707" y="4233348"/>
            <a:ext cx="1994139" cy="1329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ironst.ru/wp-content/uploads/2022/08/Telegram_Logo-600x600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2840" y="4421641"/>
            <a:ext cx="996716" cy="996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915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5"/>
          <p:cNvSpPr txBox="1">
            <a:spLocks/>
          </p:cNvSpPr>
          <p:nvPr/>
        </p:nvSpPr>
        <p:spPr bwMode="auto">
          <a:xfrm>
            <a:off x="1111624" y="231287"/>
            <a:ext cx="10883152" cy="80861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latin typeface="+mn-lt"/>
              </a:rPr>
              <a:t>Задачи и основные планируемые результаты</a:t>
            </a:r>
            <a:endParaRPr lang="ru-RU" sz="2400" dirty="0">
              <a:latin typeface="+mn-lt"/>
            </a:endParaRPr>
          </a:p>
          <a:p>
            <a:r>
              <a:rPr lang="ru-RU" sz="2400" b="1" dirty="0">
                <a:latin typeface="+mn-lt"/>
              </a:rPr>
              <a:t>социально-экономического развития Кожевниковского района на </a:t>
            </a:r>
            <a:r>
              <a:rPr lang="ru-RU" sz="2400" b="1" dirty="0" smtClean="0">
                <a:latin typeface="+mn-lt"/>
              </a:rPr>
              <a:t>2023 </a:t>
            </a:r>
            <a:r>
              <a:rPr lang="ru-RU" sz="2400" b="1" dirty="0">
                <a:latin typeface="+mn-lt"/>
              </a:rPr>
              <a:t>год</a:t>
            </a:r>
            <a:endParaRPr lang="ru-RU" sz="2400" dirty="0"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6757" y="1410081"/>
            <a:ext cx="11706577" cy="540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000" algn="just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u-RU" sz="2000" b="1" dirty="0" smtClean="0"/>
              <a:t>«</a:t>
            </a:r>
            <a:r>
              <a:rPr lang="ru-RU" sz="2000" b="1" dirty="0" err="1"/>
              <a:t>Агростартап</a:t>
            </a:r>
            <a:r>
              <a:rPr lang="ru-RU" sz="2000" b="1" dirty="0"/>
              <a:t>»</a:t>
            </a:r>
            <a:r>
              <a:rPr lang="ru-RU" sz="2000" dirty="0"/>
              <a:t> </a:t>
            </a:r>
            <a:r>
              <a:rPr lang="ru-RU" sz="2000" dirty="0" smtClean="0"/>
              <a:t>- уже признаны победителями 2 КФХ (</a:t>
            </a:r>
            <a:r>
              <a:rPr lang="ru-RU" sz="2000" dirty="0" err="1" smtClean="0"/>
              <a:t>Филюшин</a:t>
            </a:r>
            <a:r>
              <a:rPr lang="ru-RU" sz="2000" dirty="0" smtClean="0"/>
              <a:t> В.А., </a:t>
            </a:r>
            <a:r>
              <a:rPr lang="ru-RU" sz="2000" dirty="0" err="1" smtClean="0"/>
              <a:t>Вейсгейм</a:t>
            </a:r>
            <a:r>
              <a:rPr lang="ru-RU" sz="2000" dirty="0" smtClean="0"/>
              <a:t> Р.С.) на сумму 10 </a:t>
            </a:r>
            <a:r>
              <a:rPr lang="ru-RU" sz="2000" dirty="0"/>
              <a:t>млн. руб., </a:t>
            </a:r>
            <a:r>
              <a:rPr lang="ru-RU" sz="2000" dirty="0" smtClean="0"/>
              <a:t>дополнительно будет </a:t>
            </a:r>
            <a:r>
              <a:rPr lang="ru-RU" sz="2000" dirty="0"/>
              <a:t>создано </a:t>
            </a:r>
            <a:r>
              <a:rPr lang="ru-RU" sz="2000" dirty="0" smtClean="0"/>
              <a:t>4 рабочих места;</a:t>
            </a:r>
            <a:endParaRPr lang="ru-RU" sz="2000" dirty="0"/>
          </a:p>
          <a:p>
            <a:pPr marL="342900" lvl="0" indent="-342000" algn="just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u-RU" sz="2000" b="1" dirty="0" smtClean="0"/>
              <a:t>Не </a:t>
            </a:r>
            <a:r>
              <a:rPr lang="ru-RU" sz="2000" b="1" dirty="0"/>
              <a:t>допустить уменьшения показателей уровня </a:t>
            </a:r>
            <a:r>
              <a:rPr lang="ru-RU" sz="2000" b="1" dirty="0" smtClean="0"/>
              <a:t>2022 </a:t>
            </a:r>
            <a:r>
              <a:rPr lang="ru-RU" sz="2000" b="1" dirty="0"/>
              <a:t>г.:</a:t>
            </a:r>
          </a:p>
          <a:p>
            <a:pPr marL="342900" lvl="0" indent="-34200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2000" dirty="0"/>
              <a:t>КРС - </a:t>
            </a:r>
            <a:r>
              <a:rPr lang="ru-RU" sz="2000" dirty="0" smtClean="0"/>
              <a:t>13620 </a:t>
            </a:r>
            <a:r>
              <a:rPr lang="ru-RU" sz="2000" dirty="0"/>
              <a:t>голов</a:t>
            </a:r>
          </a:p>
          <a:p>
            <a:pPr marL="342900" lvl="0" indent="-34200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2000" dirty="0"/>
              <a:t>Коров - </a:t>
            </a:r>
            <a:r>
              <a:rPr lang="ru-RU" sz="2000" dirty="0" smtClean="0"/>
              <a:t>5342 </a:t>
            </a:r>
            <a:r>
              <a:rPr lang="ru-RU" sz="2000" dirty="0"/>
              <a:t>голов, в том числе с/х предприятия – </a:t>
            </a:r>
            <a:r>
              <a:rPr lang="ru-RU" sz="2000" dirty="0" smtClean="0"/>
              <a:t>2596, </a:t>
            </a:r>
            <a:r>
              <a:rPr lang="ru-RU" sz="2000" dirty="0"/>
              <a:t>КФХ – </a:t>
            </a:r>
            <a:r>
              <a:rPr lang="ru-RU" sz="2000" dirty="0" smtClean="0"/>
              <a:t>810, </a:t>
            </a:r>
            <a:r>
              <a:rPr lang="ru-RU" sz="2000" dirty="0"/>
              <a:t>ЛПХ – </a:t>
            </a:r>
            <a:r>
              <a:rPr lang="ru-RU" sz="2000" dirty="0" smtClean="0"/>
              <a:t>1936;</a:t>
            </a:r>
            <a:endParaRPr lang="ru-RU" sz="2000" dirty="0"/>
          </a:p>
          <a:p>
            <a:pPr marL="342900" lvl="0" indent="-34200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2000" dirty="0"/>
              <a:t>производства молока по с/х предприятиям - </a:t>
            </a:r>
            <a:r>
              <a:rPr lang="ru-RU" sz="2000" dirty="0" smtClean="0"/>
              <a:t>194538 </a:t>
            </a:r>
            <a:r>
              <a:rPr lang="ru-RU" sz="2000" dirty="0"/>
              <a:t>ц, КФХ - </a:t>
            </a:r>
            <a:r>
              <a:rPr lang="ru-RU" sz="2000" dirty="0" smtClean="0"/>
              <a:t>12160 </a:t>
            </a:r>
            <a:r>
              <a:rPr lang="ru-RU" sz="2000" dirty="0"/>
              <a:t>ц; </a:t>
            </a:r>
          </a:p>
          <a:p>
            <a:pPr marL="342900" lvl="0" indent="-34200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2000" dirty="0"/>
              <a:t>реализации молока по с/х предприятиям - </a:t>
            </a:r>
            <a:r>
              <a:rPr lang="ru-RU" sz="2000" dirty="0" smtClean="0"/>
              <a:t>181440 </a:t>
            </a:r>
            <a:r>
              <a:rPr lang="ru-RU" sz="2000" dirty="0"/>
              <a:t>ц, КФХ - </a:t>
            </a:r>
            <a:r>
              <a:rPr lang="ru-RU" sz="2000" dirty="0" smtClean="0"/>
              <a:t>9057 </a:t>
            </a:r>
            <a:r>
              <a:rPr lang="ru-RU" sz="2000" dirty="0"/>
              <a:t>ц.</a:t>
            </a:r>
          </a:p>
          <a:p>
            <a:pPr marL="342900" lvl="0" indent="-342000" algn="just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u-RU" sz="2000" dirty="0" smtClean="0"/>
              <a:t>В </a:t>
            </a:r>
            <a:r>
              <a:rPr lang="ru-RU" sz="2000" dirty="0"/>
              <a:t>рамках регионального проекта </a:t>
            </a:r>
            <a:r>
              <a:rPr lang="ru-RU" sz="2000" b="1" dirty="0"/>
              <a:t>«Формирование комфортной городской среды»:</a:t>
            </a:r>
            <a:endParaRPr lang="ru-RU" sz="2000" dirty="0"/>
          </a:p>
          <a:p>
            <a:pPr marL="342900" indent="-34200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2000" dirty="0"/>
              <a:t>Благоустройство общественной территории, сквер «Вечный огонь» на пересечении улицы Ленина и ул. Калинина, с. </a:t>
            </a:r>
            <a:r>
              <a:rPr lang="ru-RU" sz="2000" dirty="0" err="1"/>
              <a:t>Кожевниково</a:t>
            </a:r>
            <a:r>
              <a:rPr lang="ru-RU" sz="2000" dirty="0"/>
              <a:t> на сумму 7,963 млн. рублей</a:t>
            </a:r>
            <a:r>
              <a:rPr lang="ru-RU" sz="2000" dirty="0" smtClean="0"/>
              <a:t>.</a:t>
            </a:r>
          </a:p>
          <a:p>
            <a:pPr marL="285750" lvl="0" indent="-342000" algn="just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u-RU" sz="2000" dirty="0"/>
              <a:t>В рамках </a:t>
            </a:r>
            <a:r>
              <a:rPr lang="ru-RU" sz="2000" b="1" dirty="0"/>
              <a:t>инициативного бюджетирования</a:t>
            </a:r>
            <a:r>
              <a:rPr lang="ru-RU" sz="2000" dirty="0"/>
              <a:t> - реализация 11-и проектов по благоустройству и ремонтных работ в селах </a:t>
            </a:r>
            <a:r>
              <a:rPr lang="ru-RU" sz="2000" dirty="0" err="1"/>
              <a:t>Уртам</a:t>
            </a:r>
            <a:r>
              <a:rPr lang="ru-RU" sz="2000" dirty="0"/>
              <a:t>, </a:t>
            </a:r>
            <a:r>
              <a:rPr lang="ru-RU" sz="2000" dirty="0" err="1"/>
              <a:t>Кожевниково</a:t>
            </a:r>
            <a:r>
              <a:rPr lang="ru-RU" sz="2000" dirty="0"/>
              <a:t>, Новопокровка, Новая Ювала, Новосергеевка, Малиновка, </a:t>
            </a:r>
            <a:r>
              <a:rPr lang="ru-RU" sz="2000" dirty="0" err="1"/>
              <a:t>Борзуновка</a:t>
            </a:r>
            <a:r>
              <a:rPr lang="ru-RU" sz="2000" dirty="0"/>
              <a:t>, </a:t>
            </a:r>
            <a:r>
              <a:rPr lang="ru-RU" sz="2000" dirty="0" err="1"/>
              <a:t>Тека</a:t>
            </a:r>
            <a:r>
              <a:rPr lang="ru-RU" sz="2000" dirty="0"/>
              <a:t>, Хмелевка, </a:t>
            </a:r>
            <a:r>
              <a:rPr lang="ru-RU" sz="2000" dirty="0" err="1"/>
              <a:t>Новоуспенка</a:t>
            </a:r>
            <a:r>
              <a:rPr lang="ru-RU" sz="2000" dirty="0"/>
              <a:t>, </a:t>
            </a:r>
            <a:r>
              <a:rPr lang="ru-RU" sz="2000" dirty="0" err="1"/>
              <a:t>Чилино</a:t>
            </a:r>
            <a:r>
              <a:rPr lang="ru-RU" sz="2000" dirty="0"/>
              <a:t> на сумму 8,661 млн. рублей.</a:t>
            </a:r>
            <a:endParaRPr lang="ru-RU" sz="2000" dirty="0" smtClean="0"/>
          </a:p>
          <a:p>
            <a:pPr marL="285750" lvl="0" indent="-342000" algn="just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u-RU" sz="2000" dirty="0"/>
              <a:t>Капитальный ремонт водозаборной скважины № 35/85 в с. Вороново, ул. Советская,48а - 2,407 млн. руб</a:t>
            </a:r>
            <a:r>
              <a:rPr lang="ru-RU" sz="2000" dirty="0" smtClean="0"/>
              <a:t>.; </a:t>
            </a:r>
            <a:endParaRPr lang="ru-RU" sz="2000" dirty="0"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6925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20588" y="281077"/>
            <a:ext cx="10919012" cy="52322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28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Структура доходов консолидированного бюджета</a:t>
            </a: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551223439"/>
              </p:ext>
            </p:extLst>
          </p:nvPr>
        </p:nvGraphicFramePr>
        <p:xfrm>
          <a:off x="835286" y="1416424"/>
          <a:ext cx="11097069" cy="51836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AutoShape 2" descr="Картинки по запросу &quot;неналоговые картинки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Картинки по запросу &quot;неналоговые картинки&quot;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704124" y="3061700"/>
            <a:ext cx="2465798" cy="138499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Доходы всего</a:t>
            </a:r>
          </a:p>
          <a:p>
            <a:pPr algn="ctr"/>
            <a:r>
              <a:rPr lang="ru-RU" sz="2800" b="1" dirty="0">
                <a:solidFill>
                  <a:schemeClr val="tx1"/>
                </a:solidFill>
              </a:rPr>
              <a:t>949,3 </a:t>
            </a:r>
          </a:p>
          <a:p>
            <a:pPr algn="ctr"/>
            <a:r>
              <a:rPr lang="ru-RU" sz="2800" b="1" dirty="0">
                <a:solidFill>
                  <a:schemeClr val="tx1"/>
                </a:solidFill>
              </a:rPr>
              <a:t>млн. руб.</a:t>
            </a:r>
          </a:p>
        </p:txBody>
      </p:sp>
      <p:pic>
        <p:nvPicPr>
          <p:cNvPr id="7" name="Picture 6" descr="logo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2547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5"/>
          <p:cNvSpPr txBox="1">
            <a:spLocks/>
          </p:cNvSpPr>
          <p:nvPr/>
        </p:nvSpPr>
        <p:spPr bwMode="auto">
          <a:xfrm>
            <a:off x="1111624" y="267146"/>
            <a:ext cx="10883152" cy="80861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latin typeface="+mn-lt"/>
              </a:rPr>
              <a:t>Задачи и основные планируемые результаты</a:t>
            </a:r>
            <a:endParaRPr lang="ru-RU" sz="2400" dirty="0">
              <a:latin typeface="+mn-lt"/>
            </a:endParaRPr>
          </a:p>
          <a:p>
            <a:r>
              <a:rPr lang="ru-RU" sz="2400" b="1" dirty="0">
                <a:latin typeface="+mn-lt"/>
              </a:rPr>
              <a:t>социально-экономического развития Кожевниковского района на </a:t>
            </a:r>
            <a:r>
              <a:rPr lang="ru-RU" sz="2400" b="1" dirty="0" smtClean="0">
                <a:latin typeface="+mn-lt"/>
              </a:rPr>
              <a:t>2023 </a:t>
            </a:r>
            <a:r>
              <a:rPr lang="ru-RU" sz="2400" b="1" dirty="0">
                <a:latin typeface="+mn-lt"/>
              </a:rPr>
              <a:t>год</a:t>
            </a:r>
            <a:endParaRPr lang="ru-RU" sz="2400" dirty="0"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5347" y="1410596"/>
            <a:ext cx="11829429" cy="5216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u-RU" sz="2200" dirty="0" smtClean="0"/>
              <a:t>Ремонт </a:t>
            </a:r>
            <a:r>
              <a:rPr lang="ru-RU" sz="2200" dirty="0"/>
              <a:t>дорог сельских поселений на 11 участках, общей протяженностью 3,340 км, в том числе 1 тротуар в с. Хмелевка с протяженностью 355 м. Привлечено средств: на ремонт дорог – 28,703 млн. рублей; тротуар – 2,086 млн. рублей.</a:t>
            </a:r>
            <a:r>
              <a:rPr lang="ru-RU" sz="2200" dirty="0" smtClean="0"/>
              <a:t>;</a:t>
            </a:r>
            <a:endParaRPr lang="ru-RU" sz="2200" dirty="0"/>
          </a:p>
          <a:p>
            <a:pPr marL="342900" lvl="0" indent="-342900" algn="just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u-RU" sz="2200" b="1" dirty="0" smtClean="0"/>
              <a:t>МП </a:t>
            </a:r>
            <a:r>
              <a:rPr lang="ru-RU" sz="2200" b="1" dirty="0"/>
              <a:t>«Комплексное развитие сельских территорий»</a:t>
            </a:r>
            <a:r>
              <a:rPr lang="ru-RU" sz="2200" dirty="0"/>
              <a:t> </a:t>
            </a:r>
            <a:r>
              <a:rPr lang="ru-RU" sz="2200" dirty="0" smtClean="0"/>
              <a:t>- 22 семьи, </a:t>
            </a:r>
            <a:r>
              <a:rPr lang="ru-RU" sz="2200" dirty="0"/>
              <a:t>в том числе </a:t>
            </a:r>
            <a:r>
              <a:rPr lang="ru-RU" sz="2200" dirty="0" smtClean="0"/>
              <a:t>1 семья </a:t>
            </a:r>
            <a:r>
              <a:rPr lang="ru-RU" sz="2200" dirty="0"/>
              <a:t>на строительство, ввод жилья составит </a:t>
            </a:r>
            <a:r>
              <a:rPr lang="ru-RU" sz="2200" dirty="0" smtClean="0"/>
              <a:t>1269 </a:t>
            </a:r>
            <a:r>
              <a:rPr lang="ru-RU" sz="2200" dirty="0"/>
              <a:t>кв. </a:t>
            </a:r>
            <a:r>
              <a:rPr lang="ru-RU" sz="2200" dirty="0" smtClean="0"/>
              <a:t>м;</a:t>
            </a:r>
            <a:endParaRPr lang="ru-RU" sz="2200" dirty="0"/>
          </a:p>
          <a:p>
            <a:pPr marL="342900" indent="-342900" algn="just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u-RU" sz="2200" b="1" dirty="0" smtClean="0"/>
              <a:t>МП </a:t>
            </a:r>
            <a:r>
              <a:rPr lang="ru-RU" sz="2200" b="1" dirty="0"/>
              <a:t>«Обеспечение жильем …»</a:t>
            </a:r>
            <a:r>
              <a:rPr lang="ru-RU" sz="2200" dirty="0"/>
              <a:t> </a:t>
            </a:r>
            <a:r>
              <a:rPr lang="ru-RU" sz="2200" dirty="0" smtClean="0"/>
              <a:t>- 3 семьи, </a:t>
            </a:r>
            <a:r>
              <a:rPr lang="ru-RU" sz="2200" dirty="0"/>
              <a:t>ввод жилья составит </a:t>
            </a:r>
            <a:r>
              <a:rPr lang="ru-RU" sz="2200" dirty="0" smtClean="0"/>
              <a:t>162 </a:t>
            </a:r>
            <a:r>
              <a:rPr lang="ru-RU" sz="2200" dirty="0"/>
              <a:t>кв. </a:t>
            </a:r>
            <a:r>
              <a:rPr lang="ru-RU" sz="2200" dirty="0" smtClean="0"/>
              <a:t>м;</a:t>
            </a:r>
          </a:p>
          <a:p>
            <a:pPr marL="342900" indent="-342900" algn="just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u-RU" sz="2200" dirty="0" smtClean="0"/>
              <a:t>Федеральный проект </a:t>
            </a:r>
            <a:r>
              <a:rPr lang="ru-RU" sz="2200" b="1" dirty="0"/>
              <a:t>«Современная школа»</a:t>
            </a:r>
            <a:r>
              <a:rPr lang="ru-RU" sz="2200" dirty="0"/>
              <a:t> открытие центров «Точка роста» на базе МКОУ «</a:t>
            </a:r>
            <a:r>
              <a:rPr lang="ru-RU" sz="2200" dirty="0" err="1"/>
              <a:t>Уртамская</a:t>
            </a:r>
            <a:r>
              <a:rPr lang="ru-RU" sz="2200" dirty="0"/>
              <a:t> СОШ» и МКОУ «</a:t>
            </a:r>
            <a:r>
              <a:rPr lang="ru-RU" sz="2200" dirty="0" err="1"/>
              <a:t>Староювалинская</a:t>
            </a:r>
            <a:r>
              <a:rPr lang="ru-RU" sz="2200" dirty="0"/>
              <a:t> СОШ» на сумму 4,557 млн. </a:t>
            </a:r>
            <a:r>
              <a:rPr lang="ru-RU" sz="2200" dirty="0" smtClean="0"/>
              <a:t>рублей;</a:t>
            </a:r>
          </a:p>
          <a:p>
            <a:pPr marL="342900" indent="-342900" algn="just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u-RU" sz="2200" dirty="0" smtClean="0"/>
              <a:t>Региональный проект </a:t>
            </a:r>
            <a:r>
              <a:rPr lang="ru-RU" sz="2200" b="1" dirty="0"/>
              <a:t>«Цифровая образовательная среда»</a:t>
            </a:r>
            <a:r>
              <a:rPr lang="ru-RU" sz="2200" dirty="0"/>
              <a:t> приобретение программного обеспечения и оборудования в МАОУ «</a:t>
            </a:r>
            <a:r>
              <a:rPr lang="ru-RU" sz="2200" dirty="0" err="1"/>
              <a:t>Кожевниковская</a:t>
            </a:r>
            <a:r>
              <a:rPr lang="ru-RU" sz="2200" dirty="0"/>
              <a:t> СОШ № 1» и МАОУ «</a:t>
            </a:r>
            <a:r>
              <a:rPr lang="ru-RU" sz="2200" dirty="0" err="1"/>
              <a:t>Кожевниковская</a:t>
            </a:r>
            <a:r>
              <a:rPr lang="ru-RU" sz="2200" dirty="0"/>
              <a:t> СОШ № 2» на сумму 6,394 млн. </a:t>
            </a:r>
            <a:r>
              <a:rPr lang="ru-RU" sz="2200" dirty="0" smtClean="0"/>
              <a:t>рублей;</a:t>
            </a:r>
          </a:p>
          <a:p>
            <a:pPr marL="342900" indent="-342900" algn="just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u-RU" sz="2200" dirty="0" smtClean="0"/>
              <a:t>Региональный проект </a:t>
            </a:r>
            <a:r>
              <a:rPr lang="ru-RU" sz="2200" b="1" dirty="0"/>
              <a:t>«Спорт – норма жизни»</a:t>
            </a:r>
            <a:r>
              <a:rPr lang="ru-RU" sz="2200" dirty="0"/>
              <a:t> национального проекта «Демография» ввод 2-х спортивных площадок для подготовки и сдачи норм ГТО (МАОУ «</a:t>
            </a:r>
            <a:r>
              <a:rPr lang="ru-RU" sz="2200" dirty="0" err="1"/>
              <a:t>Кожевниковская</a:t>
            </a:r>
            <a:r>
              <a:rPr lang="ru-RU" sz="2200" dirty="0"/>
              <a:t> СОШ № 2» и МКОУ «</a:t>
            </a:r>
            <a:r>
              <a:rPr lang="ru-RU" sz="2200" dirty="0" err="1"/>
              <a:t>Батуринская</a:t>
            </a:r>
            <a:r>
              <a:rPr lang="ru-RU" sz="2200" dirty="0"/>
              <a:t> ООШ») на сумму 660 тыс. руб.</a:t>
            </a:r>
            <a:endParaRPr lang="ru-RU" sz="2200" dirty="0"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7136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/>
          </p:cNvSpPr>
          <p:nvPr>
            <p:ph type="body" idx="4294967295"/>
          </p:nvPr>
        </p:nvSpPr>
        <p:spPr>
          <a:xfrm>
            <a:off x="188259" y="1299883"/>
            <a:ext cx="11815482" cy="3227574"/>
          </a:xfrm>
        </p:spPr>
        <p:txBody>
          <a:bodyPr rtlCol="0">
            <a:normAutofit/>
          </a:bodyPr>
          <a:lstStyle/>
          <a:p>
            <a:pPr algn="ctr">
              <a:buNone/>
              <a:defRPr/>
            </a:pPr>
            <a:endParaRPr lang="ru-RU" sz="7200" b="1" dirty="0" smtClean="0"/>
          </a:p>
          <a:p>
            <a:pPr algn="ctr">
              <a:buNone/>
              <a:defRPr/>
            </a:pPr>
            <a:r>
              <a:rPr lang="ru-RU" sz="8800" b="1" dirty="0" smtClean="0"/>
              <a:t>Спасибо</a:t>
            </a:r>
            <a:r>
              <a:rPr lang="ru-RU" sz="88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8800" b="1" dirty="0"/>
              <a:t>за</a:t>
            </a:r>
            <a:r>
              <a:rPr lang="ru-RU" sz="88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8800" b="1" dirty="0" smtClean="0"/>
              <a:t>внимание</a:t>
            </a:r>
            <a:r>
              <a:rPr lang="ru-RU" sz="88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!</a:t>
            </a:r>
            <a:endParaRPr lang="ru-RU" sz="88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20326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79131604"/>
              </p:ext>
            </p:extLst>
          </p:nvPr>
        </p:nvGraphicFramePr>
        <p:xfrm>
          <a:off x="125506" y="134472"/>
          <a:ext cx="11963751" cy="65437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Picture 6" descr="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385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65411" y="314911"/>
            <a:ext cx="106411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Расходы </a:t>
            </a:r>
            <a:r>
              <a:rPr lang="ru-RU" sz="2800" b="1" dirty="0" smtClean="0"/>
              <a:t>на территорию сельских </a:t>
            </a:r>
            <a:r>
              <a:rPr lang="ru-RU" sz="2800" b="1" dirty="0"/>
              <a:t>поселений</a:t>
            </a:r>
          </a:p>
        </p:txBody>
      </p:sp>
      <p:pic>
        <p:nvPicPr>
          <p:cNvPr id="8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3518789"/>
              </p:ext>
            </p:extLst>
          </p:nvPr>
        </p:nvGraphicFramePr>
        <p:xfrm>
          <a:off x="224119" y="1402716"/>
          <a:ext cx="11752726" cy="5178332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1274509"/>
                <a:gridCol w="632391"/>
                <a:gridCol w="535099"/>
                <a:gridCol w="535099"/>
                <a:gridCol w="632391"/>
                <a:gridCol w="574015"/>
                <a:gridCol w="632391"/>
                <a:gridCol w="603203"/>
                <a:gridCol w="574015"/>
                <a:gridCol w="564287"/>
                <a:gridCol w="622662"/>
                <a:gridCol w="505912"/>
                <a:gridCol w="622662"/>
                <a:gridCol w="574015"/>
                <a:gridCol w="574015"/>
                <a:gridCol w="574015"/>
                <a:gridCol w="574015"/>
                <a:gridCol w="574015"/>
                <a:gridCol w="574015"/>
              </a:tblGrid>
              <a:tr h="27198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Наименование с/п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</a:rPr>
                        <a:t>2022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</a:rPr>
                        <a:t>2021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</a:rPr>
                        <a:t>2020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740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Налоговые доходы млн. руб.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в том числе имущественные налоги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Расходы  на территорию с/п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Отклонение (+; </a:t>
                      </a:r>
                      <a:r>
                        <a:rPr lang="ru-RU" sz="1050" b="1" u="none" strike="noStrike" dirty="0" smtClean="0">
                          <a:effectLst/>
                        </a:rPr>
                        <a:t>-) (ст.2-ст.6</a:t>
                      </a:r>
                      <a:r>
                        <a:rPr lang="ru-RU" sz="1050" u="none" strike="noStrike" dirty="0">
                          <a:effectLst/>
                        </a:rPr>
                        <a:t>)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Налоговые доходы млн. руб.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в том числе имущественные налоги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Расходы  на территорию с/п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Отклонение </a:t>
                      </a:r>
                      <a:r>
                        <a:rPr lang="ru-RU" sz="1050" b="1" u="none" strike="noStrike" dirty="0" smtClean="0">
                          <a:effectLst/>
                        </a:rPr>
                        <a:t> </a:t>
                      </a:r>
                      <a:r>
                        <a:rPr lang="ru-RU" sz="1050" b="1" u="none" strike="noStrike" dirty="0">
                          <a:effectLst/>
                        </a:rPr>
                        <a:t>(+; -)           (ст.8-ст.12)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Налоговые доходы млн. руб.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в том числе имущественные налоги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Расходы  на территорию с/п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effectLst/>
                        </a:rPr>
                        <a:t>Отклонение  </a:t>
                      </a:r>
                      <a:r>
                        <a:rPr lang="ru-RU" sz="1050" b="1" u="none" strike="noStrike" dirty="0">
                          <a:effectLst/>
                        </a:rPr>
                        <a:t>(+; -)           (ст.15-ст.18</a:t>
                      </a:r>
                      <a:r>
                        <a:rPr lang="ru-RU" sz="1050" u="none" strike="noStrike" dirty="0">
                          <a:effectLst/>
                        </a:rPr>
                        <a:t>)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3599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Налог на имущество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Земельный налог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Всего 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в </a:t>
                      </a:r>
                      <a:r>
                        <a:rPr lang="ru-RU" sz="1050" u="none" strike="noStrike" dirty="0" err="1">
                          <a:effectLst/>
                        </a:rPr>
                        <a:t>т.ч</a:t>
                      </a:r>
                      <a:r>
                        <a:rPr lang="ru-RU" sz="1050" u="none" strike="noStrike" dirty="0">
                          <a:effectLst/>
                        </a:rPr>
                        <a:t>. за счет собственных средств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Налог на имущество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Земельный налог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Всего 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в т.ч. за счет собственных средств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Налог на имущество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Земельный налог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Всего 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в т.ч. за счет собственных средств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19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1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2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4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5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6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8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9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10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11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12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13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14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15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16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17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18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19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</a:tr>
              <a:tr h="2719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Вороновское с/п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5,126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0,102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0,971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7,273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4,708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0,418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4,487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0,122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0,972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7,358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2,883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1,604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4,251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0,126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1,186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5,873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2,386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1,865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719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Кожевниковское с/п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23,852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2,3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4,148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27,242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13,231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10,621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23,368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1,631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5,765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30,374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18,459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4,909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20,356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1,683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4,438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31,861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13,983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6,373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719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Малиновское с/п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2,554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0,107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0,821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4,309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2,049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0,505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2,382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0,068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0,812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4,77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1,919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0,463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2,238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0,106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0,858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5,905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2,453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-0,215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719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Новопокровское с/п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2,572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0,188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0,793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8,101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4,214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-1,642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2,291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0,15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0,755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4,935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2,061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0,23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2,044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0,145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0,73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3,91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1,291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0,753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166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Песочнодубровское с/п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3,977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0,071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0,725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5,038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1,983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1,994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3,665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0,051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0,754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3,646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1,402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2,263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3,552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0,085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0,755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4,4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1,792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1,76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719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Староювалинское с/п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3,919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0,528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0,738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10,085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6,114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-2,195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3,336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0,359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0,741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6,747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2,938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0,398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3,219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0,233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0,847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11,829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3,146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0,073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719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Уртамское с/п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2,991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0,238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0,339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7,821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3,747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-0,756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2,715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0,159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0,299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5,329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2,43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0,285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2,542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0,16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0,361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26,145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1,868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0,674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719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Чилинское с/п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4,004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0,168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0,904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6,382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3,376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0,628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3,558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0,135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0,907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5,781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2,341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1,217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3,317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0,125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0,926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6,841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2,718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0,599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719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Итого по с/п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48,995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3,702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9,439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76,251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39,422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9,573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45,802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2,675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11,005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68,94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34,433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11,369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41,519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2,663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10,101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96,764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29,637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11,882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86" marR="4486" marT="4486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807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574611"/>
              </p:ext>
            </p:extLst>
          </p:nvPr>
        </p:nvGraphicFramePr>
        <p:xfrm>
          <a:off x="274289" y="844655"/>
          <a:ext cx="11594166" cy="49216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33"/>
          <p:cNvSpPr txBox="1">
            <a:spLocks noChangeArrowheads="1"/>
          </p:cNvSpPr>
          <p:nvPr/>
        </p:nvSpPr>
        <p:spPr bwMode="auto">
          <a:xfrm>
            <a:off x="139004" y="5903622"/>
            <a:ext cx="11864737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Расходы бюджета в 2022 году исполнены в сумме 932,6 млн. руб.,</a:t>
            </a:r>
          </a:p>
          <a:p>
            <a:pPr algn="ctr"/>
            <a:r>
              <a:rPr lang="ru-RU" sz="2400" b="1" dirty="0"/>
              <a:t> или </a:t>
            </a:r>
            <a:r>
              <a:rPr lang="ru-RU" sz="2400" b="1" dirty="0" smtClean="0"/>
              <a:t>95,2% </a:t>
            </a:r>
            <a:r>
              <a:rPr lang="ru-RU" sz="2400" b="1" dirty="0"/>
              <a:t>от плана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93694" y="200395"/>
            <a:ext cx="10883153" cy="52322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28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Структура расходов консолидированного бюджета по отраслям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905844" y="4048019"/>
            <a:ext cx="892241" cy="35959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>
                <a:solidFill>
                  <a:schemeClr val="tx1"/>
                </a:solidFill>
              </a:rPr>
              <a:t>0,91%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945326" y="4524397"/>
            <a:ext cx="852760" cy="29795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>
                <a:solidFill>
                  <a:schemeClr val="tx1"/>
                </a:solidFill>
              </a:rPr>
              <a:t>0,16%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920845" y="4975104"/>
            <a:ext cx="877241" cy="29795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>
                <a:solidFill>
                  <a:schemeClr val="tx1"/>
                </a:solidFill>
              </a:rPr>
              <a:t>0,07%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945326" y="5352835"/>
            <a:ext cx="852760" cy="32877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>
                <a:solidFill>
                  <a:schemeClr val="tx1"/>
                </a:solidFill>
              </a:rPr>
              <a:t>0,02%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621456" y="3268690"/>
            <a:ext cx="844450" cy="29795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>
                <a:solidFill>
                  <a:schemeClr val="tx1"/>
                </a:solidFill>
              </a:rPr>
              <a:t>6,98%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8126858" y="2829620"/>
            <a:ext cx="821933" cy="29795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>
                <a:solidFill>
                  <a:schemeClr val="tx1"/>
                </a:solidFill>
              </a:rPr>
              <a:t>11,03%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7233007" y="2342508"/>
            <a:ext cx="776899" cy="3184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>
                <a:solidFill>
                  <a:schemeClr val="tx1"/>
                </a:solidFill>
              </a:rPr>
              <a:t>3,62%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1049000" y="1531402"/>
            <a:ext cx="840516" cy="29795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>
                <a:solidFill>
                  <a:schemeClr val="tx1"/>
                </a:solidFill>
              </a:rPr>
              <a:t>56,77%</a:t>
            </a:r>
          </a:p>
        </p:txBody>
      </p:sp>
      <p:pic>
        <p:nvPicPr>
          <p:cNvPr id="17" name="Picture 6" descr="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0062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430306" y="1271307"/>
            <a:ext cx="4787154" cy="1113416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400" b="1" dirty="0">
                <a:latin typeface="+mn-lt"/>
                <a:cs typeface="Times New Roman"/>
              </a:rPr>
              <a:t>В состав АПК района входят</a:t>
            </a:r>
            <a:br>
              <a:rPr lang="ru-RU" sz="2400" b="1" dirty="0">
                <a:latin typeface="+mn-lt"/>
                <a:cs typeface="Times New Roman"/>
              </a:rPr>
            </a:br>
            <a:r>
              <a:rPr lang="ru-RU" sz="2400" b="1" dirty="0">
                <a:latin typeface="+mn-lt"/>
                <a:cs typeface="Times New Roman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Times New Roman"/>
              </a:rPr>
              <a:t>48 </a:t>
            </a:r>
            <a:r>
              <a:rPr lang="ru-RU" sz="2400" b="1" dirty="0" smtClean="0">
                <a:solidFill>
                  <a:srgbClr val="FF0000"/>
                </a:solidFill>
                <a:latin typeface="+mn-lt"/>
                <a:cs typeface="Times New Roman"/>
              </a:rPr>
              <a:t>сельхозпредприятий</a:t>
            </a:r>
            <a:r>
              <a:rPr lang="ru-RU" sz="2400" b="1" dirty="0" smtClean="0">
                <a:latin typeface="+mn-lt"/>
                <a:cs typeface="Times New Roman"/>
              </a:rPr>
              <a:t/>
            </a:r>
            <a:br>
              <a:rPr lang="ru-RU" sz="2400" b="1" dirty="0" smtClean="0">
                <a:latin typeface="+mn-lt"/>
                <a:cs typeface="Times New Roman"/>
              </a:rPr>
            </a:br>
            <a:r>
              <a:rPr lang="ru-RU" sz="2400" b="1" dirty="0" smtClean="0">
                <a:latin typeface="+mn-lt"/>
                <a:cs typeface="Times New Roman"/>
              </a:rPr>
              <a:t>в том числе</a:t>
            </a:r>
            <a:endParaRPr sz="2400" dirty="0">
              <a:latin typeface="+mn-lt"/>
            </a:endParaRPr>
          </a:p>
        </p:txBody>
      </p:sp>
      <p:sp>
        <p:nvSpPr>
          <p:cNvPr id="5" name="Содержимое 3"/>
          <p:cNvSpPr>
            <a:spLocks noGrp="1"/>
          </p:cNvSpPr>
          <p:nvPr>
            <p:ph sz="half" idx="2"/>
          </p:nvPr>
        </p:nvSpPr>
        <p:spPr bwMode="auto">
          <a:xfrm>
            <a:off x="430306" y="2428179"/>
            <a:ext cx="4634752" cy="3542384"/>
          </a:xfrm>
        </p:spPr>
        <p:txBody>
          <a:bodyPr>
            <a:noAutofit/>
          </a:bodyPr>
          <a:lstStyle/>
          <a:p>
            <a:pPr algn="ctr">
              <a:spcBef>
                <a:spcPts val="600"/>
              </a:spcBef>
              <a:buFontTx/>
              <a:buChar char="-"/>
              <a:defRPr/>
            </a:pPr>
            <a:r>
              <a:rPr lang="ru-RU" sz="2200" b="1" dirty="0" smtClean="0">
                <a:cs typeface="Times New Roman"/>
              </a:rPr>
              <a:t>34 </a:t>
            </a:r>
            <a:r>
              <a:rPr lang="ru-RU" sz="2200" b="1" dirty="0">
                <a:cs typeface="Times New Roman"/>
              </a:rPr>
              <a:t>крестьянско-фермерских </a:t>
            </a:r>
            <a:r>
              <a:rPr lang="ru-RU" sz="2200" b="1" dirty="0" smtClean="0">
                <a:cs typeface="Times New Roman"/>
              </a:rPr>
              <a:t>хозяйства</a:t>
            </a:r>
            <a:endParaRPr sz="2200" b="1" dirty="0"/>
          </a:p>
          <a:p>
            <a:pPr algn="ctr">
              <a:spcBef>
                <a:spcPts val="600"/>
              </a:spcBef>
              <a:buFontTx/>
              <a:buChar char="-"/>
              <a:defRPr/>
            </a:pPr>
            <a:endParaRPr sz="1600" dirty="0"/>
          </a:p>
          <a:p>
            <a:pPr algn="ctr">
              <a:spcBef>
                <a:spcPts val="600"/>
              </a:spcBef>
              <a:buFontTx/>
              <a:buChar char="-"/>
              <a:defRPr/>
            </a:pPr>
            <a:r>
              <a:rPr lang="ru-RU" sz="2200" b="1" dirty="0" smtClean="0">
                <a:cs typeface="Times New Roman"/>
              </a:rPr>
              <a:t>4</a:t>
            </a:r>
            <a:r>
              <a:rPr lang="ru-RU" sz="2200" dirty="0" smtClean="0">
                <a:cs typeface="Times New Roman"/>
              </a:rPr>
              <a:t> </a:t>
            </a:r>
            <a:r>
              <a:rPr lang="ru-RU" sz="2200" b="1" dirty="0">
                <a:cs typeface="Times New Roman"/>
              </a:rPr>
              <a:t>сельскохозяйственных кооператива </a:t>
            </a:r>
            <a:endParaRPr sz="2200" b="1" dirty="0"/>
          </a:p>
          <a:p>
            <a:pPr marL="0" indent="0" algn="ctr">
              <a:spcBef>
                <a:spcPts val="600"/>
              </a:spcBef>
              <a:buNone/>
              <a:defRPr/>
            </a:pPr>
            <a:endParaRPr sz="1600" dirty="0"/>
          </a:p>
          <a:p>
            <a:pPr algn="ctr">
              <a:spcBef>
                <a:spcPts val="600"/>
              </a:spcBef>
              <a:buNone/>
              <a:defRPr/>
            </a:pPr>
            <a:r>
              <a:rPr lang="ru-RU" sz="2200" b="1" dirty="0" smtClean="0">
                <a:cs typeface="Times New Roman"/>
              </a:rPr>
              <a:t>и</a:t>
            </a:r>
            <a:r>
              <a:rPr lang="ru-RU" sz="2200" dirty="0" smtClean="0">
                <a:cs typeface="Times New Roman"/>
              </a:rPr>
              <a:t> </a:t>
            </a:r>
            <a:r>
              <a:rPr lang="ru-RU" sz="2200" b="1" dirty="0" smtClean="0">
                <a:cs typeface="Times New Roman"/>
              </a:rPr>
              <a:t>8926</a:t>
            </a:r>
            <a:r>
              <a:rPr lang="ru-RU" sz="2200" dirty="0" smtClean="0">
                <a:cs typeface="Times New Roman"/>
              </a:rPr>
              <a:t> </a:t>
            </a:r>
            <a:r>
              <a:rPr lang="ru-RU" sz="2200" b="1" dirty="0">
                <a:cs typeface="Times New Roman"/>
              </a:rPr>
              <a:t>личных подсобных </a:t>
            </a:r>
            <a:r>
              <a:rPr lang="ru-RU" sz="2200" b="1" dirty="0" smtClean="0">
                <a:cs typeface="Times New Roman"/>
              </a:rPr>
              <a:t>хозяйств</a:t>
            </a:r>
            <a:endParaRPr lang="ru-RU" sz="2200" b="1" dirty="0"/>
          </a:p>
        </p:txBody>
      </p:sp>
      <p:pic>
        <p:nvPicPr>
          <p:cNvPr id="7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111624" y="236252"/>
            <a:ext cx="10892118" cy="52322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tx1"/>
                </a:solidFill>
              </a:rPr>
              <a:t>Развитие сельскохозяйственного производства</a:t>
            </a:r>
            <a:endParaRPr lang="ru-RU" sz="28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17460" y="1227851"/>
            <a:ext cx="67862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Хозяйствами 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произведено </a:t>
            </a:r>
            <a:r>
              <a:rPr lang="ru-RU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продукции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4,029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млрд. </a:t>
            </a:r>
            <a:r>
              <a:rPr lang="ru-RU" sz="24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рублей</a:t>
            </a:r>
            <a:r>
              <a:rPr lang="ru-RU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рост 17,8% к уровню 2021 года.</a:t>
            </a:r>
            <a:endParaRPr lang="ru-RU" sz="2400" b="1" dirty="0"/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1984264759"/>
              </p:ext>
            </p:extLst>
          </p:nvPr>
        </p:nvGraphicFramePr>
        <p:xfrm>
          <a:off x="5065058" y="2428179"/>
          <a:ext cx="6830749" cy="41877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902471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093694" y="250894"/>
            <a:ext cx="10838329" cy="806941"/>
          </a:xfrm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ru-RU" sz="2200" b="1" dirty="0" smtClean="0">
                <a:latin typeface="+mn-lt"/>
              </a:rPr>
              <a:t>Показатели среднемесячной заработной платы и численности работников сельского хозяйства в Кожевниковском районе по крупным и средним предприятиям</a:t>
            </a:r>
            <a:endParaRPr lang="ru-RU" sz="2200" b="1" dirty="0"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9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74062726"/>
              </p:ext>
            </p:extLst>
          </p:nvPr>
        </p:nvGraphicFramePr>
        <p:xfrm>
          <a:off x="457200" y="1410596"/>
          <a:ext cx="11259671" cy="50888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8780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093694" y="250894"/>
            <a:ext cx="10838329" cy="493177"/>
          </a:xfrm>
        </p:spPr>
        <p:txBody>
          <a:bodyPr rtlCol="0">
            <a:normAutofit/>
          </a:bodyPr>
          <a:lstStyle/>
          <a:p>
            <a:pPr algn="ctr">
              <a:defRPr/>
            </a:pPr>
            <a:r>
              <a:rPr lang="ru-RU" sz="2800" b="1" dirty="0">
                <a:latin typeface="+mn-lt"/>
              </a:rPr>
              <a:t>Развитие сельскохозяйственного производства</a:t>
            </a:r>
            <a:endParaRPr lang="ru-RU" sz="2800" b="1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1269" name="TextBox 3"/>
          <p:cNvSpPr txBox="1">
            <a:spLocks noChangeArrowheads="1"/>
          </p:cNvSpPr>
          <p:nvPr/>
        </p:nvSpPr>
        <p:spPr bwMode="auto">
          <a:xfrm>
            <a:off x="1093694" y="887376"/>
            <a:ext cx="10838329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600" b="1" dirty="0"/>
              <a:t>Валовый сбор </a:t>
            </a:r>
            <a:r>
              <a:rPr lang="ru-RU" altLang="ru-RU" sz="2600" b="1" dirty="0" smtClean="0"/>
              <a:t>урожая</a:t>
            </a:r>
            <a:endParaRPr lang="ru-RU" altLang="ru-RU" sz="2600" b="1" dirty="0"/>
          </a:p>
        </p:txBody>
      </p:sp>
      <p:pic>
        <p:nvPicPr>
          <p:cNvPr id="9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2468859"/>
              </p:ext>
            </p:extLst>
          </p:nvPr>
        </p:nvGraphicFramePr>
        <p:xfrm>
          <a:off x="1084729" y="1583265"/>
          <a:ext cx="10271893" cy="49868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44842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TM02900688[[fn=Аспект (Грань)]]</Template>
  <TotalTime>11337</TotalTime>
  <Words>2539</Words>
  <Application>Microsoft Office PowerPoint</Application>
  <PresentationFormat>Широкоэкранный</PresentationFormat>
  <Paragraphs>499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31</vt:i4>
      </vt:variant>
    </vt:vector>
  </HeadingPairs>
  <TitlesOfParts>
    <vt:vector size="40" baseType="lpstr">
      <vt:lpstr>Arial</vt:lpstr>
      <vt:lpstr>Calibri</vt:lpstr>
      <vt:lpstr>Calibri Light</vt:lpstr>
      <vt:lpstr>Tahoma</vt:lpstr>
      <vt:lpstr>Times New Roman</vt:lpstr>
      <vt:lpstr>Wingdings</vt:lpstr>
      <vt:lpstr>Wingdings 2</vt:lpstr>
      <vt:lpstr>HDOfficeLightV0</vt:lpstr>
      <vt:lpstr>1_HDOfficeLightV0</vt:lpstr>
      <vt:lpstr>Отчет Главы Кожевниковского района о результатах его деятельности и деятельности Администрации Кожевниковского района за 2022 год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 состав АПК района входят  48 сельхозпредприятий в том числе</vt:lpstr>
      <vt:lpstr>Показатели среднемесячной заработной платы и численности работников сельского хозяйства в Кожевниковском районе по крупным и средним предприятиям</vt:lpstr>
      <vt:lpstr>Развитие сельскохозяйственного производства</vt:lpstr>
      <vt:lpstr>Развитие сельскохозяйственного производства</vt:lpstr>
      <vt:lpstr>Областной конкурс передовых хозяйств и работников АПК</vt:lpstr>
      <vt:lpstr>Развитие животноводства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Социальная инфраструктура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Пользователь</cp:lastModifiedBy>
  <cp:revision>1103</cp:revision>
  <cp:lastPrinted>2022-03-30T03:26:12Z</cp:lastPrinted>
  <dcterms:created xsi:type="dcterms:W3CDTF">2015-02-17T08:13:34Z</dcterms:created>
  <dcterms:modified xsi:type="dcterms:W3CDTF">2023-04-27T05:57:25Z</dcterms:modified>
</cp:coreProperties>
</file>