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charts/chart2.xml" ContentType="application/vnd.openxmlformats-officedocument.drawingml.chart+xml"/>
  <Override PartName="/ppt/drawings/drawing1.xml" ContentType="application/vnd.openxmlformats-officedocument.drawingml.chartshapes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charts/chart3.xml" ContentType="application/vnd.openxmlformats-officedocument.drawingml.chart+xml"/>
  <Override PartName="/ppt/drawings/drawing2.xml" ContentType="application/vnd.openxmlformats-officedocument.drawingml.chartshapes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charts/chart4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.xml" ContentType="application/vnd.openxmlformats-officedocument.presentationml.notesSlide+xml"/>
  <Override PartName="/ppt/charts/chart5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6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7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8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heme/themeOverride1.xml" ContentType="application/vnd.openxmlformats-officedocument.themeOverride+xml"/>
  <Override PartName="/ppt/charts/chart9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10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charts/chart11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2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3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7" r:id="rId1"/>
    <p:sldMasterId id="2147483823" r:id="rId2"/>
  </p:sldMasterIdLst>
  <p:notesMasterIdLst>
    <p:notesMasterId r:id="rId56"/>
  </p:notesMasterIdLst>
  <p:sldIdLst>
    <p:sldId id="322" r:id="rId3"/>
    <p:sldId id="512" r:id="rId4"/>
    <p:sldId id="513" r:id="rId5"/>
    <p:sldId id="514" r:id="rId6"/>
    <p:sldId id="515" r:id="rId7"/>
    <p:sldId id="516" r:id="rId8"/>
    <p:sldId id="563" r:id="rId9"/>
    <p:sldId id="518" r:id="rId10"/>
    <p:sldId id="564" r:id="rId11"/>
    <p:sldId id="565" r:id="rId12"/>
    <p:sldId id="569" r:id="rId13"/>
    <p:sldId id="570" r:id="rId14"/>
    <p:sldId id="523" r:id="rId15"/>
    <p:sldId id="524" r:id="rId16"/>
    <p:sldId id="525" r:id="rId17"/>
    <p:sldId id="573" r:id="rId18"/>
    <p:sldId id="527" r:id="rId19"/>
    <p:sldId id="528" r:id="rId20"/>
    <p:sldId id="529" r:id="rId21"/>
    <p:sldId id="530" r:id="rId22"/>
    <p:sldId id="531" r:id="rId23"/>
    <p:sldId id="532" r:id="rId24"/>
    <p:sldId id="533" r:id="rId25"/>
    <p:sldId id="534" r:id="rId26"/>
    <p:sldId id="566" r:id="rId27"/>
    <p:sldId id="535" r:id="rId28"/>
    <p:sldId id="536" r:id="rId29"/>
    <p:sldId id="539" r:id="rId30"/>
    <p:sldId id="537" r:id="rId31"/>
    <p:sldId id="540" r:id="rId32"/>
    <p:sldId id="542" r:id="rId33"/>
    <p:sldId id="543" r:id="rId34"/>
    <p:sldId id="544" r:id="rId35"/>
    <p:sldId id="545" r:id="rId36"/>
    <p:sldId id="546" r:id="rId37"/>
    <p:sldId id="547" r:id="rId38"/>
    <p:sldId id="548" r:id="rId39"/>
    <p:sldId id="549" r:id="rId40"/>
    <p:sldId id="550" r:id="rId41"/>
    <p:sldId id="552" r:id="rId42"/>
    <p:sldId id="567" r:id="rId43"/>
    <p:sldId id="568" r:id="rId44"/>
    <p:sldId id="554" r:id="rId45"/>
    <p:sldId id="555" r:id="rId46"/>
    <p:sldId id="556" r:id="rId47"/>
    <p:sldId id="558" r:id="rId48"/>
    <p:sldId id="571" r:id="rId49"/>
    <p:sldId id="559" r:id="rId50"/>
    <p:sldId id="572" r:id="rId51"/>
    <p:sldId id="560" r:id="rId52"/>
    <p:sldId id="561" r:id="rId53"/>
    <p:sldId id="562" r:id="rId54"/>
    <p:sldId id="300" r:id="rId55"/>
  </p:sldIdLst>
  <p:sldSz cx="12192000" cy="6858000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1FB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125E5076-3810-47DD-B79F-674D7AD40C01}" styleName="Темный стиль 1 - акцент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086" autoAdjust="0"/>
    <p:restoredTop sz="94660"/>
  </p:normalViewPr>
  <p:slideViewPr>
    <p:cSldViewPr snapToGrid="0">
      <p:cViewPr varScale="1">
        <p:scale>
          <a:sx n="69" d="100"/>
          <a:sy n="69" d="100"/>
        </p:scale>
        <p:origin x="596" y="5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F:\&#1076;&#1086;&#1082;&#1083;&#1072;&#1076;%20&#1075;&#1083;&#1072;&#1074;&#1099;%202021\&#1080;&#1085;&#1092;&#1086;&#1088;&#1084;&#1072;&#1096;&#1082;&#1080;%20&#1076;&#1083;&#1103;%20&#1076;&#1086;&#1082;&#1083;&#1072;&#1076;&#1072;\&#1044;&#1080;&#1072;&#1075;&#1088;&#1072;&#1084;&#1084;&#1099;%20&#1076;&#1083;&#1103;%20&#1076;&#1086;&#1082;&#1083;&#1072;&#1076;&#1072;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file:///F:\&#1076;&#1086;&#1082;&#1083;&#1072;&#1076;%20&#1075;&#1083;&#1072;&#1074;&#1099;%202021\&#1080;&#1085;&#1092;&#1086;&#1088;&#1084;&#1072;&#1096;&#1082;&#1080;%20&#1076;&#1083;&#1103;%20&#1076;&#1086;&#1082;&#1083;&#1072;&#1076;&#1072;\&#1044;&#1080;&#1072;&#1075;&#1088;&#1072;&#1084;&#1084;&#1099;%20&#1076;&#1083;&#1103;%20&#1076;&#1086;&#1082;&#1083;&#1072;&#1076;&#1072;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oleObject" Target="file:///D:\&#1044;&#1054;&#1050;&#1059;&#1052;&#1045;&#1053;&#1058;&#1067;%20&#1044;&#1051;&#1071;%20&#1056;&#1040;&#1041;&#1054;&#1058;&#1067;\&#1088;&#1072;&#1073;&#1086;&#1095;&#1072;&#1103;%20&#1076;&#1083;&#1103;%20&#1083;&#1077;&#1085;&#1099;\&#1054;&#1058;&#1063;&#1045;&#1058;%20&#1043;&#1051;&#1040;&#1042;&#1067;%20&#1053;&#1040;%20&#1044;&#1059;&#1052;&#1059;\&#1076;&#1086;&#1082;&#1083;&#1072;&#1076;%20&#1075;&#1083;&#1072;&#1074;&#1099;%202021\&#1080;&#1085;&#1092;&#1086;&#1088;&#1084;&#1072;&#1096;&#1082;&#1080;%20&#1076;&#1083;&#1103;%20&#1076;&#1086;&#1082;&#1083;&#1072;&#1076;&#1072;\&#1044;&#1080;&#1072;&#1075;&#1088;&#1072;&#1084;&#1084;&#1099;%20&#1076;&#1083;&#1103;%20&#1076;&#1086;&#1082;&#1083;&#1072;&#1076;&#1072;.xlsx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oleObject" Target="file:///D:\&#1044;&#1054;&#1050;&#1059;&#1052;&#1045;&#1053;&#1058;&#1067;%20&#1044;&#1051;&#1071;%20&#1056;&#1040;&#1041;&#1054;&#1058;&#1067;\&#1088;&#1072;&#1073;&#1086;&#1095;&#1072;&#1103;%20&#1076;&#1083;&#1103;%20&#1083;&#1077;&#1085;&#1099;\&#1054;&#1058;&#1063;&#1045;&#1058;%20&#1043;&#1051;&#1040;&#1042;&#1067;%20&#1053;&#1040;%20&#1044;&#1059;&#1052;&#1059;\&#1076;&#1086;&#1082;&#1083;&#1072;&#1076;%20&#1075;&#1083;&#1072;&#1074;&#1099;%202021\&#1080;&#1085;&#1092;&#1086;&#1088;&#1084;&#1072;&#1096;&#1082;&#1080;%20&#1076;&#1083;&#1103;%20&#1076;&#1086;&#1082;&#1083;&#1072;&#1076;&#1072;\&#1044;&#1080;&#1072;&#1075;&#1088;&#1072;&#1084;&#1084;&#1099;%20&#1076;&#1083;&#1103;%20&#1076;&#1086;&#1082;&#1083;&#1072;&#1076;&#1072;.xlsx" TargetMode="External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oleObject" Target="file:///D:\&#1044;&#1054;&#1050;&#1059;&#1052;&#1045;&#1053;&#1058;&#1067;%20&#1044;&#1051;&#1071;%20&#1056;&#1040;&#1041;&#1054;&#1058;&#1067;\&#1088;&#1072;&#1073;&#1086;&#1095;&#1072;&#1103;%20&#1076;&#1083;&#1103;%20&#1083;&#1077;&#1085;&#1099;\&#1054;&#1058;&#1063;&#1045;&#1058;%20&#1043;&#1051;&#1040;&#1042;&#1067;%20&#1053;&#1040;%20&#1044;&#1059;&#1052;&#1059;\&#1076;&#1086;&#1082;&#1083;&#1072;&#1076;%20&#1075;&#1083;&#1072;&#1074;&#1099;%202021\&#1080;&#1085;&#1092;&#1086;&#1088;&#1084;&#1072;&#1096;&#1082;&#1080;%20&#1076;&#1083;&#1103;%20&#1076;&#1086;&#1082;&#1083;&#1072;&#1076;&#1072;\&#1044;&#1080;&#1072;&#1075;&#1088;&#1072;&#1084;&#1084;&#1099;%20&#1076;&#1083;&#1103;%20&#1076;&#1086;&#1082;&#1083;&#1072;&#1076;&#1072;.xlsx" TargetMode="External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Excel_Worksheet1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F:\&#1076;&#1086;&#1082;&#1083;&#1072;&#1076;%20&#1075;&#1083;&#1072;&#1074;&#1099;%202021\&#1080;&#1085;&#1092;&#1086;&#1088;&#1084;&#1072;&#1096;&#1082;&#1080;%20&#1076;&#1083;&#1103;%20&#1076;&#1086;&#1082;&#1083;&#1072;&#1076;&#1072;\&#1044;&#1080;&#1072;&#1075;&#1088;&#1072;&#1084;&#1084;&#1099;%20&#1076;&#1083;&#1103;%20&#1076;&#1086;&#1082;&#1083;&#1072;&#1076;&#1072;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D:\&#1044;&#1054;&#1050;&#1059;&#1052;&#1045;&#1053;&#1058;&#1067;%20&#1044;&#1051;&#1071;%20&#1056;&#1040;&#1041;&#1054;&#1058;&#1067;\&#1088;&#1072;&#1073;&#1086;&#1095;&#1072;&#1103;%20&#1076;&#1083;&#1103;%20&#1083;&#1077;&#1085;&#1099;\&#1054;&#1058;&#1063;&#1045;&#1058;%20&#1043;&#1051;&#1040;&#1042;&#1067;%20&#1053;&#1040;%20&#1044;&#1059;&#1052;&#1059;\&#1076;&#1086;&#1082;&#1083;&#1072;&#1076;%20&#1075;&#1083;&#1072;&#1074;&#1099;%202021\&#1080;&#1085;&#1092;&#1086;&#1088;&#1084;&#1072;&#1096;&#1082;&#1080;%20&#1076;&#1083;&#1103;%20&#1076;&#1086;&#1082;&#1083;&#1072;&#1076;&#1072;\&#1076;&#1080;&#1072;&#1075;&#1088;&#1072;&#1084;&#1084;&#1099;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D:\&#1044;&#1054;&#1050;&#1059;&#1052;&#1045;&#1053;&#1058;&#1067;%20&#1044;&#1051;&#1071;%20&#1056;&#1040;&#1041;&#1054;&#1058;&#1067;\&#1088;&#1072;&#1073;&#1086;&#1095;&#1072;&#1103;%20&#1076;&#1083;&#1103;%20&#1083;&#1077;&#1085;&#1099;\&#1054;&#1058;&#1063;&#1045;&#1058;%20&#1043;&#1051;&#1040;&#1042;&#1067;%20&#1053;&#1040;%20&#1044;&#1059;&#1052;&#1059;\&#1076;&#1086;&#1082;&#1083;&#1072;&#1076;%20&#1075;&#1083;&#1072;&#1074;&#1099;%202021\&#1080;&#1085;&#1092;&#1086;&#1088;&#1084;&#1072;&#1096;&#1082;&#1080;%20&#1076;&#1083;&#1103;%20&#1076;&#1086;&#1082;&#1083;&#1072;&#1076;&#1072;\&#1076;&#1080;&#1072;&#1075;&#1088;&#1072;&#1084;&#1084;&#1099;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D:\&#1044;&#1054;&#1050;&#1059;&#1052;&#1045;&#1053;&#1058;&#1067;%20&#1044;&#1051;&#1071;%20&#1056;&#1040;&#1041;&#1054;&#1058;&#1067;\&#1088;&#1072;&#1073;&#1086;&#1095;&#1072;&#1103;%20&#1076;&#1083;&#1103;%20&#1083;&#1077;&#1085;&#1099;\&#1054;&#1058;&#1063;&#1045;&#1058;%20&#1043;&#1051;&#1040;&#1042;&#1067;%20&#1053;&#1040;%20&#1044;&#1059;&#1052;&#1059;\&#1076;&#1086;&#1082;&#1083;&#1072;&#1076;%20&#1075;&#1083;&#1072;&#1074;&#1099;%202021\&#1080;&#1085;&#1092;&#1086;&#1088;&#1084;&#1072;&#1096;&#1082;&#1080;%20&#1076;&#1083;&#1103;%20&#1076;&#1086;&#1082;&#1083;&#1072;&#1076;&#1072;\&#1076;&#1080;&#1072;&#1075;&#1088;&#1072;&#1084;&#1084;&#1099;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oleObject" Target="file:///C:\Users\1\Desktop\&#1076;&#1080;&#1072;&#1075;&#1088;&#1072;&#1084;&#1084;&#1099;.xlsx" TargetMode="Externa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file:///F:\&#1076;&#1086;&#1082;&#1083;&#1072;&#1076;%20&#1075;&#1083;&#1072;&#1074;&#1099;%202021\&#1080;&#1085;&#1092;&#1086;&#1088;&#1084;&#1072;&#1096;&#1082;&#1080;%20&#1076;&#1083;&#1103;%20&#1076;&#1086;&#1082;&#1083;&#1072;&#1076;&#1072;\&#1044;&#1080;&#1072;&#1075;&#1088;&#1072;&#1084;&#1084;&#1099;%20&#1076;&#1083;&#1103;%20&#1076;&#1086;&#1082;&#1083;&#1072;&#1076;&#1072;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Лист1!$D$3</c:f>
              <c:strCache>
                <c:ptCount val="1"/>
                <c:pt idx="0">
                  <c:v>2020</c:v>
                </c:pt>
              </c:strCache>
            </c:strRef>
          </c:tx>
          <c:spPr>
            <a:gradFill rotWithShape="1">
              <a:gsLst>
                <a:gs pos="0">
                  <a:schemeClr val="accent6">
                    <a:tint val="94000"/>
                    <a:satMod val="103000"/>
                    <a:lumMod val="102000"/>
                  </a:schemeClr>
                </a:gs>
                <a:gs pos="50000">
                  <a:schemeClr val="accent6">
                    <a:shade val="100000"/>
                    <a:satMod val="110000"/>
                    <a:lumMod val="100000"/>
                  </a:schemeClr>
                </a:gs>
                <a:gs pos="100000">
                  <a:schemeClr val="accent6">
                    <a:shade val="78000"/>
                    <a:satMod val="120000"/>
                    <a:lumMod val="99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Лист1!$B$4:$B$7</c:f>
              <c:strCache>
                <c:ptCount val="4"/>
                <c:pt idx="0">
                  <c:v>Педагогические работники дошкольного образования</c:v>
                </c:pt>
                <c:pt idx="1">
                  <c:v>Педагогические работники общего образования</c:v>
                </c:pt>
                <c:pt idx="2">
                  <c:v>Педагогические работники дополнительного образования</c:v>
                </c:pt>
                <c:pt idx="3">
                  <c:v>работников учреждений культуры</c:v>
                </c:pt>
              </c:strCache>
            </c:strRef>
          </c:cat>
          <c:val>
            <c:numRef>
              <c:f>Лист1!$D$4:$D$7</c:f>
              <c:numCache>
                <c:formatCode>General</c:formatCode>
                <c:ptCount val="4"/>
                <c:pt idx="0">
                  <c:v>28636.3</c:v>
                </c:pt>
                <c:pt idx="1">
                  <c:v>30555.4</c:v>
                </c:pt>
                <c:pt idx="2">
                  <c:v>30115.9</c:v>
                </c:pt>
                <c:pt idx="3">
                  <c:v>33918.800000000003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4F1-4D53-9D71-1F59659E5244}"/>
            </c:ext>
          </c:extLst>
        </c:ser>
        <c:ser>
          <c:idx val="1"/>
          <c:order val="1"/>
          <c:tx>
            <c:strRef>
              <c:f>Лист1!$E$3</c:f>
              <c:strCache>
                <c:ptCount val="1"/>
                <c:pt idx="0">
                  <c:v>2021</c:v>
                </c:pt>
              </c:strCache>
            </c:strRef>
          </c:tx>
          <c:spPr>
            <a:gradFill rotWithShape="1">
              <a:gsLst>
                <a:gs pos="0">
                  <a:schemeClr val="accent5">
                    <a:tint val="94000"/>
                    <a:satMod val="103000"/>
                    <a:lumMod val="102000"/>
                  </a:schemeClr>
                </a:gs>
                <a:gs pos="50000">
                  <a:schemeClr val="accent5">
                    <a:shade val="100000"/>
                    <a:satMod val="110000"/>
                    <a:lumMod val="100000"/>
                  </a:schemeClr>
                </a:gs>
                <a:gs pos="100000">
                  <a:schemeClr val="accent5">
                    <a:shade val="78000"/>
                    <a:satMod val="120000"/>
                    <a:lumMod val="99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Лист1!$B$4:$B$7</c:f>
              <c:strCache>
                <c:ptCount val="4"/>
                <c:pt idx="0">
                  <c:v>Педагогические работники дошкольного образования</c:v>
                </c:pt>
                <c:pt idx="1">
                  <c:v>Педагогические работники общего образования</c:v>
                </c:pt>
                <c:pt idx="2">
                  <c:v>Педагогические работники дополнительного образования</c:v>
                </c:pt>
                <c:pt idx="3">
                  <c:v>работников учреждений культуры</c:v>
                </c:pt>
              </c:strCache>
            </c:strRef>
          </c:cat>
          <c:val>
            <c:numRef>
              <c:f>Лист1!$E$4:$E$7</c:f>
              <c:numCache>
                <c:formatCode>0.0</c:formatCode>
                <c:ptCount val="4"/>
                <c:pt idx="0">
                  <c:v>35295.599999999999</c:v>
                </c:pt>
                <c:pt idx="1">
                  <c:v>35013.599999999999</c:v>
                </c:pt>
                <c:pt idx="2">
                  <c:v>32865.599999999999</c:v>
                </c:pt>
                <c:pt idx="3">
                  <c:v>34728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4F1-4D53-9D71-1F59659E5244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4"/>
        <c:axId val="235214592"/>
        <c:axId val="235202272"/>
      </c:barChart>
      <c:catAx>
        <c:axId val="2352145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35202272"/>
        <c:crosses val="autoZero"/>
        <c:auto val="1"/>
        <c:lblAlgn val="ctr"/>
        <c:lblOffset val="100"/>
        <c:noMultiLvlLbl val="0"/>
      </c:catAx>
      <c:valAx>
        <c:axId val="235202272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2352145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ru-RU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plotArea>
      <c:layout>
        <c:manualLayout>
          <c:layoutTarget val="inner"/>
          <c:xMode val="edge"/>
          <c:yMode val="edge"/>
          <c:x val="3.9951316018370054E-3"/>
          <c:y val="4.6224152301562418E-2"/>
          <c:w val="0.95605355237979295"/>
          <c:h val="0.81968706924835577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Лист1!$B$66:$B$67</c:f>
              <c:strCache>
                <c:ptCount val="2"/>
                <c:pt idx="0">
                  <c:v>2020 год</c:v>
                </c:pt>
                <c:pt idx="1">
                  <c:v>2021 год</c:v>
                </c:pt>
              </c:strCache>
            </c:strRef>
          </c:cat>
          <c:val>
            <c:numRef>
              <c:f>Лист1!$C$66:$C$67</c:f>
              <c:numCache>
                <c:formatCode>General</c:formatCode>
                <c:ptCount val="2"/>
                <c:pt idx="0">
                  <c:v>358</c:v>
                </c:pt>
                <c:pt idx="1">
                  <c:v>363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3D7-450D-89FF-CA2CEB2C8065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444"/>
        <c:overlap val="-90"/>
        <c:axId val="169000176"/>
        <c:axId val="169011376"/>
      </c:barChart>
      <c:catAx>
        <c:axId val="16900017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1" i="0" u="none" strike="noStrike" kern="1200" cap="all" spc="120" normalizeH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69011376"/>
        <c:crosses val="autoZero"/>
        <c:auto val="1"/>
        <c:lblAlgn val="ctr"/>
        <c:lblOffset val="100"/>
        <c:noMultiLvlLbl val="0"/>
      </c:catAx>
      <c:valAx>
        <c:axId val="16901137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69000176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Лист1!$B$84</c:f>
              <c:strCache>
                <c:ptCount val="1"/>
                <c:pt idx="0">
                  <c:v>Численность безработных, чел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2.7777777777777779E-3"/>
                  <c:y val="-4.629629629629630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975B-422C-93BB-F5EFAF23C0D8}"/>
                </c:ext>
              </c:extLst>
            </c:dLbl>
            <c:dLbl>
              <c:idx val="1"/>
              <c:layout>
                <c:manualLayout>
                  <c:x val="2.1246337483230689E-2"/>
                  <c:y val="-0.10126066622444677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8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8.049243772221118E-2"/>
                      <c:h val="0.1191186819832331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975B-422C-93BB-F5EFAF23C0D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Лист1!$D$83:$E$83</c:f>
              <c:numCache>
                <c:formatCode>General</c:formatCode>
                <c:ptCount val="2"/>
                <c:pt idx="0">
                  <c:v>2020</c:v>
                </c:pt>
                <c:pt idx="1">
                  <c:v>2021</c:v>
                </c:pt>
              </c:numCache>
            </c:numRef>
          </c:cat>
          <c:val>
            <c:numRef>
              <c:f>Лист1!$D$84:$E$84</c:f>
              <c:numCache>
                <c:formatCode>General</c:formatCode>
                <c:ptCount val="2"/>
                <c:pt idx="0">
                  <c:v>637</c:v>
                </c:pt>
                <c:pt idx="1">
                  <c:v>298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75B-422C-93BB-F5EFAF23C0D8}"/>
            </c:ext>
          </c:extLst>
        </c:ser>
        <c:ser>
          <c:idx val="1"/>
          <c:order val="1"/>
          <c:tx>
            <c:strRef>
              <c:f>Лист1!$B$85</c:f>
              <c:strCache>
                <c:ptCount val="1"/>
                <c:pt idx="0">
                  <c:v>Уровень безработицы, %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2.7777777777777776E-2"/>
                  <c:y val="-6.944444444444436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975B-422C-93BB-F5EFAF23C0D8}"/>
                </c:ext>
              </c:extLst>
            </c:dLbl>
            <c:dLbl>
              <c:idx val="1"/>
              <c:layout>
                <c:manualLayout>
                  <c:x val="2.7777777777777776E-2"/>
                  <c:y val="-6.018518518518527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975B-422C-93BB-F5EFAF23C0D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Лист1!$D$83:$E$83</c:f>
              <c:numCache>
                <c:formatCode>General</c:formatCode>
                <c:ptCount val="2"/>
                <c:pt idx="0">
                  <c:v>2020</c:v>
                </c:pt>
                <c:pt idx="1">
                  <c:v>2021</c:v>
                </c:pt>
              </c:numCache>
            </c:numRef>
          </c:cat>
          <c:val>
            <c:numRef>
              <c:f>Лист1!$D$85:$E$85</c:f>
              <c:numCache>
                <c:formatCode>General</c:formatCode>
                <c:ptCount val="2"/>
                <c:pt idx="0">
                  <c:v>5.0999999999999996</c:v>
                </c:pt>
                <c:pt idx="1">
                  <c:v>2.4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975B-422C-93BB-F5EFAF23C0D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84799440"/>
        <c:axId val="184800000"/>
        <c:axId val="0"/>
      </c:bar3DChart>
      <c:catAx>
        <c:axId val="1847994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84800000"/>
        <c:crosses val="autoZero"/>
        <c:auto val="1"/>
        <c:lblAlgn val="ctr"/>
        <c:lblOffset val="100"/>
        <c:noMultiLvlLbl val="0"/>
      </c:catAx>
      <c:valAx>
        <c:axId val="184800000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847994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Лист1!$D$96</c:f>
              <c:strCache>
                <c:ptCount val="1"/>
                <c:pt idx="0">
                  <c:v>2020</c:v>
                </c:pt>
              </c:strCache>
            </c:strRef>
          </c:tx>
          <c:spPr>
            <a:gradFill rotWithShape="1">
              <a:gsLst>
                <a:gs pos="0">
                  <a:schemeClr val="accent6">
                    <a:tint val="94000"/>
                    <a:satMod val="103000"/>
                    <a:lumMod val="102000"/>
                  </a:schemeClr>
                </a:gs>
                <a:gs pos="50000">
                  <a:schemeClr val="accent6">
                    <a:shade val="100000"/>
                    <a:satMod val="110000"/>
                    <a:lumMod val="100000"/>
                  </a:schemeClr>
                </a:gs>
                <a:gs pos="100000">
                  <a:schemeClr val="accent6">
                    <a:shade val="78000"/>
                    <a:satMod val="120000"/>
                    <a:lumMod val="99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dLbl>
              <c:idx val="1"/>
              <c:layout>
                <c:manualLayout>
                  <c:x val="-1.8549881288062901E-2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BE84-49DD-AF99-782038D5A95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Лист1!$B$97:$B$99</c:f>
              <c:strCache>
                <c:ptCount val="3"/>
                <c:pt idx="0">
                  <c:v>Численность работников, чел.</c:v>
                </c:pt>
                <c:pt idx="1">
                  <c:v>Среднемесячная заработная плата, руб.</c:v>
                </c:pt>
                <c:pt idx="2">
                  <c:v>Прожиточный минимум на душу населения, руб.</c:v>
                </c:pt>
              </c:strCache>
            </c:strRef>
          </c:cat>
          <c:val>
            <c:numRef>
              <c:f>Лист1!$D$97:$D$99</c:f>
              <c:numCache>
                <c:formatCode>General</c:formatCode>
                <c:ptCount val="3"/>
                <c:pt idx="0">
                  <c:v>3598</c:v>
                </c:pt>
                <c:pt idx="1">
                  <c:v>35940.6</c:v>
                </c:pt>
                <c:pt idx="2">
                  <c:v>11631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E84-49DD-AF99-782038D5A950}"/>
            </c:ext>
          </c:extLst>
        </c:ser>
        <c:ser>
          <c:idx val="1"/>
          <c:order val="1"/>
          <c:tx>
            <c:strRef>
              <c:f>Лист1!$E$96</c:f>
              <c:strCache>
                <c:ptCount val="1"/>
                <c:pt idx="0">
                  <c:v>2021</c:v>
                </c:pt>
              </c:strCache>
            </c:strRef>
          </c:tx>
          <c:spPr>
            <a:gradFill rotWithShape="1">
              <a:gsLst>
                <a:gs pos="0">
                  <a:schemeClr val="accent5">
                    <a:tint val="94000"/>
                    <a:satMod val="103000"/>
                    <a:lumMod val="102000"/>
                  </a:schemeClr>
                </a:gs>
                <a:gs pos="50000">
                  <a:schemeClr val="accent5">
                    <a:shade val="100000"/>
                    <a:satMod val="110000"/>
                    <a:lumMod val="100000"/>
                  </a:schemeClr>
                </a:gs>
                <a:gs pos="100000">
                  <a:schemeClr val="accent5">
                    <a:shade val="78000"/>
                    <a:satMod val="120000"/>
                    <a:lumMod val="99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dLbl>
              <c:idx val="1"/>
              <c:layout>
                <c:manualLayout>
                  <c:x val="3.2462292254109917E-2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BE84-49DD-AF99-782038D5A95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Лист1!$B$97:$B$99</c:f>
              <c:strCache>
                <c:ptCount val="3"/>
                <c:pt idx="0">
                  <c:v>Численность работников, чел.</c:v>
                </c:pt>
                <c:pt idx="1">
                  <c:v>Среднемесячная заработная плата, руб.</c:v>
                </c:pt>
                <c:pt idx="2">
                  <c:v>Прожиточный минимум на душу населения, руб.</c:v>
                </c:pt>
              </c:strCache>
            </c:strRef>
          </c:cat>
          <c:val>
            <c:numRef>
              <c:f>Лист1!$E$97:$E$99</c:f>
              <c:numCache>
                <c:formatCode>General</c:formatCode>
                <c:ptCount val="3"/>
                <c:pt idx="0">
                  <c:v>3610</c:v>
                </c:pt>
                <c:pt idx="1">
                  <c:v>37506.5</c:v>
                </c:pt>
                <c:pt idx="2">
                  <c:v>12006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E84-49DD-AF99-782038D5A950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overlap val="-24"/>
        <c:axId val="184803360"/>
        <c:axId val="184803920"/>
      </c:barChart>
      <c:catAx>
        <c:axId val="1848033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84803920"/>
        <c:crosses val="autoZero"/>
        <c:auto val="1"/>
        <c:lblAlgn val="ctr"/>
        <c:lblOffset val="100"/>
        <c:noMultiLvlLbl val="0"/>
      </c:catAx>
      <c:valAx>
        <c:axId val="184803920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8480336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Лист1!$D$111</c:f>
              <c:strCache>
                <c:ptCount val="1"/>
                <c:pt idx="0">
                  <c:v>2020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Лист1!$B$112:$B$113</c:f>
              <c:strCache>
                <c:ptCount val="2"/>
                <c:pt idx="0">
                  <c:v>Средний размер пенсии на 1 человека, руб.</c:v>
                </c:pt>
                <c:pt idx="1">
                  <c:v>Прожиточный минимум для пенсионеров, руб.</c:v>
                </c:pt>
              </c:strCache>
            </c:strRef>
          </c:cat>
          <c:val>
            <c:numRef>
              <c:f>Лист1!$D$112:$D$113</c:f>
              <c:numCache>
                <c:formatCode>General</c:formatCode>
                <c:ptCount val="2"/>
                <c:pt idx="0">
                  <c:v>14105</c:v>
                </c:pt>
                <c:pt idx="1">
                  <c:v>9367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59F-4589-AF47-AAC9267910D4}"/>
            </c:ext>
          </c:extLst>
        </c:ser>
        <c:ser>
          <c:idx val="1"/>
          <c:order val="1"/>
          <c:tx>
            <c:strRef>
              <c:f>Лист1!$E$111</c:f>
              <c:strCache>
                <c:ptCount val="1"/>
                <c:pt idx="0">
                  <c:v>2021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Лист1!$B$112:$B$113</c:f>
              <c:strCache>
                <c:ptCount val="2"/>
                <c:pt idx="0">
                  <c:v>Средний размер пенсии на 1 человека, руб.</c:v>
                </c:pt>
                <c:pt idx="1">
                  <c:v>Прожиточный минимум для пенсионеров, руб.</c:v>
                </c:pt>
              </c:strCache>
            </c:strRef>
          </c:cat>
          <c:val>
            <c:numRef>
              <c:f>Лист1!$E$112:$E$113</c:f>
              <c:numCache>
                <c:formatCode>General</c:formatCode>
                <c:ptCount val="2"/>
                <c:pt idx="0">
                  <c:v>14171</c:v>
                </c:pt>
                <c:pt idx="1">
                  <c:v>9638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59F-4589-AF47-AAC9267910D4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85226752"/>
        <c:axId val="185227312"/>
      </c:barChart>
      <c:catAx>
        <c:axId val="1852267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85227312"/>
        <c:crosses val="autoZero"/>
        <c:auto val="1"/>
        <c:lblAlgn val="ctr"/>
        <c:lblOffset val="100"/>
        <c:noMultiLvlLbl val="0"/>
      </c:catAx>
      <c:valAx>
        <c:axId val="185227312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852267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4"/>
    </mc:Choice>
    <mc:Fallback>
      <c:style val="34"/>
    </mc:Fallback>
  </mc:AlternateContent>
  <c:chart>
    <c:title>
      <c:tx>
        <c:rich>
          <a:bodyPr/>
          <a:lstStyle/>
          <a:p>
            <a:pPr>
              <a:defRPr sz="2400"/>
            </a:pPr>
            <a:r>
              <a:rPr lang="ru-RU" sz="2400" dirty="0"/>
              <a:t>Поступление налоговых и неналоговых доходов в бюджеты поселений, млн. руб.</a:t>
            </a:r>
          </a:p>
        </c:rich>
      </c:tx>
      <c:layout/>
      <c:overlay val="0"/>
      <c:spPr>
        <a:noFill/>
        <a:ln w="6350" cap="flat" cmpd="sng" algn="ctr">
          <a:noFill/>
          <a:prstDash val="solid"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24563153503713792"/>
          <c:y val="0.21356092553055447"/>
          <c:w val="0.74342594208788004"/>
          <c:h val="0.59932327726932022"/>
        </c:manualLayout>
      </c:layout>
      <c:barChart>
        <c:barDir val="bar"/>
        <c:grouping val="clustered"/>
        <c:varyColors val="0"/>
        <c:ser>
          <c:idx val="0"/>
          <c:order val="0"/>
          <c:tx>
            <c:v>план 2021 года</c:v>
          </c:tx>
          <c:invertIfNegative val="0"/>
          <c:dLbls>
            <c:delete val="1"/>
          </c:dLbls>
          <c:cat>
            <c:strRef>
              <c:f>'%'!$A$14:$A$21</c:f>
              <c:strCache>
                <c:ptCount val="8"/>
                <c:pt idx="0">
                  <c:v>Кожевниковское</c:v>
                </c:pt>
                <c:pt idx="1">
                  <c:v>Вороновское</c:v>
                </c:pt>
                <c:pt idx="2">
                  <c:v>Песочнодубровское</c:v>
                </c:pt>
                <c:pt idx="3">
                  <c:v>Чилинское</c:v>
                </c:pt>
                <c:pt idx="4">
                  <c:v>Староювалинское</c:v>
                </c:pt>
                <c:pt idx="5">
                  <c:v>Уртамское</c:v>
                </c:pt>
                <c:pt idx="6">
                  <c:v>Малиновское</c:v>
                </c:pt>
                <c:pt idx="7">
                  <c:v>Новопокровское</c:v>
                </c:pt>
              </c:strCache>
            </c:strRef>
          </c:cat>
          <c:val>
            <c:numRef>
              <c:f>'%'!$B$14:$B$21</c:f>
              <c:numCache>
                <c:formatCode>#,##0.00</c:formatCode>
                <c:ptCount val="8"/>
                <c:pt idx="0">
                  <c:v>24.65</c:v>
                </c:pt>
                <c:pt idx="1">
                  <c:v>4.51</c:v>
                </c:pt>
                <c:pt idx="2">
                  <c:v>4</c:v>
                </c:pt>
                <c:pt idx="3">
                  <c:v>3.59</c:v>
                </c:pt>
                <c:pt idx="4">
                  <c:v>3.39</c:v>
                </c:pt>
                <c:pt idx="5">
                  <c:v>2.94</c:v>
                </c:pt>
                <c:pt idx="6">
                  <c:v>2.44</c:v>
                </c:pt>
                <c:pt idx="7">
                  <c:v>2.21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DD1-443C-B5AF-D1D160E431C3}"/>
            </c:ext>
          </c:extLst>
        </c:ser>
        <c:ser>
          <c:idx val="1"/>
          <c:order val="1"/>
          <c:tx>
            <c:v>факт 2021 года</c:v>
          </c:tx>
          <c:spPr>
            <a:solidFill>
              <a:srgbClr val="92D050"/>
            </a:solidFill>
          </c:spPr>
          <c:invertIfNegative val="0"/>
          <c:dLbls>
            <c:delete val="1"/>
          </c:dLbls>
          <c:cat>
            <c:strRef>
              <c:f>'%'!$A$14:$A$21</c:f>
              <c:strCache>
                <c:ptCount val="8"/>
                <c:pt idx="0">
                  <c:v>Кожевниковское</c:v>
                </c:pt>
                <c:pt idx="1">
                  <c:v>Вороновское</c:v>
                </c:pt>
                <c:pt idx="2">
                  <c:v>Песочнодубровское</c:v>
                </c:pt>
                <c:pt idx="3">
                  <c:v>Чилинское</c:v>
                </c:pt>
                <c:pt idx="4">
                  <c:v>Староювалинское</c:v>
                </c:pt>
                <c:pt idx="5">
                  <c:v>Уртамское</c:v>
                </c:pt>
                <c:pt idx="6">
                  <c:v>Малиновское</c:v>
                </c:pt>
                <c:pt idx="7">
                  <c:v>Новопокровское</c:v>
                </c:pt>
              </c:strCache>
            </c:strRef>
          </c:cat>
          <c:val>
            <c:numRef>
              <c:f>'%'!$C$14:$C$21</c:f>
              <c:numCache>
                <c:formatCode>#,##0.00</c:formatCode>
                <c:ptCount val="8"/>
                <c:pt idx="0">
                  <c:v>25.64</c:v>
                </c:pt>
                <c:pt idx="1">
                  <c:v>4.8</c:v>
                </c:pt>
                <c:pt idx="2">
                  <c:v>3.68</c:v>
                </c:pt>
                <c:pt idx="3">
                  <c:v>3.72</c:v>
                </c:pt>
                <c:pt idx="4">
                  <c:v>3.49</c:v>
                </c:pt>
                <c:pt idx="5">
                  <c:v>3.29</c:v>
                </c:pt>
                <c:pt idx="6">
                  <c:v>2.4900000000000002</c:v>
                </c:pt>
                <c:pt idx="7">
                  <c:v>2.56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DD1-443C-B5AF-D1D160E431C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95"/>
        <c:axId val="235231952"/>
        <c:axId val="235232512"/>
      </c:barChart>
      <c:catAx>
        <c:axId val="235231952"/>
        <c:scaling>
          <c:orientation val="minMax"/>
        </c:scaling>
        <c:delete val="0"/>
        <c:axPos val="l"/>
        <c:numFmt formatCode="General" sourceLinked="0"/>
        <c:majorTickMark val="none"/>
        <c:minorTickMark val="none"/>
        <c:tickLblPos val="nextTo"/>
        <c:crossAx val="235232512"/>
        <c:crosses val="autoZero"/>
        <c:auto val="1"/>
        <c:lblAlgn val="ctr"/>
        <c:lblOffset val="100"/>
        <c:noMultiLvlLbl val="0"/>
      </c:catAx>
      <c:valAx>
        <c:axId val="235232512"/>
        <c:scaling>
          <c:orientation val="minMax"/>
        </c:scaling>
        <c:delete val="1"/>
        <c:axPos val="b"/>
        <c:majorGridlines>
          <c:spPr>
            <a:ln>
              <a:noFill/>
            </a:ln>
          </c:spPr>
        </c:majorGridlines>
        <c:numFmt formatCode="#,##0.00" sourceLinked="1"/>
        <c:majorTickMark val="none"/>
        <c:minorTickMark val="none"/>
        <c:tickLblPos val="nextTo"/>
        <c:crossAx val="235231952"/>
        <c:crosses val="autoZero"/>
        <c:crossBetween val="between"/>
      </c:valAx>
      <c:dTable>
        <c:showHorzBorder val="1"/>
        <c:showVertBorder val="1"/>
        <c:showOutline val="1"/>
        <c:showKeys val="1"/>
      </c:dTable>
      <c:spPr>
        <a:noFill/>
        <a:ln>
          <a:noFill/>
        </a:ln>
        <a:effectLst>
          <a:glow rad="1397000">
            <a:schemeClr val="accent1">
              <a:alpha val="91000"/>
            </a:schemeClr>
          </a:glow>
        </a:effectLst>
      </c:spPr>
    </c:plotArea>
    <c:legend>
      <c:legendPos val="t"/>
      <c:layout/>
      <c:overlay val="0"/>
      <c:txPr>
        <a:bodyPr/>
        <a:lstStyle/>
        <a:p>
          <a:pPr>
            <a:defRPr>
              <a:solidFill>
                <a:schemeClr val="tx1"/>
              </a:solidFill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800">
          <a:solidFill>
            <a:schemeClr val="tx1"/>
          </a:solidFill>
        </a:defRPr>
      </a:pPr>
      <a:endParaRPr lang="ru-RU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43827759709566239"/>
          <c:y val="0.13876746324687267"/>
          <c:w val="0.55627996500437449"/>
          <c:h val="0.86111111111111116"/>
        </c:manualLayout>
      </c:layout>
      <c:barChart>
        <c:barDir val="bar"/>
        <c:grouping val="clustered"/>
        <c:varyColors val="0"/>
        <c:ser>
          <c:idx val="0"/>
          <c:order val="0"/>
          <c:invertIfNegative val="0"/>
          <c:cat>
            <c:strRef>
              <c:f>'факт 2020 расходы'!$B$13:$B$22</c:f>
              <c:strCache>
                <c:ptCount val="10"/>
                <c:pt idx="0">
                  <c:v>ЗДРАВООХРАНЕНИЕ</c:v>
                </c:pt>
                <c:pt idx="1">
                  <c:v>НАЦИОНАЛЬНАЯ БЕЗОПАСНОСТЬ И ПРАВООХРАНИТЕЛЬНАЯ ДЕЯТЕЛЬНОСТЬ</c:v>
                </c:pt>
                <c:pt idx="2">
                  <c:v>НАЦИОНАЛЬНАЯ ОБОРОНА</c:v>
                </c:pt>
                <c:pt idx="3">
                  <c:v>ФИЗИЧЕСКАЯ КУЛЬТУРА И СПОРТ</c:v>
                </c:pt>
                <c:pt idx="4">
                  <c:v>СОЦИАЛЬНАЯ ПОЛИТИКА</c:v>
                </c:pt>
                <c:pt idx="5">
                  <c:v>КУЛЬТУРА, КИНЕМАТОГРАФИЯ</c:v>
                </c:pt>
                <c:pt idx="6">
                  <c:v>ОБЩЕГОСУДАРСТВЕННЫЕ ВОПРОСЫ</c:v>
                </c:pt>
                <c:pt idx="7">
                  <c:v>ЖИЛИЩНО-КОММУНАЛЬНОЕ ХОЗЯЙСТВО</c:v>
                </c:pt>
                <c:pt idx="8">
                  <c:v>НАЦИОНАЛЬНАЯ ЭКОНОМИКА</c:v>
                </c:pt>
                <c:pt idx="9">
                  <c:v>ОБРАЗОВАНИЕ</c:v>
                </c:pt>
              </c:strCache>
            </c:strRef>
          </c:cat>
          <c:val>
            <c:numRef>
              <c:f>'факт 2020 расходы'!$C$13:$C$22</c:f>
            </c:numRef>
          </c:val>
          <c:extLst>
            <c:ext xmlns:c16="http://schemas.microsoft.com/office/drawing/2014/chart" uri="{C3380CC4-5D6E-409C-BE32-E72D297353CC}">
              <c16:uniqueId val="{00000000-4E16-4DA4-8AC1-6C6FF38DD689}"/>
            </c:ext>
          </c:extLst>
        </c:ser>
        <c:ser>
          <c:idx val="1"/>
          <c:order val="1"/>
          <c:spPr>
            <a:effectLst>
              <a:outerShdw blurRad="50800" dist="50800" dir="5700000" algn="ctr" rotWithShape="0">
                <a:srgbClr val="000000">
                  <a:alpha val="76000"/>
                </a:srgbClr>
              </a:outerShdw>
            </a:effectLst>
          </c:spPr>
          <c:invertIfNegative val="0"/>
          <c:dLbls>
            <c:dLbl>
              <c:idx val="0"/>
              <c:layout>
                <c:manualLayout>
                  <c:x val="1.2628999763330555E-2"/>
                  <c:y val="-2.5412954151727025E-7"/>
                </c:manualLayout>
              </c:layout>
              <c:tx>
                <c:rich>
                  <a:bodyPr/>
                  <a:lstStyle/>
                  <a:p>
                    <a:r>
                      <a:rPr lang="ru-RU" sz="1600" dirty="0" smtClean="0">
                        <a:solidFill>
                          <a:schemeClr val="tx1"/>
                        </a:solidFill>
                      </a:rPr>
                      <a:t>0,1 млн. руб.</a:t>
                    </a:r>
                    <a:endParaRPr lang="ru-RU" dirty="0">
                      <a:solidFill>
                        <a:schemeClr val="tx1"/>
                      </a:solidFill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4E16-4DA4-8AC1-6C6FF38DD689}"/>
                </c:ext>
              </c:extLst>
            </c:dLbl>
            <c:dLbl>
              <c:idx val="1"/>
              <c:layout>
                <c:manualLayout>
                  <c:x val="1.148090887575505E-2"/>
                  <c:y val="2.8948739077264639E-3"/>
                </c:manualLayout>
              </c:layout>
              <c:tx>
                <c:rich>
                  <a:bodyPr/>
                  <a:lstStyle/>
                  <a:p>
                    <a:r>
                      <a:rPr lang="ru-RU" sz="1600" dirty="0" smtClean="0">
                        <a:solidFill>
                          <a:schemeClr val="tx1"/>
                        </a:solidFill>
                      </a:rPr>
                      <a:t>0,6 млн. руб.</a:t>
                    </a:r>
                    <a:endParaRPr lang="ru-RU" dirty="0">
                      <a:solidFill>
                        <a:schemeClr val="tx1"/>
                      </a:solidFill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4E16-4DA4-8AC1-6C6FF38DD689}"/>
                </c:ext>
              </c:extLst>
            </c:dLbl>
            <c:dLbl>
              <c:idx val="2"/>
              <c:layout>
                <c:manualLayout>
                  <c:x val="1.7221363313632575E-2"/>
                  <c:y val="-2.2794282738003655E-7"/>
                </c:manualLayout>
              </c:layout>
              <c:tx>
                <c:rich>
                  <a:bodyPr/>
                  <a:lstStyle/>
                  <a:p>
                    <a:r>
                      <a:rPr lang="ru-RU" sz="1600" dirty="0" smtClean="0">
                        <a:solidFill>
                          <a:schemeClr val="tx1"/>
                        </a:solidFill>
                      </a:rPr>
                      <a:t>1,5 млн. руб. </a:t>
                    </a:r>
                    <a:endParaRPr lang="ru-RU" dirty="0">
                      <a:solidFill>
                        <a:schemeClr val="tx1"/>
                      </a:solidFill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4E16-4DA4-8AC1-6C6FF38DD689}"/>
                </c:ext>
              </c:extLst>
            </c:dLbl>
            <c:dLbl>
              <c:idx val="3"/>
              <c:layout>
                <c:manualLayout>
                  <c:x val="5.7404544378775249E-3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ru-RU" sz="1600" dirty="0" smtClean="0">
                        <a:solidFill>
                          <a:schemeClr val="tx1"/>
                        </a:solidFill>
                      </a:rPr>
                      <a:t>7,0 млн. руб.      </a:t>
                    </a:r>
                    <a:endParaRPr lang="ru-RU" dirty="0">
                      <a:solidFill>
                        <a:schemeClr val="tx1"/>
                      </a:solidFill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4E16-4DA4-8AC1-6C6FF38DD689}"/>
                </c:ext>
              </c:extLst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ru-RU" sz="1600" dirty="0" smtClean="0">
                        <a:solidFill>
                          <a:schemeClr val="tx1"/>
                        </a:solidFill>
                      </a:rPr>
                      <a:t>37,6 млн. руб.</a:t>
                    </a:r>
                    <a:endParaRPr lang="ru-RU" dirty="0">
                      <a:solidFill>
                        <a:schemeClr val="tx1"/>
                      </a:solidFill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4E16-4DA4-8AC1-6C6FF38DD689}"/>
                </c:ext>
              </c:extLst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ru-RU" sz="1600" dirty="0" smtClean="0">
                        <a:solidFill>
                          <a:schemeClr val="tx1"/>
                        </a:solidFill>
                      </a:rPr>
                      <a:t>63,5 млн. руб.</a:t>
                    </a:r>
                    <a:endParaRPr lang="ru-RU" dirty="0">
                      <a:solidFill>
                        <a:schemeClr val="tx1"/>
                      </a:solidFill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4E16-4DA4-8AC1-6C6FF38DD689}"/>
                </c:ext>
              </c:extLst>
            </c:dLbl>
            <c:dLbl>
              <c:idx val="6"/>
              <c:layout/>
              <c:tx>
                <c:rich>
                  <a:bodyPr/>
                  <a:lstStyle/>
                  <a:p>
                    <a:pPr algn="ctr" rtl="0">
                      <a:defRPr sz="1600">
                        <a:solidFill>
                          <a:schemeClr val="tx1"/>
                        </a:solidFill>
                        <a:latin typeface="+mn-lt"/>
                      </a:defRPr>
                    </a:pPr>
                    <a:r>
                      <a:rPr lang="ru-RU" sz="1600" dirty="0" smtClean="0">
                        <a:solidFill>
                          <a:schemeClr val="tx1"/>
                        </a:solidFill>
                        <a:latin typeface="+mn-lt"/>
                      </a:rPr>
                      <a:t>94,2 </a:t>
                    </a:r>
                    <a:r>
                      <a:rPr lang="ru-RU" sz="1600" dirty="0">
                        <a:solidFill>
                          <a:schemeClr val="tx1"/>
                        </a:solidFill>
                        <a:latin typeface="+mn-lt"/>
                      </a:rPr>
                      <a:t>млн. руб.</a:t>
                    </a:r>
                  </a:p>
                </c:rich>
              </c:tx>
              <c:numFmt formatCode="#,##0.0" sourceLinked="0"/>
              <c:spPr>
                <a:solidFill>
                  <a:schemeClr val="accent6">
                    <a:lumMod val="20000"/>
                    <a:lumOff val="80000"/>
                  </a:schemeClr>
                </a:solidFill>
                <a:ln w="6350" cap="flat" cmpd="sng" algn="ctr">
                  <a:solidFill>
                    <a:schemeClr val="accent1"/>
                  </a:solidFill>
                  <a:prstDash val="solid"/>
                </a:ln>
                <a:effectLst/>
              </c:sp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4E16-4DA4-8AC1-6C6FF38DD689}"/>
                </c:ext>
              </c:extLst>
            </c:dLbl>
            <c:dLbl>
              <c:idx val="7"/>
              <c:layout>
                <c:manualLayout>
                  <c:x val="0"/>
                  <c:y val="2.5804501036446456E-3"/>
                </c:manualLayout>
              </c:layout>
              <c:tx>
                <c:rich>
                  <a:bodyPr/>
                  <a:lstStyle/>
                  <a:p>
                    <a:r>
                      <a:rPr lang="ru-RU" sz="1600" dirty="0" smtClean="0">
                        <a:solidFill>
                          <a:schemeClr val="tx1"/>
                        </a:solidFill>
                      </a:rPr>
                      <a:t>26,3 млн. руб.</a:t>
                    </a:r>
                    <a:endParaRPr lang="ru-RU" dirty="0">
                      <a:solidFill>
                        <a:schemeClr val="tx1"/>
                      </a:solidFill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4E16-4DA4-8AC1-6C6FF38DD689}"/>
                </c:ext>
              </c:extLst>
            </c:dLbl>
            <c:dLbl>
              <c:idx val="8"/>
              <c:layout/>
              <c:tx>
                <c:rich>
                  <a:bodyPr/>
                  <a:lstStyle/>
                  <a:p>
                    <a:r>
                      <a:rPr lang="ru-RU" sz="1600" dirty="0" smtClean="0">
                        <a:solidFill>
                          <a:schemeClr val="tx1"/>
                        </a:solidFill>
                      </a:rPr>
                      <a:t>134,1 млн. руб.</a:t>
                    </a:r>
                    <a:endParaRPr lang="ru-RU" dirty="0">
                      <a:solidFill>
                        <a:schemeClr val="tx1"/>
                      </a:solidFill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4E16-4DA4-8AC1-6C6FF38DD689}"/>
                </c:ext>
              </c:extLst>
            </c:dLbl>
            <c:dLbl>
              <c:idx val="9"/>
              <c:layout>
                <c:manualLayout>
                  <c:x val="-9.6431950483472736E-2"/>
                  <c:y val="-7.4467579550805702E-3"/>
                </c:manualLayout>
              </c:layout>
              <c:tx>
                <c:rich>
                  <a:bodyPr/>
                  <a:lstStyle/>
                  <a:p>
                    <a:r>
                      <a:rPr lang="ru-RU" sz="1600" dirty="0" smtClean="0">
                        <a:solidFill>
                          <a:schemeClr val="tx1"/>
                        </a:solidFill>
                      </a:rPr>
                      <a:t>     563,9 млн. руб.</a:t>
                    </a:r>
                    <a:endParaRPr lang="ru-RU" dirty="0">
                      <a:solidFill>
                        <a:schemeClr val="tx1"/>
                      </a:solidFill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A-4E16-4DA4-8AC1-6C6FF38DD689}"/>
                </c:ext>
              </c:extLst>
            </c:dLbl>
            <c:numFmt formatCode="#,##0.0" sourceLinked="0"/>
            <c:spPr>
              <a:solidFill>
                <a:schemeClr val="accent6">
                  <a:lumMod val="20000"/>
                  <a:lumOff val="80000"/>
                </a:schemeClr>
              </a:solidFill>
              <a:ln w="6350" cap="flat" cmpd="sng" algn="ctr">
                <a:solidFill>
                  <a:schemeClr val="accent1"/>
                </a:solidFill>
                <a:prstDash val="solid"/>
              </a:ln>
              <a:effectLst/>
            </c:spPr>
            <c:txPr>
              <a:bodyPr/>
              <a:lstStyle/>
              <a:p>
                <a:pPr>
                  <a:defRPr sz="1600">
                    <a:solidFill>
                      <a:schemeClr val="tx1"/>
                    </a:solidFill>
                    <a:latin typeface="+mn-lt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'факт 2020 расходы'!$B$13:$B$22</c:f>
              <c:strCache>
                <c:ptCount val="10"/>
                <c:pt idx="0">
                  <c:v>ЗДРАВООХРАНЕНИЕ</c:v>
                </c:pt>
                <c:pt idx="1">
                  <c:v>НАЦИОНАЛЬНАЯ БЕЗОПАСНОСТЬ И ПРАВООХРАНИТЕЛЬНАЯ ДЕЯТЕЛЬНОСТЬ</c:v>
                </c:pt>
                <c:pt idx="2">
                  <c:v>НАЦИОНАЛЬНАЯ ОБОРОНА</c:v>
                </c:pt>
                <c:pt idx="3">
                  <c:v>ФИЗИЧЕСКАЯ КУЛЬТУРА И СПОРТ</c:v>
                </c:pt>
                <c:pt idx="4">
                  <c:v>СОЦИАЛЬНАЯ ПОЛИТИКА</c:v>
                </c:pt>
                <c:pt idx="5">
                  <c:v>КУЛЬТУРА, КИНЕМАТОГРАФИЯ</c:v>
                </c:pt>
                <c:pt idx="6">
                  <c:v>ОБЩЕГОСУДАРСТВЕННЫЕ ВОПРОСЫ</c:v>
                </c:pt>
                <c:pt idx="7">
                  <c:v>ЖИЛИЩНО-КОММУНАЛЬНОЕ ХОЗЯЙСТВО</c:v>
                </c:pt>
                <c:pt idx="8">
                  <c:v>НАЦИОНАЛЬНАЯ ЭКОНОМИКА</c:v>
                </c:pt>
                <c:pt idx="9">
                  <c:v>ОБРАЗОВАНИЕ</c:v>
                </c:pt>
              </c:strCache>
            </c:strRef>
          </c:cat>
          <c:val>
            <c:numRef>
              <c:f>'факт 2020 расходы'!$D$13:$D$22</c:f>
              <c:numCache>
                <c:formatCode>#,##0.00</c:formatCode>
                <c:ptCount val="10"/>
                <c:pt idx="0">
                  <c:v>0.1</c:v>
                </c:pt>
                <c:pt idx="1">
                  <c:v>0.6</c:v>
                </c:pt>
                <c:pt idx="2">
                  <c:v>1.5</c:v>
                </c:pt>
                <c:pt idx="3">
                  <c:v>7</c:v>
                </c:pt>
                <c:pt idx="4">
                  <c:v>37.6</c:v>
                </c:pt>
                <c:pt idx="5">
                  <c:v>63.5</c:v>
                </c:pt>
                <c:pt idx="6">
                  <c:v>94.2</c:v>
                </c:pt>
                <c:pt idx="7">
                  <c:v>26.3</c:v>
                </c:pt>
                <c:pt idx="8">
                  <c:v>134.1</c:v>
                </c:pt>
                <c:pt idx="9">
                  <c:v>563.9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4E16-4DA4-8AC1-6C6FF38DD68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7"/>
        <c:axId val="177001408"/>
        <c:axId val="176995808"/>
      </c:barChart>
      <c:catAx>
        <c:axId val="177001408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>
                <a:solidFill>
                  <a:schemeClr val="tx1"/>
                </a:solidFill>
              </a:defRPr>
            </a:pPr>
            <a:endParaRPr lang="ru-RU"/>
          </a:p>
        </c:txPr>
        <c:crossAx val="176995808"/>
        <c:crosses val="autoZero"/>
        <c:auto val="1"/>
        <c:lblAlgn val="ctr"/>
        <c:lblOffset val="100"/>
        <c:noMultiLvlLbl val="0"/>
      </c:catAx>
      <c:valAx>
        <c:axId val="176995808"/>
        <c:scaling>
          <c:orientation val="minMax"/>
        </c:scaling>
        <c:delete val="1"/>
        <c:axPos val="b"/>
        <c:numFmt formatCode="#,##0.00" sourceLinked="1"/>
        <c:majorTickMark val="out"/>
        <c:minorTickMark val="none"/>
        <c:tickLblPos val="nextTo"/>
        <c:crossAx val="17700140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400" b="1">
          <a:solidFill>
            <a:schemeClr val="accent6">
              <a:lumMod val="50000"/>
            </a:schemeClr>
          </a:solidFill>
          <a:latin typeface="+mn-lt"/>
        </a:defRPr>
      </a:pPr>
      <a:endParaRPr lang="ru-RU"/>
    </a:p>
  </c:tx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cap="all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ru-RU" sz="1600" dirty="0">
                <a:solidFill>
                  <a:schemeClr val="tx1"/>
                </a:solidFill>
              </a:rPr>
              <a:t>Доля предприятий в объеме производства продукции сельского хозяйства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cap="all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1-B189-4B18-BD10-FEBE0007ED83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3-B189-4B18-BD10-FEBE0007ED83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  <c:extLst>
              <c:ext xmlns:c16="http://schemas.microsoft.com/office/drawing/2014/chart" uri="{C3380CC4-5D6E-409C-BE32-E72D297353CC}">
                <c16:uniqueId val="{00000005-B189-4B18-BD10-FEBE0007ED83}"/>
              </c:ext>
            </c:extLst>
          </c:dPt>
          <c:dLbls>
            <c:dLbl>
              <c:idx val="0"/>
              <c:layout>
                <c:manualLayout>
                  <c:x val="7.7058236914485087E-2"/>
                  <c:y val="-8.9738580999434783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2400" b="1" i="0" u="none" strike="noStrike" kern="1200" spc="0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5AA5569F-42E2-4EC1-9A91-006B1DC92F66}" type="PERCENTAGE">
                      <a:rPr lang="en-US" sz="2400" baseline="0">
                        <a:solidFill>
                          <a:schemeClr val="tx1"/>
                        </a:solidFill>
                      </a:rPr>
                      <a:pPr>
                        <a:defRPr sz="2400">
                          <a:solidFill>
                            <a:schemeClr val="tx1"/>
                          </a:solidFill>
                        </a:defRPr>
                      </a:pPr>
                      <a:t>[ПРОЦЕНТ]</a:t>
                    </a:fld>
                    <a:endParaRPr lang="ru-RU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400" b="1" i="0" u="none" strike="noStrike" kern="1200" spc="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B189-4B18-BD10-FEBE0007ED83}"/>
                </c:ext>
              </c:extLst>
            </c:dLbl>
            <c:dLbl>
              <c:idx val="1"/>
              <c:layout>
                <c:manualLayout>
                  <c:x val="-5.8619226807009553E-2"/>
                  <c:y val="1.0829887857354869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2400" b="1" i="0" u="none" strike="noStrike" kern="1200" spc="0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6E5B32E9-F1F6-4310-86F3-325EC3836533}" type="PERCENTAGE">
                      <a:rPr lang="en-US" sz="2400" baseline="0">
                        <a:solidFill>
                          <a:schemeClr val="tx1"/>
                        </a:solidFill>
                      </a:rPr>
                      <a:pPr>
                        <a:defRPr sz="2400">
                          <a:solidFill>
                            <a:schemeClr val="tx1"/>
                          </a:solidFill>
                        </a:defRPr>
                      </a:pPr>
                      <a:t>[ПРОЦЕНТ]</a:t>
                    </a:fld>
                    <a:endParaRPr lang="ru-RU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400" b="1" i="0" u="none" strike="noStrike" kern="1200" spc="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B189-4B18-BD10-FEBE0007ED83}"/>
                </c:ext>
              </c:extLst>
            </c:dLbl>
            <c:dLbl>
              <c:idx val="2"/>
              <c:layout>
                <c:manualLayout>
                  <c:x val="-8.7139965529020556E-3"/>
                  <c:y val="-6.1036187649453539E-4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2400" b="1" i="0" u="none" strike="noStrike" kern="1200" spc="0" baseline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A0BCAE15-C1B7-483C-96E6-F1D15F3C3D1E}" type="PERCENTAGE">
                      <a:rPr lang="en-US" sz="2400" baseline="0">
                        <a:solidFill>
                          <a:schemeClr val="tx1"/>
                        </a:solidFill>
                      </a:rPr>
                      <a:pPr>
                        <a:defRPr sz="2400">
                          <a:solidFill>
                            <a:schemeClr val="tx1"/>
                          </a:solidFill>
                        </a:defRPr>
                      </a:pPr>
                      <a:t>[ПРОЦЕНТ]</a:t>
                    </a:fld>
                    <a:endParaRPr lang="ru-RU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400" b="1" i="0" u="none" strike="noStrike" kern="1200" spc="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B189-4B18-BD10-FEBE0007ED8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1" i="0" u="none" strike="noStrike" kern="1200" spc="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Лист1!$B$52:$B$54</c:f>
              <c:strCache>
                <c:ptCount val="3"/>
                <c:pt idx="0">
                  <c:v>С/х организации</c:v>
                </c:pt>
                <c:pt idx="1">
                  <c:v>КФХ</c:v>
                </c:pt>
                <c:pt idx="2">
                  <c:v>ЛПХ</c:v>
                </c:pt>
              </c:strCache>
            </c:strRef>
          </c:cat>
          <c:val>
            <c:numRef>
              <c:f>Лист1!$D$52:$D$54</c:f>
              <c:numCache>
                <c:formatCode>General</c:formatCode>
                <c:ptCount val="3"/>
                <c:pt idx="0">
                  <c:v>82.5</c:v>
                </c:pt>
                <c:pt idx="1">
                  <c:v>5.6</c:v>
                </c:pt>
                <c:pt idx="2">
                  <c:v>11.9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B189-4B18-BD10-FEBE0007ED8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Лист1!$D$54</c:f>
              <c:strCache>
                <c:ptCount val="1"/>
                <c:pt idx="0">
                  <c:v>2020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Лист1!$B$55:$B$58</c:f>
              <c:strCache>
                <c:ptCount val="4"/>
                <c:pt idx="0">
                  <c:v>Вся посевная площадь</c:v>
                </c:pt>
                <c:pt idx="1">
                  <c:v>Зерновые и зернобобовые культуры</c:v>
                </c:pt>
                <c:pt idx="2">
                  <c:v>Рапс яровой</c:v>
                </c:pt>
                <c:pt idx="3">
                  <c:v>Кормовые</c:v>
                </c:pt>
              </c:strCache>
            </c:strRef>
          </c:cat>
          <c:val>
            <c:numRef>
              <c:f>Лист1!$D$55:$D$58</c:f>
              <c:numCache>
                <c:formatCode>General</c:formatCode>
                <c:ptCount val="4"/>
                <c:pt idx="0">
                  <c:v>84994</c:v>
                </c:pt>
                <c:pt idx="1">
                  <c:v>62839</c:v>
                </c:pt>
                <c:pt idx="2">
                  <c:v>8340</c:v>
                </c:pt>
                <c:pt idx="3">
                  <c:v>13140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15E-4EB8-9BD9-964765059DAB}"/>
            </c:ext>
          </c:extLst>
        </c:ser>
        <c:ser>
          <c:idx val="1"/>
          <c:order val="1"/>
          <c:tx>
            <c:strRef>
              <c:f>Лист1!$E$54</c:f>
              <c:strCache>
                <c:ptCount val="1"/>
                <c:pt idx="0">
                  <c:v>2021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Лист1!$B$55:$B$58</c:f>
              <c:strCache>
                <c:ptCount val="4"/>
                <c:pt idx="0">
                  <c:v>Вся посевная площадь</c:v>
                </c:pt>
                <c:pt idx="1">
                  <c:v>Зерновые и зернобобовые культуры</c:v>
                </c:pt>
                <c:pt idx="2">
                  <c:v>Рапс яровой</c:v>
                </c:pt>
                <c:pt idx="3">
                  <c:v>Кормовые</c:v>
                </c:pt>
              </c:strCache>
            </c:strRef>
          </c:cat>
          <c:val>
            <c:numRef>
              <c:f>Лист1!$E$55:$E$58</c:f>
              <c:numCache>
                <c:formatCode>General</c:formatCode>
                <c:ptCount val="4"/>
                <c:pt idx="0">
                  <c:v>85416</c:v>
                </c:pt>
                <c:pt idx="1">
                  <c:v>61101</c:v>
                </c:pt>
                <c:pt idx="2">
                  <c:v>9303</c:v>
                </c:pt>
                <c:pt idx="3">
                  <c:v>14165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15E-4EB8-9BD9-964765059DAB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201325512"/>
        <c:axId val="201325904"/>
      </c:barChart>
      <c:catAx>
        <c:axId val="2013255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01325904"/>
        <c:crosses val="autoZero"/>
        <c:auto val="1"/>
        <c:lblAlgn val="ctr"/>
        <c:lblOffset val="100"/>
        <c:noMultiLvlLbl val="0"/>
      </c:catAx>
      <c:valAx>
        <c:axId val="201325904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2013255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Лист1!$B$84</c:f>
              <c:strCache>
                <c:ptCount val="1"/>
                <c:pt idx="0">
                  <c:v>Зерновые и зернобобовые культуры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Лист1!$D$83:$E$83</c:f>
              <c:numCache>
                <c:formatCode>General</c:formatCode>
                <c:ptCount val="2"/>
                <c:pt idx="0">
                  <c:v>2020</c:v>
                </c:pt>
                <c:pt idx="1">
                  <c:v>2021</c:v>
                </c:pt>
              </c:numCache>
            </c:numRef>
          </c:cat>
          <c:val>
            <c:numRef>
              <c:f>Лист1!$D$84:$E$84</c:f>
              <c:numCache>
                <c:formatCode>General</c:formatCode>
                <c:ptCount val="2"/>
                <c:pt idx="0">
                  <c:v>169082</c:v>
                </c:pt>
                <c:pt idx="1">
                  <c:v>155834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473-44E2-9585-63FBECD6D7AE}"/>
            </c:ext>
          </c:extLst>
        </c:ser>
        <c:ser>
          <c:idx val="1"/>
          <c:order val="1"/>
          <c:tx>
            <c:strRef>
              <c:f>Лист1!$B$85</c:f>
              <c:strCache>
                <c:ptCount val="1"/>
                <c:pt idx="0">
                  <c:v>Рапс яровой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Лист1!$D$83:$E$83</c:f>
              <c:numCache>
                <c:formatCode>General</c:formatCode>
                <c:ptCount val="2"/>
                <c:pt idx="0">
                  <c:v>2020</c:v>
                </c:pt>
                <c:pt idx="1">
                  <c:v>2021</c:v>
                </c:pt>
              </c:numCache>
            </c:numRef>
          </c:cat>
          <c:val>
            <c:numRef>
              <c:f>Лист1!$D$85:$E$85</c:f>
              <c:numCache>
                <c:formatCode>General</c:formatCode>
                <c:ptCount val="2"/>
                <c:pt idx="0">
                  <c:v>13771</c:v>
                </c:pt>
                <c:pt idx="1">
                  <c:v>13085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473-44E2-9585-63FBECD6D7AE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200871688"/>
        <c:axId val="200898736"/>
      </c:barChart>
      <c:catAx>
        <c:axId val="2008716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00898736"/>
        <c:crosses val="autoZero"/>
        <c:auto val="1"/>
        <c:lblAlgn val="ctr"/>
        <c:lblOffset val="100"/>
        <c:noMultiLvlLbl val="0"/>
      </c:catAx>
      <c:valAx>
        <c:axId val="200898736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2008716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Лист1!$B$66</c:f>
              <c:strCache>
                <c:ptCount val="1"/>
                <c:pt idx="0">
                  <c:v>Зерновые и зернобобовые культуры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Лист1!$D$65:$E$65</c:f>
              <c:numCache>
                <c:formatCode>General</c:formatCode>
                <c:ptCount val="2"/>
                <c:pt idx="0">
                  <c:v>2020</c:v>
                </c:pt>
                <c:pt idx="1">
                  <c:v>2021</c:v>
                </c:pt>
              </c:numCache>
            </c:numRef>
          </c:cat>
          <c:val>
            <c:numRef>
              <c:f>Лист1!$D$66:$E$66</c:f>
              <c:numCache>
                <c:formatCode>General</c:formatCode>
                <c:ptCount val="2"/>
                <c:pt idx="0">
                  <c:v>27.1</c:v>
                </c:pt>
                <c:pt idx="1">
                  <c:v>25.6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83D-4710-BDB4-D7445D88EAC4}"/>
            </c:ext>
          </c:extLst>
        </c:ser>
        <c:ser>
          <c:idx val="1"/>
          <c:order val="1"/>
          <c:tx>
            <c:strRef>
              <c:f>Лист1!$B$67</c:f>
              <c:strCache>
                <c:ptCount val="1"/>
                <c:pt idx="0">
                  <c:v>Рапс яровой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Лист1!$D$65:$E$65</c:f>
              <c:numCache>
                <c:formatCode>General</c:formatCode>
                <c:ptCount val="2"/>
                <c:pt idx="0">
                  <c:v>2020</c:v>
                </c:pt>
                <c:pt idx="1">
                  <c:v>2021</c:v>
                </c:pt>
              </c:numCache>
            </c:numRef>
          </c:cat>
          <c:val>
            <c:numRef>
              <c:f>Лист1!$D$67:$E$67</c:f>
              <c:numCache>
                <c:formatCode>General</c:formatCode>
                <c:ptCount val="2"/>
                <c:pt idx="0">
                  <c:v>16.5</c:v>
                </c:pt>
                <c:pt idx="1">
                  <c:v>14.1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83D-4710-BDB4-D7445D88EAC4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200830888"/>
        <c:axId val="200831272"/>
      </c:barChart>
      <c:catAx>
        <c:axId val="2008308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200831272"/>
        <c:crosses val="autoZero"/>
        <c:auto val="1"/>
        <c:lblAlgn val="ctr"/>
        <c:lblOffset val="100"/>
        <c:noMultiLvlLbl val="0"/>
      </c:catAx>
      <c:valAx>
        <c:axId val="200831272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2008308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Лист1!$B$12</c:f>
              <c:strCache>
                <c:ptCount val="1"/>
                <c:pt idx="0">
                  <c:v>Всего грантополучателей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8.3332786076684828E-3"/>
                  <c:y val="-5.39408773076121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56B3-4A1B-BE86-B6FC8C3390C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Лист1!$D$11</c:f>
              <c:numCache>
                <c:formatCode>General</c:formatCode>
                <c:ptCount val="1"/>
                <c:pt idx="0">
                  <c:v>2020</c:v>
                </c:pt>
              </c:numCache>
            </c:numRef>
          </c:cat>
          <c:val>
            <c:numRef>
              <c:f>Лист1!$D$12</c:f>
              <c:numCache>
                <c:formatCode>General</c:formatCode>
                <c:ptCount val="1"/>
                <c:pt idx="0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6B3-4A1B-BE86-B6FC8C3390C3}"/>
            </c:ext>
          </c:extLst>
        </c:ser>
        <c:ser>
          <c:idx val="1"/>
          <c:order val="1"/>
          <c:tx>
            <c:strRef>
              <c:f>Лист1!$B$13</c:f>
              <c:strCache>
                <c:ptCount val="1"/>
                <c:pt idx="0">
                  <c:v>НФ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4.1529521270252959E-2"/>
                  <c:y val="-8.60352176497082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56B3-4A1B-BE86-B6FC8C3390C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Лист1!$D$11</c:f>
              <c:numCache>
                <c:formatCode>General</c:formatCode>
                <c:ptCount val="1"/>
                <c:pt idx="0">
                  <c:v>2020</c:v>
                </c:pt>
              </c:numCache>
            </c:numRef>
          </c:cat>
          <c:val>
            <c:numRef>
              <c:f>Лист1!$D$13</c:f>
              <c:numCache>
                <c:formatCode>General</c:formatCode>
                <c:ptCount val="1"/>
                <c:pt idx="0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56B3-4A1B-BE86-B6FC8C3390C3}"/>
            </c:ext>
          </c:extLst>
        </c:ser>
        <c:ser>
          <c:idx val="2"/>
          <c:order val="2"/>
          <c:tx>
            <c:strRef>
              <c:f>Лист1!$B$14</c:f>
              <c:strCache>
                <c:ptCount val="1"/>
                <c:pt idx="0">
                  <c:v>Агростартап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4.2558306163480886E-2"/>
                  <c:y val="-0.1015881170894106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56B3-4A1B-BE86-B6FC8C3390C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Лист1!$D$11</c:f>
              <c:numCache>
                <c:formatCode>General</c:formatCode>
                <c:ptCount val="1"/>
                <c:pt idx="0">
                  <c:v>2020</c:v>
                </c:pt>
              </c:numCache>
            </c:numRef>
          </c:cat>
          <c:val>
            <c:numRef>
              <c:f>Лист1!$D$14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56B3-4A1B-BE86-B6FC8C3390C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69040224"/>
        <c:axId val="169046944"/>
        <c:axId val="0"/>
      </c:bar3DChart>
      <c:catAx>
        <c:axId val="1690402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69046944"/>
        <c:crosses val="autoZero"/>
        <c:auto val="1"/>
        <c:lblAlgn val="ctr"/>
        <c:lblOffset val="100"/>
        <c:tickMarkSkip val="2"/>
        <c:noMultiLvlLbl val="0"/>
      </c:catAx>
      <c:valAx>
        <c:axId val="169046944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crossAx val="1690402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1.9272996617262641E-2"/>
          <c:y val="0.88637621858234328"/>
          <c:w val="0.95706443238482808"/>
          <c:h val="9.177724445214074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5.889514626814947E-2"/>
          <c:y val="6.8255393409039175E-2"/>
          <c:w val="0.91796747484079178"/>
          <c:h val="0.53365594814590056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Лист1!$B$127</c:f>
              <c:strCache>
                <c:ptCount val="1"/>
                <c:pt idx="0">
                  <c:v>Всего грантополучателей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6.6666666666666666E-2"/>
                  <c:y val="-6.48148148148148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712B-480E-91E2-3EF711C82D6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Лист1!$C$126</c:f>
              <c:numCache>
                <c:formatCode>General</c:formatCode>
                <c:ptCount val="1"/>
                <c:pt idx="0">
                  <c:v>2021</c:v>
                </c:pt>
              </c:numCache>
            </c:numRef>
          </c:cat>
          <c:val>
            <c:numRef>
              <c:f>Лист1!$C$127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12B-480E-91E2-3EF711C82D6F}"/>
            </c:ext>
          </c:extLst>
        </c:ser>
        <c:ser>
          <c:idx val="1"/>
          <c:order val="1"/>
          <c:tx>
            <c:strRef>
              <c:f>Лист1!$B$128</c:f>
              <c:strCache>
                <c:ptCount val="1"/>
                <c:pt idx="0">
                  <c:v>Агростартап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3.3333333333333229E-2"/>
                  <c:y val="-9.722222222222226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712B-480E-91E2-3EF711C82D6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Лист1!$C$126</c:f>
              <c:numCache>
                <c:formatCode>General</c:formatCode>
                <c:ptCount val="1"/>
                <c:pt idx="0">
                  <c:v>2021</c:v>
                </c:pt>
              </c:numCache>
            </c:numRef>
          </c:cat>
          <c:val>
            <c:numRef>
              <c:f>Лист1!$C$128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712B-480E-91E2-3EF711C82D6F}"/>
            </c:ext>
          </c:extLst>
        </c:ser>
        <c:ser>
          <c:idx val="2"/>
          <c:order val="2"/>
          <c:tx>
            <c:strRef>
              <c:f>Лист1!$B$129</c:f>
              <c:strCache>
                <c:ptCount val="1"/>
                <c:pt idx="0">
                  <c:v>Семейная ферма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3.6111111111111108E-2"/>
                  <c:y val="-7.87037037037037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712B-480E-91E2-3EF711C82D6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Лист1!$C$126</c:f>
              <c:numCache>
                <c:formatCode>General</c:formatCode>
                <c:ptCount val="1"/>
                <c:pt idx="0">
                  <c:v>2021</c:v>
                </c:pt>
              </c:numCache>
            </c:numRef>
          </c:cat>
          <c:val>
            <c:numRef>
              <c:f>Лист1!$C$129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712B-480E-91E2-3EF711C82D6F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69037984"/>
        <c:axId val="169008016"/>
        <c:axId val="0"/>
      </c:bar3DChart>
      <c:catAx>
        <c:axId val="1690379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1" i="0" u="none" strike="noStrike" kern="1200" cap="none" spc="0" normalizeH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69008016"/>
        <c:crosses val="autoZero"/>
        <c:auto val="1"/>
        <c:lblAlgn val="ctr"/>
        <c:lblOffset val="100"/>
        <c:noMultiLvlLbl val="0"/>
      </c:catAx>
      <c:valAx>
        <c:axId val="169008016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General" sourceLinked="1"/>
        <c:majorTickMark val="none"/>
        <c:minorTickMark val="none"/>
        <c:tickLblPos val="nextTo"/>
        <c:crossAx val="1690379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2.1577717495088067E-2"/>
          <c:y val="0.83068931940615598"/>
          <c:w val="0.95684439938792776"/>
          <c:h val="0.1452205417435949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withinLinearReversed" id="24">
  <a:schemeClr val="accent4"/>
</cs:colorStyle>
</file>

<file path=ppt/charts/colors9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10.xml><?xml version="1.0" encoding="utf-8"?>
<cs:chartStyle xmlns:cs="http://schemas.microsoft.com/office/drawing/2012/chartStyle" xmlns:a="http://schemas.openxmlformats.org/drawingml/2006/main" id="207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  <a:lumOff val="2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1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cs:styleClr val="auto"/>
    </cs:fontRef>
    <cs:defRPr sz="100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00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9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b="0" kern="1200" cap="none" spc="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dk1">
          <a:lumMod val="15000"/>
          <a:lumOff val="85000"/>
        </a:schemeClr>
      </a:solidFill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810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8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2000" b="0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round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8.xml><?xml version="1.0" encoding="utf-8"?>
<cs:chartStyle xmlns:cs="http://schemas.microsoft.com/office/drawing/2012/chartStyle" xmlns:a="http://schemas.openxmlformats.org/drawingml/2006/main" id="20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800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800" b="0" i="0" u="none" strike="noStrike" kern="1200" baseline="0"/>
    <cs:bodyPr rot="-5400000" spcFirstLastPara="1" vertOverflow="clip" horzOverflow="clip" vert="horz" wrap="square" lIns="38100" tIns="19050" rIns="38100" bIns="19050" anchor="ctr" anchorCtr="1">
      <a:spAutoFit/>
    </cs:bodyPr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8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9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diagrams/_rels/data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diagrams/_rels/drawing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00880EC-20D3-4678-ABD9-4F324F2653CC}" type="doc">
      <dgm:prSet loTypeId="urn:microsoft.com/office/officeart/2008/layout/RadialCluster" loCatId="cycle" qsTypeId="urn:microsoft.com/office/officeart/2005/8/quickstyle/simple3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969511A1-5553-4769-A68D-A2A2CBE34D4F}">
      <dgm:prSet phldrT="[Текст]" custT="1"/>
      <dgm:spPr/>
      <dgm:t>
        <a:bodyPr/>
        <a:lstStyle/>
        <a:p>
          <a:r>
            <a:rPr lang="ru-RU" sz="4000" dirty="0" smtClean="0">
              <a:latin typeface="+mn-lt"/>
            </a:rPr>
            <a:t>2021</a:t>
          </a:r>
          <a:endParaRPr lang="ru-RU" sz="4000" dirty="0">
            <a:latin typeface="+mn-lt"/>
          </a:endParaRPr>
        </a:p>
      </dgm:t>
    </dgm:pt>
    <dgm:pt modelId="{2DF7D6DD-5361-4727-A46A-855632DB525B}" type="parTrans" cxnId="{436C451B-0C0E-4AE8-9981-CBC5AA66180C}">
      <dgm:prSet/>
      <dgm:spPr/>
      <dgm:t>
        <a:bodyPr/>
        <a:lstStyle/>
        <a:p>
          <a:endParaRPr lang="ru-RU" sz="2800">
            <a:solidFill>
              <a:schemeClr val="tx1"/>
            </a:solidFill>
            <a:latin typeface="+mn-lt"/>
          </a:endParaRPr>
        </a:p>
      </dgm:t>
    </dgm:pt>
    <dgm:pt modelId="{5238E1FF-8524-451C-8621-C2B355E284AD}" type="sibTrans" cxnId="{436C451B-0C0E-4AE8-9981-CBC5AA66180C}">
      <dgm:prSet/>
      <dgm:spPr/>
      <dgm:t>
        <a:bodyPr/>
        <a:lstStyle/>
        <a:p>
          <a:endParaRPr lang="ru-RU" sz="2800">
            <a:solidFill>
              <a:schemeClr val="tx1"/>
            </a:solidFill>
            <a:latin typeface="+mn-lt"/>
          </a:endParaRPr>
        </a:p>
      </dgm:t>
    </dgm:pt>
    <dgm:pt modelId="{1FA288E7-19D4-4D37-8A83-616CB674136C}">
      <dgm:prSet phldrT="[Текст]" custT="1"/>
      <dgm:spPr/>
      <dgm:t>
        <a:bodyPr/>
        <a:lstStyle/>
        <a:p>
          <a:r>
            <a:rPr lang="ru-RU" sz="2000" dirty="0" smtClean="0">
              <a:latin typeface="+mn-lt"/>
            </a:rPr>
            <a:t>Рост заработной платы по крупным и средним предприятиям и организациям – на 4,5%</a:t>
          </a:r>
          <a:endParaRPr lang="ru-RU" sz="2000" dirty="0">
            <a:latin typeface="+mn-lt"/>
          </a:endParaRPr>
        </a:p>
      </dgm:t>
    </dgm:pt>
    <dgm:pt modelId="{2DD6357C-C575-49E7-9B33-9CB3F35AAECF}" type="parTrans" cxnId="{EB6A027D-CB12-40EE-AD13-5210E222B195}">
      <dgm:prSet/>
      <dgm:spPr/>
      <dgm:t>
        <a:bodyPr/>
        <a:lstStyle/>
        <a:p>
          <a:endParaRPr lang="ru-RU" sz="2800">
            <a:solidFill>
              <a:schemeClr val="tx1"/>
            </a:solidFill>
            <a:latin typeface="+mn-lt"/>
          </a:endParaRPr>
        </a:p>
      </dgm:t>
    </dgm:pt>
    <dgm:pt modelId="{B5AF51BD-CEAD-4811-AA78-1220EE5E8A21}" type="sibTrans" cxnId="{EB6A027D-CB12-40EE-AD13-5210E222B195}">
      <dgm:prSet/>
      <dgm:spPr/>
      <dgm:t>
        <a:bodyPr/>
        <a:lstStyle/>
        <a:p>
          <a:endParaRPr lang="ru-RU" sz="2800">
            <a:solidFill>
              <a:schemeClr val="tx1"/>
            </a:solidFill>
            <a:latin typeface="+mn-lt"/>
          </a:endParaRPr>
        </a:p>
      </dgm:t>
    </dgm:pt>
    <dgm:pt modelId="{D4EB471A-3EEE-4025-A67B-507D2C62B65D}">
      <dgm:prSet phldrT="[Текст]" custT="1"/>
      <dgm:spPr/>
      <dgm:t>
        <a:bodyPr/>
        <a:lstStyle/>
        <a:p>
          <a:r>
            <a:rPr lang="ru-RU" sz="2000" dirty="0" smtClean="0">
              <a:latin typeface="+mn-lt"/>
            </a:rPr>
            <a:t>Увеличение производства мяса и молока  в с/х организациях – на 2,9% и на 7% соответственно</a:t>
          </a:r>
          <a:endParaRPr lang="ru-RU" sz="2000" dirty="0">
            <a:latin typeface="+mn-lt"/>
          </a:endParaRPr>
        </a:p>
      </dgm:t>
    </dgm:pt>
    <dgm:pt modelId="{03E4EB27-8952-481F-9397-8DEA290C4BBE}" type="parTrans" cxnId="{F0B358A1-0FDD-477A-B94E-9434E6EEA3D2}">
      <dgm:prSet/>
      <dgm:spPr/>
      <dgm:t>
        <a:bodyPr/>
        <a:lstStyle/>
        <a:p>
          <a:endParaRPr lang="ru-RU" sz="2800">
            <a:solidFill>
              <a:schemeClr val="tx1"/>
            </a:solidFill>
            <a:latin typeface="+mn-lt"/>
          </a:endParaRPr>
        </a:p>
      </dgm:t>
    </dgm:pt>
    <dgm:pt modelId="{342AA51E-D750-4FBC-8220-DD14C18FFA57}" type="sibTrans" cxnId="{F0B358A1-0FDD-477A-B94E-9434E6EEA3D2}">
      <dgm:prSet/>
      <dgm:spPr/>
      <dgm:t>
        <a:bodyPr/>
        <a:lstStyle/>
        <a:p>
          <a:endParaRPr lang="ru-RU" sz="2800">
            <a:solidFill>
              <a:schemeClr val="tx1"/>
            </a:solidFill>
            <a:latin typeface="+mn-lt"/>
          </a:endParaRPr>
        </a:p>
      </dgm:t>
    </dgm:pt>
    <dgm:pt modelId="{8549757D-D1DA-4868-814D-D9B1746F7D90}">
      <dgm:prSet phldrT="[Текст]" custT="1"/>
      <dgm:spPr/>
      <dgm:t>
        <a:bodyPr/>
        <a:lstStyle/>
        <a:p>
          <a:r>
            <a:rPr lang="ru-RU" sz="2000" dirty="0" smtClean="0">
              <a:latin typeface="+mn-lt"/>
            </a:rPr>
            <a:t>Снижение числа безработных, состоящих на учете в службе занятости на 53,2%</a:t>
          </a:r>
          <a:endParaRPr lang="ru-RU" sz="2000" dirty="0">
            <a:latin typeface="+mn-lt"/>
          </a:endParaRPr>
        </a:p>
      </dgm:t>
    </dgm:pt>
    <dgm:pt modelId="{D48F59A3-5F80-4642-B74C-34D71A11D3B4}" type="parTrans" cxnId="{684D8ACF-5012-40D8-AD83-48112EDB0719}">
      <dgm:prSet/>
      <dgm:spPr/>
      <dgm:t>
        <a:bodyPr/>
        <a:lstStyle/>
        <a:p>
          <a:endParaRPr lang="ru-RU" sz="2800">
            <a:solidFill>
              <a:schemeClr val="tx1"/>
            </a:solidFill>
            <a:latin typeface="+mn-lt"/>
          </a:endParaRPr>
        </a:p>
      </dgm:t>
    </dgm:pt>
    <dgm:pt modelId="{FF058151-3099-4909-A5E1-F8CE81321E15}" type="sibTrans" cxnId="{684D8ACF-5012-40D8-AD83-48112EDB0719}">
      <dgm:prSet/>
      <dgm:spPr/>
      <dgm:t>
        <a:bodyPr/>
        <a:lstStyle/>
        <a:p>
          <a:endParaRPr lang="ru-RU" sz="2800">
            <a:solidFill>
              <a:schemeClr val="tx1"/>
            </a:solidFill>
            <a:latin typeface="+mn-lt"/>
          </a:endParaRPr>
        </a:p>
      </dgm:t>
    </dgm:pt>
    <dgm:pt modelId="{0EFF01B1-7A80-49C2-8083-5AB2431FE5A8}">
      <dgm:prSet phldrT="[Текст]" custT="1"/>
      <dgm:spPr/>
      <dgm:t>
        <a:bodyPr/>
        <a:lstStyle/>
        <a:p>
          <a:r>
            <a:rPr lang="ru-RU" sz="2000" dirty="0" smtClean="0">
              <a:latin typeface="+mn-lt"/>
            </a:rPr>
            <a:t>Рост числа лиц, систематически занимающихся спортом – с 30,1% в 2020 году до 32,9% в 2021 году</a:t>
          </a:r>
          <a:endParaRPr lang="ru-RU" sz="2000" dirty="0">
            <a:latin typeface="+mn-lt"/>
          </a:endParaRPr>
        </a:p>
      </dgm:t>
    </dgm:pt>
    <dgm:pt modelId="{C1582CF0-5D2C-4A5A-9309-19CBC38ECC63}" type="parTrans" cxnId="{D0DE7249-E815-4480-A818-79CEC2092DE5}">
      <dgm:prSet/>
      <dgm:spPr/>
      <dgm:t>
        <a:bodyPr/>
        <a:lstStyle/>
        <a:p>
          <a:endParaRPr lang="ru-RU" sz="2800">
            <a:solidFill>
              <a:schemeClr val="tx1"/>
            </a:solidFill>
            <a:latin typeface="+mn-lt"/>
          </a:endParaRPr>
        </a:p>
      </dgm:t>
    </dgm:pt>
    <dgm:pt modelId="{A22F5859-B406-4C71-87DE-47DB7345C4BF}" type="sibTrans" cxnId="{D0DE7249-E815-4480-A818-79CEC2092DE5}">
      <dgm:prSet/>
      <dgm:spPr/>
      <dgm:t>
        <a:bodyPr/>
        <a:lstStyle/>
        <a:p>
          <a:endParaRPr lang="ru-RU" sz="2800">
            <a:solidFill>
              <a:schemeClr val="tx1"/>
            </a:solidFill>
            <a:latin typeface="+mn-lt"/>
          </a:endParaRPr>
        </a:p>
      </dgm:t>
    </dgm:pt>
    <dgm:pt modelId="{FE5BFD32-F1B4-4402-A2D4-1A3D082F1DF2}">
      <dgm:prSet phldrT="[Текст]" custT="1"/>
      <dgm:spPr/>
      <dgm:t>
        <a:bodyPr/>
        <a:lstStyle/>
        <a:p>
          <a:r>
            <a:rPr lang="ru-RU" sz="2000" dirty="0" smtClean="0">
              <a:latin typeface="+mn-lt"/>
            </a:rPr>
            <a:t>Рост ввода жилья – на 11,04% </a:t>
          </a:r>
          <a:endParaRPr lang="ru-RU" sz="2000" dirty="0">
            <a:latin typeface="+mn-lt"/>
          </a:endParaRPr>
        </a:p>
      </dgm:t>
    </dgm:pt>
    <dgm:pt modelId="{129EE758-0E9C-460B-A49C-FDF6EB3A76DE}" type="parTrans" cxnId="{CAFDE544-D7A9-4A91-A699-2E1F5DFE6231}">
      <dgm:prSet/>
      <dgm:spPr/>
      <dgm:t>
        <a:bodyPr/>
        <a:lstStyle/>
        <a:p>
          <a:endParaRPr lang="ru-RU" sz="2800">
            <a:solidFill>
              <a:schemeClr val="tx1"/>
            </a:solidFill>
            <a:latin typeface="+mn-lt"/>
          </a:endParaRPr>
        </a:p>
      </dgm:t>
    </dgm:pt>
    <dgm:pt modelId="{996188D0-3275-419A-85C7-258EDDE7C392}" type="sibTrans" cxnId="{CAFDE544-D7A9-4A91-A699-2E1F5DFE6231}">
      <dgm:prSet/>
      <dgm:spPr/>
      <dgm:t>
        <a:bodyPr/>
        <a:lstStyle/>
        <a:p>
          <a:endParaRPr lang="ru-RU" sz="2800">
            <a:solidFill>
              <a:schemeClr val="tx1"/>
            </a:solidFill>
            <a:latin typeface="+mn-lt"/>
          </a:endParaRPr>
        </a:p>
      </dgm:t>
    </dgm:pt>
    <dgm:pt modelId="{4D3D5FA2-178E-4872-BB59-3CCB8A3F9038}">
      <dgm:prSet phldrT="[Текст]" custT="1"/>
      <dgm:spPr/>
      <dgm:t>
        <a:bodyPr/>
        <a:lstStyle/>
        <a:p>
          <a:r>
            <a:rPr lang="ru-RU" sz="2000" dirty="0" smtClean="0">
              <a:latin typeface="+mn-lt"/>
            </a:rPr>
            <a:t>Снижение уровня регистрируемой безработицы с 5,1% до 2,4%</a:t>
          </a:r>
          <a:endParaRPr lang="ru-RU" sz="2000" dirty="0">
            <a:latin typeface="+mn-lt"/>
          </a:endParaRPr>
        </a:p>
      </dgm:t>
    </dgm:pt>
    <dgm:pt modelId="{0557FD97-C578-4D3A-9FC8-03C51B6B7334}" type="parTrans" cxnId="{16D49184-225D-4A27-BD9F-723672DD9FF2}">
      <dgm:prSet/>
      <dgm:spPr/>
      <dgm:t>
        <a:bodyPr/>
        <a:lstStyle/>
        <a:p>
          <a:endParaRPr lang="ru-RU"/>
        </a:p>
      </dgm:t>
    </dgm:pt>
    <dgm:pt modelId="{A00F3BFF-5A81-4CA4-ADAE-3262FEAFDD92}" type="sibTrans" cxnId="{16D49184-225D-4A27-BD9F-723672DD9FF2}">
      <dgm:prSet/>
      <dgm:spPr/>
      <dgm:t>
        <a:bodyPr/>
        <a:lstStyle/>
        <a:p>
          <a:endParaRPr lang="ru-RU"/>
        </a:p>
      </dgm:t>
    </dgm:pt>
    <dgm:pt modelId="{E1285E11-16E2-48EA-812E-9AE6EBBB8901}" type="pres">
      <dgm:prSet presAssocID="{F00880EC-20D3-4678-ABD9-4F324F2653CC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C9C6A46E-DB56-4D87-9756-1B31F4673203}" type="pres">
      <dgm:prSet presAssocID="{969511A1-5553-4769-A68D-A2A2CBE34D4F}" presName="singleCycle" presStyleCnt="0"/>
      <dgm:spPr/>
      <dgm:t>
        <a:bodyPr/>
        <a:lstStyle/>
        <a:p>
          <a:endParaRPr lang="ru-RU"/>
        </a:p>
      </dgm:t>
    </dgm:pt>
    <dgm:pt modelId="{FCE5D19E-E3C5-4FF4-9844-013CB433506B}" type="pres">
      <dgm:prSet presAssocID="{969511A1-5553-4769-A68D-A2A2CBE34D4F}" presName="singleCenter" presStyleLbl="node1" presStyleIdx="0" presStyleCnt="7" custScaleY="57068">
        <dgm:presLayoutVars>
          <dgm:chMax val="7"/>
          <dgm:chPref val="7"/>
        </dgm:presLayoutVars>
      </dgm:prSet>
      <dgm:spPr/>
      <dgm:t>
        <a:bodyPr/>
        <a:lstStyle/>
        <a:p>
          <a:endParaRPr lang="ru-RU"/>
        </a:p>
      </dgm:t>
    </dgm:pt>
    <dgm:pt modelId="{EF9D77BC-BE07-437B-A25F-A11636A213D7}" type="pres">
      <dgm:prSet presAssocID="{2DD6357C-C575-49E7-9B33-9CB3F35AAECF}" presName="Name56" presStyleLbl="parChTrans1D2" presStyleIdx="0" presStyleCnt="6"/>
      <dgm:spPr/>
      <dgm:t>
        <a:bodyPr/>
        <a:lstStyle/>
        <a:p>
          <a:endParaRPr lang="ru-RU"/>
        </a:p>
      </dgm:t>
    </dgm:pt>
    <dgm:pt modelId="{A5955DBE-D9EC-42F5-A02B-AB6C9CBF2FD2}" type="pres">
      <dgm:prSet presAssocID="{1FA288E7-19D4-4D37-8A83-616CB674136C}" presName="text0" presStyleLbl="node1" presStyleIdx="1" presStyleCnt="7" custScaleX="466158" custRadScaleRad="93409" custRadScaleInc="-40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56E1673-197A-4693-8B37-620A5BA936F2}" type="pres">
      <dgm:prSet presAssocID="{03E4EB27-8952-481F-9397-8DEA290C4BBE}" presName="Name56" presStyleLbl="parChTrans1D2" presStyleIdx="1" presStyleCnt="6"/>
      <dgm:spPr/>
      <dgm:t>
        <a:bodyPr/>
        <a:lstStyle/>
        <a:p>
          <a:endParaRPr lang="ru-RU"/>
        </a:p>
      </dgm:t>
    </dgm:pt>
    <dgm:pt modelId="{EA615A8C-2829-4A24-B661-20F89EE1902F}" type="pres">
      <dgm:prSet presAssocID="{D4EB471A-3EEE-4025-A67B-507D2C62B65D}" presName="text0" presStyleLbl="node1" presStyleIdx="2" presStyleCnt="7" custScaleX="369006" custRadScaleRad="160404" custRadScaleInc="610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101436-F376-4CB8-9208-7FF70C0E6FB1}" type="pres">
      <dgm:prSet presAssocID="{D48F59A3-5F80-4642-B74C-34D71A11D3B4}" presName="Name56" presStyleLbl="parChTrans1D2" presStyleIdx="2" presStyleCnt="6"/>
      <dgm:spPr/>
      <dgm:t>
        <a:bodyPr/>
        <a:lstStyle/>
        <a:p>
          <a:endParaRPr lang="ru-RU"/>
        </a:p>
      </dgm:t>
    </dgm:pt>
    <dgm:pt modelId="{404A8B28-4228-4A6A-B31D-DE0300B21795}" type="pres">
      <dgm:prSet presAssocID="{8549757D-D1DA-4868-814D-D9B1746F7D90}" presName="text0" presStyleLbl="node1" presStyleIdx="3" presStyleCnt="7" custScaleX="302379" custScaleY="124586" custRadScaleRad="173955" custRadScaleInc="-4830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14321FC-5970-4C5B-AD26-6C4550611BE7}" type="pres">
      <dgm:prSet presAssocID="{0557FD97-C578-4D3A-9FC8-03C51B6B7334}" presName="Name56" presStyleLbl="parChTrans1D2" presStyleIdx="3" presStyleCnt="6"/>
      <dgm:spPr/>
      <dgm:t>
        <a:bodyPr/>
        <a:lstStyle/>
        <a:p>
          <a:endParaRPr lang="ru-RU"/>
        </a:p>
      </dgm:t>
    </dgm:pt>
    <dgm:pt modelId="{45C34E54-3C09-42DF-9790-ECE44AE7347F}" type="pres">
      <dgm:prSet presAssocID="{4D3D5FA2-178E-4872-BB59-3CCB8A3F9038}" presName="text0" presStyleLbl="node1" presStyleIdx="4" presStyleCnt="7" custScaleX="343444" custRadScaleRad="95487" custRadScaleInc="-329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F4A3DF-4659-45AC-AF91-7BB6410EC18E}" type="pres">
      <dgm:prSet presAssocID="{C1582CF0-5D2C-4A5A-9309-19CBC38ECC63}" presName="Name56" presStyleLbl="parChTrans1D2" presStyleIdx="4" presStyleCnt="6"/>
      <dgm:spPr/>
      <dgm:t>
        <a:bodyPr/>
        <a:lstStyle/>
        <a:p>
          <a:endParaRPr lang="ru-RU"/>
        </a:p>
      </dgm:t>
    </dgm:pt>
    <dgm:pt modelId="{B587E59E-2F0F-475B-854E-38D55AE20BBB}" type="pres">
      <dgm:prSet presAssocID="{0EFF01B1-7A80-49C2-8083-5AB2431FE5A8}" presName="text0" presStyleLbl="node1" presStyleIdx="5" presStyleCnt="7" custScaleX="317337" custScaleY="141541" custRadScaleRad="174619" custRadScaleInc="458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7DF866-FFF7-4164-A90A-671E59CE83F7}" type="pres">
      <dgm:prSet presAssocID="{129EE758-0E9C-460B-A49C-FDF6EB3A76DE}" presName="Name56" presStyleLbl="parChTrans1D2" presStyleIdx="5" presStyleCnt="6"/>
      <dgm:spPr/>
      <dgm:t>
        <a:bodyPr/>
        <a:lstStyle/>
        <a:p>
          <a:endParaRPr lang="ru-RU"/>
        </a:p>
      </dgm:t>
    </dgm:pt>
    <dgm:pt modelId="{8E5A1B3D-58FE-4BB9-A2FF-AD6EA9FA528C}" type="pres">
      <dgm:prSet presAssocID="{FE5BFD32-F1B4-4402-A2D4-1A3D082F1DF2}" presName="text0" presStyleLbl="node1" presStyleIdx="6" presStyleCnt="7" custScaleX="333159" custScaleY="90564" custRadScaleRad="138805" custRadScaleInc="-5457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36C451B-0C0E-4AE8-9981-CBC5AA66180C}" srcId="{F00880EC-20D3-4678-ABD9-4F324F2653CC}" destId="{969511A1-5553-4769-A68D-A2A2CBE34D4F}" srcOrd="0" destOrd="0" parTransId="{2DF7D6DD-5361-4727-A46A-855632DB525B}" sibTransId="{5238E1FF-8524-451C-8621-C2B355E284AD}"/>
    <dgm:cxn modelId="{8829416C-8ED1-4CF7-A393-E5873D5FAE2C}" type="presOf" srcId="{0557FD97-C578-4D3A-9FC8-03C51B6B7334}" destId="{F14321FC-5970-4C5B-AD26-6C4550611BE7}" srcOrd="0" destOrd="0" presId="urn:microsoft.com/office/officeart/2008/layout/RadialCluster"/>
    <dgm:cxn modelId="{FC35AE32-FBB4-43E0-9AB9-4E1615F9F33B}" type="presOf" srcId="{1FA288E7-19D4-4D37-8A83-616CB674136C}" destId="{A5955DBE-D9EC-42F5-A02B-AB6C9CBF2FD2}" srcOrd="0" destOrd="0" presId="urn:microsoft.com/office/officeart/2008/layout/RadialCluster"/>
    <dgm:cxn modelId="{DFE01D87-ECAF-49F6-90E8-D096D8596032}" type="presOf" srcId="{4D3D5FA2-178E-4872-BB59-3CCB8A3F9038}" destId="{45C34E54-3C09-42DF-9790-ECE44AE7347F}" srcOrd="0" destOrd="0" presId="urn:microsoft.com/office/officeart/2008/layout/RadialCluster"/>
    <dgm:cxn modelId="{10AAD159-41CF-4450-B1D4-2190ED7FAEEC}" type="presOf" srcId="{FE5BFD32-F1B4-4402-A2D4-1A3D082F1DF2}" destId="{8E5A1B3D-58FE-4BB9-A2FF-AD6EA9FA528C}" srcOrd="0" destOrd="0" presId="urn:microsoft.com/office/officeart/2008/layout/RadialCluster"/>
    <dgm:cxn modelId="{684D8ACF-5012-40D8-AD83-48112EDB0719}" srcId="{969511A1-5553-4769-A68D-A2A2CBE34D4F}" destId="{8549757D-D1DA-4868-814D-D9B1746F7D90}" srcOrd="2" destOrd="0" parTransId="{D48F59A3-5F80-4642-B74C-34D71A11D3B4}" sibTransId="{FF058151-3099-4909-A5E1-F8CE81321E15}"/>
    <dgm:cxn modelId="{1CC58334-4D4B-4728-A469-F937A519B887}" type="presOf" srcId="{969511A1-5553-4769-A68D-A2A2CBE34D4F}" destId="{FCE5D19E-E3C5-4FF4-9844-013CB433506B}" srcOrd="0" destOrd="0" presId="urn:microsoft.com/office/officeart/2008/layout/RadialCluster"/>
    <dgm:cxn modelId="{E8AD489E-6E23-4080-9857-C984514A9567}" type="presOf" srcId="{8549757D-D1DA-4868-814D-D9B1746F7D90}" destId="{404A8B28-4228-4A6A-B31D-DE0300B21795}" srcOrd="0" destOrd="0" presId="urn:microsoft.com/office/officeart/2008/layout/RadialCluster"/>
    <dgm:cxn modelId="{E26C7346-F3B4-416E-9556-E8A17487BE80}" type="presOf" srcId="{0EFF01B1-7A80-49C2-8083-5AB2431FE5A8}" destId="{B587E59E-2F0F-475B-854E-38D55AE20BBB}" srcOrd="0" destOrd="0" presId="urn:microsoft.com/office/officeart/2008/layout/RadialCluster"/>
    <dgm:cxn modelId="{D0DE7249-E815-4480-A818-79CEC2092DE5}" srcId="{969511A1-5553-4769-A68D-A2A2CBE34D4F}" destId="{0EFF01B1-7A80-49C2-8083-5AB2431FE5A8}" srcOrd="4" destOrd="0" parTransId="{C1582CF0-5D2C-4A5A-9309-19CBC38ECC63}" sibTransId="{A22F5859-B406-4C71-87DE-47DB7345C4BF}"/>
    <dgm:cxn modelId="{29FC53EB-5ECB-48EF-88F6-38986E50D84A}" type="presOf" srcId="{03E4EB27-8952-481F-9397-8DEA290C4BBE}" destId="{256E1673-197A-4693-8B37-620A5BA936F2}" srcOrd="0" destOrd="0" presId="urn:microsoft.com/office/officeart/2008/layout/RadialCluster"/>
    <dgm:cxn modelId="{61CE5288-5E66-4698-AE4C-28AF73266515}" type="presOf" srcId="{F00880EC-20D3-4678-ABD9-4F324F2653CC}" destId="{E1285E11-16E2-48EA-812E-9AE6EBBB8901}" srcOrd="0" destOrd="0" presId="urn:microsoft.com/office/officeart/2008/layout/RadialCluster"/>
    <dgm:cxn modelId="{5009DED5-FACD-46B8-8700-9EAD35EBA8F4}" type="presOf" srcId="{D4EB471A-3EEE-4025-A67B-507D2C62B65D}" destId="{EA615A8C-2829-4A24-B661-20F89EE1902F}" srcOrd="0" destOrd="0" presId="urn:microsoft.com/office/officeart/2008/layout/RadialCluster"/>
    <dgm:cxn modelId="{4326F72C-A844-4AC4-94E9-B15FDB7E621A}" type="presOf" srcId="{2DD6357C-C575-49E7-9B33-9CB3F35AAECF}" destId="{EF9D77BC-BE07-437B-A25F-A11636A213D7}" srcOrd="0" destOrd="0" presId="urn:microsoft.com/office/officeart/2008/layout/RadialCluster"/>
    <dgm:cxn modelId="{F0B358A1-0FDD-477A-B94E-9434E6EEA3D2}" srcId="{969511A1-5553-4769-A68D-A2A2CBE34D4F}" destId="{D4EB471A-3EEE-4025-A67B-507D2C62B65D}" srcOrd="1" destOrd="0" parTransId="{03E4EB27-8952-481F-9397-8DEA290C4BBE}" sibTransId="{342AA51E-D750-4FBC-8220-DD14C18FFA57}"/>
    <dgm:cxn modelId="{597817DC-FFF5-47BC-8805-61C840C3C488}" type="presOf" srcId="{D48F59A3-5F80-4642-B74C-34D71A11D3B4}" destId="{D2101436-F376-4CB8-9208-7FF70C0E6FB1}" srcOrd="0" destOrd="0" presId="urn:microsoft.com/office/officeart/2008/layout/RadialCluster"/>
    <dgm:cxn modelId="{4861D2FD-3D5C-419F-BA56-9E0580AF9A13}" type="presOf" srcId="{C1582CF0-5D2C-4A5A-9309-19CBC38ECC63}" destId="{11F4A3DF-4659-45AC-AF91-7BB6410EC18E}" srcOrd="0" destOrd="0" presId="urn:microsoft.com/office/officeart/2008/layout/RadialCluster"/>
    <dgm:cxn modelId="{CAFDE544-D7A9-4A91-A699-2E1F5DFE6231}" srcId="{969511A1-5553-4769-A68D-A2A2CBE34D4F}" destId="{FE5BFD32-F1B4-4402-A2D4-1A3D082F1DF2}" srcOrd="5" destOrd="0" parTransId="{129EE758-0E9C-460B-A49C-FDF6EB3A76DE}" sibTransId="{996188D0-3275-419A-85C7-258EDDE7C392}"/>
    <dgm:cxn modelId="{79DFBD15-ED5D-46D7-BA58-BFA0426B5720}" type="presOf" srcId="{129EE758-0E9C-460B-A49C-FDF6EB3A76DE}" destId="{487DF866-FFF7-4164-A90A-671E59CE83F7}" srcOrd="0" destOrd="0" presId="urn:microsoft.com/office/officeart/2008/layout/RadialCluster"/>
    <dgm:cxn modelId="{EB6A027D-CB12-40EE-AD13-5210E222B195}" srcId="{969511A1-5553-4769-A68D-A2A2CBE34D4F}" destId="{1FA288E7-19D4-4D37-8A83-616CB674136C}" srcOrd="0" destOrd="0" parTransId="{2DD6357C-C575-49E7-9B33-9CB3F35AAECF}" sibTransId="{B5AF51BD-CEAD-4811-AA78-1220EE5E8A21}"/>
    <dgm:cxn modelId="{16D49184-225D-4A27-BD9F-723672DD9FF2}" srcId="{969511A1-5553-4769-A68D-A2A2CBE34D4F}" destId="{4D3D5FA2-178E-4872-BB59-3CCB8A3F9038}" srcOrd="3" destOrd="0" parTransId="{0557FD97-C578-4D3A-9FC8-03C51B6B7334}" sibTransId="{A00F3BFF-5A81-4CA4-ADAE-3262FEAFDD92}"/>
    <dgm:cxn modelId="{A8B6C17F-97C9-427C-A011-A98A0AB247D0}" type="presParOf" srcId="{E1285E11-16E2-48EA-812E-9AE6EBBB8901}" destId="{C9C6A46E-DB56-4D87-9756-1B31F4673203}" srcOrd="0" destOrd="0" presId="urn:microsoft.com/office/officeart/2008/layout/RadialCluster"/>
    <dgm:cxn modelId="{47EF335F-1BB5-4982-BDD3-B07784635513}" type="presParOf" srcId="{C9C6A46E-DB56-4D87-9756-1B31F4673203}" destId="{FCE5D19E-E3C5-4FF4-9844-013CB433506B}" srcOrd="0" destOrd="0" presId="urn:microsoft.com/office/officeart/2008/layout/RadialCluster"/>
    <dgm:cxn modelId="{EBD8F4D7-5DE0-4D12-A1DC-AA420BCE1899}" type="presParOf" srcId="{C9C6A46E-DB56-4D87-9756-1B31F4673203}" destId="{EF9D77BC-BE07-437B-A25F-A11636A213D7}" srcOrd="1" destOrd="0" presId="urn:microsoft.com/office/officeart/2008/layout/RadialCluster"/>
    <dgm:cxn modelId="{9C019477-3BD4-4635-8EED-0CC90AEA115D}" type="presParOf" srcId="{C9C6A46E-DB56-4D87-9756-1B31F4673203}" destId="{A5955DBE-D9EC-42F5-A02B-AB6C9CBF2FD2}" srcOrd="2" destOrd="0" presId="urn:microsoft.com/office/officeart/2008/layout/RadialCluster"/>
    <dgm:cxn modelId="{3F3B130F-ACEB-4AE5-8214-AEDDC4149619}" type="presParOf" srcId="{C9C6A46E-DB56-4D87-9756-1B31F4673203}" destId="{256E1673-197A-4693-8B37-620A5BA936F2}" srcOrd="3" destOrd="0" presId="urn:microsoft.com/office/officeart/2008/layout/RadialCluster"/>
    <dgm:cxn modelId="{E04FC5F2-46ED-4D98-A7BF-159C1EB84604}" type="presParOf" srcId="{C9C6A46E-DB56-4D87-9756-1B31F4673203}" destId="{EA615A8C-2829-4A24-B661-20F89EE1902F}" srcOrd="4" destOrd="0" presId="urn:microsoft.com/office/officeart/2008/layout/RadialCluster"/>
    <dgm:cxn modelId="{98C50F85-7113-46CD-80B5-F3C3EA3D9D93}" type="presParOf" srcId="{C9C6A46E-DB56-4D87-9756-1B31F4673203}" destId="{D2101436-F376-4CB8-9208-7FF70C0E6FB1}" srcOrd="5" destOrd="0" presId="urn:microsoft.com/office/officeart/2008/layout/RadialCluster"/>
    <dgm:cxn modelId="{033CEC2E-AE5C-4AE9-B60C-B1C33B3715E7}" type="presParOf" srcId="{C9C6A46E-DB56-4D87-9756-1B31F4673203}" destId="{404A8B28-4228-4A6A-B31D-DE0300B21795}" srcOrd="6" destOrd="0" presId="urn:microsoft.com/office/officeart/2008/layout/RadialCluster"/>
    <dgm:cxn modelId="{13E4CEB9-8A66-486F-A8EF-17FC40F4E19D}" type="presParOf" srcId="{C9C6A46E-DB56-4D87-9756-1B31F4673203}" destId="{F14321FC-5970-4C5B-AD26-6C4550611BE7}" srcOrd="7" destOrd="0" presId="urn:microsoft.com/office/officeart/2008/layout/RadialCluster"/>
    <dgm:cxn modelId="{202AC020-AD78-458E-A1A5-47C70639DEF6}" type="presParOf" srcId="{C9C6A46E-DB56-4D87-9756-1B31F4673203}" destId="{45C34E54-3C09-42DF-9790-ECE44AE7347F}" srcOrd="8" destOrd="0" presId="urn:microsoft.com/office/officeart/2008/layout/RadialCluster"/>
    <dgm:cxn modelId="{2F16E7E0-B538-4985-9C08-990A297D40D3}" type="presParOf" srcId="{C9C6A46E-DB56-4D87-9756-1B31F4673203}" destId="{11F4A3DF-4659-45AC-AF91-7BB6410EC18E}" srcOrd="9" destOrd="0" presId="urn:microsoft.com/office/officeart/2008/layout/RadialCluster"/>
    <dgm:cxn modelId="{0A9FC511-273D-40DC-A37A-0BDCC54330D0}" type="presParOf" srcId="{C9C6A46E-DB56-4D87-9756-1B31F4673203}" destId="{B587E59E-2F0F-475B-854E-38D55AE20BBB}" srcOrd="10" destOrd="0" presId="urn:microsoft.com/office/officeart/2008/layout/RadialCluster"/>
    <dgm:cxn modelId="{8CCEEA36-BB08-44D9-A546-AFD54D3E5002}" type="presParOf" srcId="{C9C6A46E-DB56-4D87-9756-1B31F4673203}" destId="{487DF866-FFF7-4164-A90A-671E59CE83F7}" srcOrd="11" destOrd="0" presId="urn:microsoft.com/office/officeart/2008/layout/RadialCluster"/>
    <dgm:cxn modelId="{4E37BAD9-549D-4C4C-A570-9E4E1692E59E}" type="presParOf" srcId="{C9C6A46E-DB56-4D87-9756-1B31F4673203}" destId="{8E5A1B3D-58FE-4BB9-A2FF-AD6EA9FA528C}" srcOrd="12" destOrd="0" presId="urn:microsoft.com/office/officeart/2008/layout/RadialCluster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744F04D4-666F-41EC-8865-FE384CBA8182}" type="doc">
      <dgm:prSet loTypeId="urn:microsoft.com/office/officeart/2005/8/layout/radial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211CDC7-9CB4-45EB-AA4D-2CEF819464B6}">
      <dgm:prSet phldrT="[Текст]" custT="1"/>
      <dgm:spPr>
        <a:solidFill>
          <a:schemeClr val="accent6">
            <a:lumMod val="20000"/>
            <a:lumOff val="80000"/>
          </a:schemeClr>
        </a:solidFill>
        <a:ln>
          <a:solidFill>
            <a:schemeClr val="accent6">
              <a:lumMod val="50000"/>
            </a:schemeClr>
          </a:solidFill>
        </a:ln>
      </dgm:spPr>
      <dgm:t>
        <a:bodyPr/>
        <a:lstStyle/>
        <a:p>
          <a:r>
            <a:rPr lang="ru-RU" sz="2000" b="1" dirty="0" smtClean="0">
              <a:solidFill>
                <a:srgbClr val="FF0000"/>
              </a:solidFill>
            </a:rPr>
            <a:t>20 муниципальных программ</a:t>
          </a:r>
          <a:endParaRPr lang="ru-RU" sz="2000" b="1" dirty="0">
            <a:solidFill>
              <a:srgbClr val="FF0000"/>
            </a:solidFill>
          </a:endParaRPr>
        </a:p>
      </dgm:t>
    </dgm:pt>
    <dgm:pt modelId="{1371CC97-1B02-4DE3-AC3B-C7E3CCBC8BBD}" type="parTrans" cxnId="{9A0EEF23-F46F-4F95-8FC0-8D892759AFB0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9FBDD64C-8437-46A0-8101-647C3429F71A}" type="sibTrans" cxnId="{9A0EEF23-F46F-4F95-8FC0-8D892759AFB0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39CA8313-86EA-4429-8F65-E5012787DC4E}">
      <dgm:prSet phldrT="[Текст]"/>
      <dgm:spPr>
        <a:solidFill>
          <a:schemeClr val="accent6">
            <a:lumMod val="20000"/>
            <a:lumOff val="80000"/>
          </a:schemeClr>
        </a:solidFill>
        <a:ln>
          <a:solidFill>
            <a:schemeClr val="accent6">
              <a:lumMod val="50000"/>
            </a:schemeClr>
          </a:solidFill>
        </a:ln>
      </dgm:spPr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Цель 1. Развитие экономической базы района за счет повышения инвестиционной привлекательности и ликвидации структурных диспропорций в экономике – </a:t>
          </a:r>
          <a:r>
            <a:rPr lang="ru-RU" b="1" dirty="0" smtClean="0">
              <a:solidFill>
                <a:srgbClr val="FF0000"/>
              </a:solidFill>
            </a:rPr>
            <a:t>2 программы</a:t>
          </a:r>
          <a:endParaRPr lang="ru-RU" dirty="0">
            <a:solidFill>
              <a:srgbClr val="FF0000"/>
            </a:solidFill>
          </a:endParaRPr>
        </a:p>
      </dgm:t>
    </dgm:pt>
    <dgm:pt modelId="{17848A3B-92E2-4B3B-BFD5-4D1608FC2CDB}" type="parTrans" cxnId="{4CE13100-C477-4D56-9CAE-D04B7F68E10F}">
      <dgm:prSet/>
      <dgm:spPr>
        <a:solidFill>
          <a:schemeClr val="accent6">
            <a:lumMod val="20000"/>
            <a:lumOff val="80000"/>
          </a:schemeClr>
        </a:solidFill>
        <a:ln>
          <a:solidFill>
            <a:schemeClr val="accent6">
              <a:lumMod val="50000"/>
            </a:schemeClr>
          </a:solidFill>
        </a:ln>
      </dgm:spPr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3FB7F7E1-1529-4D5C-A9B0-427BDC29D25D}" type="sibTrans" cxnId="{4CE13100-C477-4D56-9CAE-D04B7F68E10F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77D35997-DCD5-497A-ADE2-54740FEEF64E}">
      <dgm:prSet phldrT="[Текст]"/>
      <dgm:spPr>
        <a:solidFill>
          <a:schemeClr val="accent6">
            <a:lumMod val="20000"/>
            <a:lumOff val="80000"/>
          </a:schemeClr>
        </a:solidFill>
        <a:ln>
          <a:solidFill>
            <a:schemeClr val="accent6">
              <a:lumMod val="50000"/>
            </a:schemeClr>
          </a:solidFill>
        </a:ln>
      </dgm:spPr>
      <dgm:t>
        <a:bodyPr/>
        <a:lstStyle/>
        <a:p>
          <a:r>
            <a:rPr lang="ru-RU" b="1" i="0" dirty="0" smtClean="0">
              <a:solidFill>
                <a:schemeClr val="tx1"/>
              </a:solidFill>
            </a:rPr>
            <a:t>Цель 2. Повышение уровня и качества жизни населения на всей территории Кожевниковского района – </a:t>
          </a:r>
          <a:r>
            <a:rPr lang="ru-RU" b="1" i="0" dirty="0" smtClean="0">
              <a:solidFill>
                <a:srgbClr val="FF0000"/>
              </a:solidFill>
            </a:rPr>
            <a:t>13 программ</a:t>
          </a:r>
          <a:endParaRPr lang="ru-RU" i="0" dirty="0">
            <a:solidFill>
              <a:srgbClr val="FF0000"/>
            </a:solidFill>
          </a:endParaRPr>
        </a:p>
      </dgm:t>
    </dgm:pt>
    <dgm:pt modelId="{269E77DD-0BD5-446B-9C87-A6771F1DE691}" type="parTrans" cxnId="{F6B0FC88-A129-47E1-AAFE-CC99D265E012}">
      <dgm:prSet/>
      <dgm:spPr>
        <a:solidFill>
          <a:schemeClr val="accent6">
            <a:lumMod val="20000"/>
            <a:lumOff val="80000"/>
          </a:schemeClr>
        </a:solidFill>
        <a:ln>
          <a:solidFill>
            <a:schemeClr val="accent6">
              <a:lumMod val="50000"/>
            </a:schemeClr>
          </a:solidFill>
        </a:ln>
      </dgm:spPr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B09F65BC-73EB-4376-8145-2BCB855B4AA3}" type="sibTrans" cxnId="{F6B0FC88-A129-47E1-AAFE-CC99D265E012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5B3FFE91-88AF-4868-9035-FCE7BA028C80}">
      <dgm:prSet phldrT="[Текст]"/>
      <dgm:spPr>
        <a:solidFill>
          <a:schemeClr val="accent6">
            <a:lumMod val="20000"/>
            <a:lumOff val="80000"/>
          </a:schemeClr>
        </a:solidFill>
        <a:ln>
          <a:solidFill>
            <a:schemeClr val="accent6">
              <a:lumMod val="50000"/>
            </a:schemeClr>
          </a:solidFill>
        </a:ln>
      </dgm:spPr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Цель 3. Развитие инфраструктуры в Кожевниковском районе – </a:t>
          </a:r>
          <a:r>
            <a:rPr lang="ru-RU" b="1" dirty="0" smtClean="0">
              <a:solidFill>
                <a:srgbClr val="FF0000"/>
              </a:solidFill>
            </a:rPr>
            <a:t>3 программы</a:t>
          </a:r>
          <a:endParaRPr lang="ru-RU" dirty="0">
            <a:solidFill>
              <a:srgbClr val="FF0000"/>
            </a:solidFill>
          </a:endParaRPr>
        </a:p>
      </dgm:t>
    </dgm:pt>
    <dgm:pt modelId="{0B86EE25-D1DC-4F8B-8742-22F51E90BA6C}" type="parTrans" cxnId="{5644772F-9FA9-4742-A42C-797DFEA5F764}">
      <dgm:prSet/>
      <dgm:spPr>
        <a:solidFill>
          <a:schemeClr val="accent6">
            <a:lumMod val="20000"/>
            <a:lumOff val="80000"/>
          </a:schemeClr>
        </a:solidFill>
        <a:ln>
          <a:solidFill>
            <a:schemeClr val="accent6">
              <a:lumMod val="50000"/>
            </a:schemeClr>
          </a:solidFill>
        </a:ln>
      </dgm:spPr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EEAB20E6-1BFA-4953-8872-60B47884B7A2}" type="sibTrans" cxnId="{5644772F-9FA9-4742-A42C-797DFEA5F764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051B2341-CDF3-4E1B-BE41-DC2D05297A5D}">
      <dgm:prSet phldrT="[Текст]"/>
      <dgm:spPr>
        <a:solidFill>
          <a:schemeClr val="accent6">
            <a:lumMod val="20000"/>
            <a:lumOff val="80000"/>
          </a:schemeClr>
        </a:solidFill>
        <a:ln>
          <a:solidFill>
            <a:schemeClr val="accent6">
              <a:lumMod val="50000"/>
            </a:schemeClr>
          </a:solidFill>
        </a:ln>
      </dgm:spPr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Цель 4. Эффективное управление районом –      </a:t>
          </a:r>
          <a:r>
            <a:rPr lang="ru-RU" b="1" dirty="0" smtClean="0">
              <a:solidFill>
                <a:srgbClr val="FF0000"/>
              </a:solidFill>
            </a:rPr>
            <a:t>2 программы</a:t>
          </a:r>
          <a:endParaRPr lang="ru-RU" dirty="0">
            <a:solidFill>
              <a:srgbClr val="FF0000"/>
            </a:solidFill>
          </a:endParaRPr>
        </a:p>
      </dgm:t>
    </dgm:pt>
    <dgm:pt modelId="{9B1F62FB-3669-40DC-97EC-00A7AC1A77BE}" type="parTrans" cxnId="{7C035FBC-F53B-4A87-95DC-539171B9129E}">
      <dgm:prSet/>
      <dgm:spPr>
        <a:solidFill>
          <a:schemeClr val="accent6">
            <a:lumMod val="20000"/>
            <a:lumOff val="80000"/>
          </a:schemeClr>
        </a:solidFill>
        <a:ln>
          <a:solidFill>
            <a:schemeClr val="accent6">
              <a:lumMod val="50000"/>
            </a:schemeClr>
          </a:solidFill>
        </a:ln>
      </dgm:spPr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4E36BF2C-221C-47D7-AA01-C1A326E72E42}" type="sibTrans" cxnId="{7C035FBC-F53B-4A87-95DC-539171B9129E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AEF76728-0B1E-4D78-88BC-7CD30586AE0F}" type="pres">
      <dgm:prSet presAssocID="{744F04D4-666F-41EC-8865-FE384CBA8182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D3E96BF-17D5-4CE2-AA92-D66954B22BED}" type="pres">
      <dgm:prSet presAssocID="{2211CDC7-9CB4-45EB-AA4D-2CEF819464B6}" presName="centerShape" presStyleLbl="node0" presStyleIdx="0" presStyleCnt="1"/>
      <dgm:spPr/>
      <dgm:t>
        <a:bodyPr/>
        <a:lstStyle/>
        <a:p>
          <a:endParaRPr lang="ru-RU"/>
        </a:p>
      </dgm:t>
    </dgm:pt>
    <dgm:pt modelId="{4B5121B4-C92E-47D4-B714-0C3A7A25BCE6}" type="pres">
      <dgm:prSet presAssocID="{17848A3B-92E2-4B3B-BFD5-4D1608FC2CDB}" presName="parTrans" presStyleLbl="bgSibTrans2D1" presStyleIdx="0" presStyleCnt="4"/>
      <dgm:spPr/>
      <dgm:t>
        <a:bodyPr/>
        <a:lstStyle/>
        <a:p>
          <a:endParaRPr lang="ru-RU"/>
        </a:p>
      </dgm:t>
    </dgm:pt>
    <dgm:pt modelId="{4FC171F0-9E42-4A4E-BD40-EF9C86DDDE92}" type="pres">
      <dgm:prSet presAssocID="{39CA8313-86EA-4429-8F65-E5012787DC4E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E667E0-265B-4839-8048-48FB5674600F}" type="pres">
      <dgm:prSet presAssocID="{269E77DD-0BD5-446B-9C87-A6771F1DE691}" presName="parTrans" presStyleLbl="bgSibTrans2D1" presStyleIdx="1" presStyleCnt="4"/>
      <dgm:spPr/>
      <dgm:t>
        <a:bodyPr/>
        <a:lstStyle/>
        <a:p>
          <a:endParaRPr lang="ru-RU"/>
        </a:p>
      </dgm:t>
    </dgm:pt>
    <dgm:pt modelId="{8413E720-522C-4CBE-9965-01DA304815FC}" type="pres">
      <dgm:prSet presAssocID="{77D35997-DCD5-497A-ADE2-54740FEEF64E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E476B83-FD6E-4786-A920-C84A19CD9432}" type="pres">
      <dgm:prSet presAssocID="{0B86EE25-D1DC-4F8B-8742-22F51E90BA6C}" presName="parTrans" presStyleLbl="bgSibTrans2D1" presStyleIdx="2" presStyleCnt="4"/>
      <dgm:spPr/>
      <dgm:t>
        <a:bodyPr/>
        <a:lstStyle/>
        <a:p>
          <a:endParaRPr lang="ru-RU"/>
        </a:p>
      </dgm:t>
    </dgm:pt>
    <dgm:pt modelId="{BF6C87A6-9D94-4893-8467-E5D32E92FC85}" type="pres">
      <dgm:prSet presAssocID="{5B3FFE91-88AF-4868-9035-FCE7BA028C80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2A00E2-75E2-4E47-9E9B-9B2855DB78AB}" type="pres">
      <dgm:prSet presAssocID="{9B1F62FB-3669-40DC-97EC-00A7AC1A77BE}" presName="parTrans" presStyleLbl="bgSibTrans2D1" presStyleIdx="3" presStyleCnt="4"/>
      <dgm:spPr/>
      <dgm:t>
        <a:bodyPr/>
        <a:lstStyle/>
        <a:p>
          <a:endParaRPr lang="ru-RU"/>
        </a:p>
      </dgm:t>
    </dgm:pt>
    <dgm:pt modelId="{B61A5E71-89EC-4370-9972-B1D7FC9BD228}" type="pres">
      <dgm:prSet presAssocID="{051B2341-CDF3-4E1B-BE41-DC2D05297A5D}" presName="node" presStyleLbl="node1" presStyleIdx="3" presStyleCnt="4" custScaleX="9888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6B0FC88-A129-47E1-AAFE-CC99D265E012}" srcId="{2211CDC7-9CB4-45EB-AA4D-2CEF819464B6}" destId="{77D35997-DCD5-497A-ADE2-54740FEEF64E}" srcOrd="1" destOrd="0" parTransId="{269E77DD-0BD5-446B-9C87-A6771F1DE691}" sibTransId="{B09F65BC-73EB-4376-8145-2BCB855B4AA3}"/>
    <dgm:cxn modelId="{07A32930-6921-42D0-AD42-8C9A8710B60E}" type="presOf" srcId="{2211CDC7-9CB4-45EB-AA4D-2CEF819464B6}" destId="{1D3E96BF-17D5-4CE2-AA92-D66954B22BED}" srcOrd="0" destOrd="0" presId="urn:microsoft.com/office/officeart/2005/8/layout/radial4"/>
    <dgm:cxn modelId="{7C035FBC-F53B-4A87-95DC-539171B9129E}" srcId="{2211CDC7-9CB4-45EB-AA4D-2CEF819464B6}" destId="{051B2341-CDF3-4E1B-BE41-DC2D05297A5D}" srcOrd="3" destOrd="0" parTransId="{9B1F62FB-3669-40DC-97EC-00A7AC1A77BE}" sibTransId="{4E36BF2C-221C-47D7-AA01-C1A326E72E42}"/>
    <dgm:cxn modelId="{9A0EEF23-F46F-4F95-8FC0-8D892759AFB0}" srcId="{744F04D4-666F-41EC-8865-FE384CBA8182}" destId="{2211CDC7-9CB4-45EB-AA4D-2CEF819464B6}" srcOrd="0" destOrd="0" parTransId="{1371CC97-1B02-4DE3-AC3B-C7E3CCBC8BBD}" sibTransId="{9FBDD64C-8437-46A0-8101-647C3429F71A}"/>
    <dgm:cxn modelId="{BCE33243-781D-44FF-A5B3-5203095BE113}" type="presOf" srcId="{77D35997-DCD5-497A-ADE2-54740FEEF64E}" destId="{8413E720-522C-4CBE-9965-01DA304815FC}" srcOrd="0" destOrd="0" presId="urn:microsoft.com/office/officeart/2005/8/layout/radial4"/>
    <dgm:cxn modelId="{AA076960-D3F0-467F-8B84-8492FE331DAB}" type="presOf" srcId="{17848A3B-92E2-4B3B-BFD5-4D1608FC2CDB}" destId="{4B5121B4-C92E-47D4-B714-0C3A7A25BCE6}" srcOrd="0" destOrd="0" presId="urn:microsoft.com/office/officeart/2005/8/layout/radial4"/>
    <dgm:cxn modelId="{9A2BC184-1D2F-4742-8AA1-2E00CD4B16B2}" type="presOf" srcId="{0B86EE25-D1DC-4F8B-8742-22F51E90BA6C}" destId="{7E476B83-FD6E-4786-A920-C84A19CD9432}" srcOrd="0" destOrd="0" presId="urn:microsoft.com/office/officeart/2005/8/layout/radial4"/>
    <dgm:cxn modelId="{4CE13100-C477-4D56-9CAE-D04B7F68E10F}" srcId="{2211CDC7-9CB4-45EB-AA4D-2CEF819464B6}" destId="{39CA8313-86EA-4429-8F65-E5012787DC4E}" srcOrd="0" destOrd="0" parTransId="{17848A3B-92E2-4B3B-BFD5-4D1608FC2CDB}" sibTransId="{3FB7F7E1-1529-4D5C-A9B0-427BDC29D25D}"/>
    <dgm:cxn modelId="{FB1792A7-37A2-4488-AA05-AE94951CAB4B}" type="presOf" srcId="{744F04D4-666F-41EC-8865-FE384CBA8182}" destId="{AEF76728-0B1E-4D78-88BC-7CD30586AE0F}" srcOrd="0" destOrd="0" presId="urn:microsoft.com/office/officeart/2005/8/layout/radial4"/>
    <dgm:cxn modelId="{3FCA599B-65EC-4422-ACB2-D41B1AF92388}" type="presOf" srcId="{9B1F62FB-3669-40DC-97EC-00A7AC1A77BE}" destId="{AE2A00E2-75E2-4E47-9E9B-9B2855DB78AB}" srcOrd="0" destOrd="0" presId="urn:microsoft.com/office/officeart/2005/8/layout/radial4"/>
    <dgm:cxn modelId="{AC3A2837-3CB0-44F1-9BE2-583412C1C004}" type="presOf" srcId="{051B2341-CDF3-4E1B-BE41-DC2D05297A5D}" destId="{B61A5E71-89EC-4370-9972-B1D7FC9BD228}" srcOrd="0" destOrd="0" presId="urn:microsoft.com/office/officeart/2005/8/layout/radial4"/>
    <dgm:cxn modelId="{617D7A7E-E4A6-489B-B8FA-D9E67242F043}" type="presOf" srcId="{269E77DD-0BD5-446B-9C87-A6771F1DE691}" destId="{24E667E0-265B-4839-8048-48FB5674600F}" srcOrd="0" destOrd="0" presId="urn:microsoft.com/office/officeart/2005/8/layout/radial4"/>
    <dgm:cxn modelId="{5644772F-9FA9-4742-A42C-797DFEA5F764}" srcId="{2211CDC7-9CB4-45EB-AA4D-2CEF819464B6}" destId="{5B3FFE91-88AF-4868-9035-FCE7BA028C80}" srcOrd="2" destOrd="0" parTransId="{0B86EE25-D1DC-4F8B-8742-22F51E90BA6C}" sibTransId="{EEAB20E6-1BFA-4953-8872-60B47884B7A2}"/>
    <dgm:cxn modelId="{8F688934-3BEC-4A31-9163-63D3AF5FC032}" type="presOf" srcId="{39CA8313-86EA-4429-8F65-E5012787DC4E}" destId="{4FC171F0-9E42-4A4E-BD40-EF9C86DDDE92}" srcOrd="0" destOrd="0" presId="urn:microsoft.com/office/officeart/2005/8/layout/radial4"/>
    <dgm:cxn modelId="{E762CC39-D89B-46F8-B4CC-549CDFC13506}" type="presOf" srcId="{5B3FFE91-88AF-4868-9035-FCE7BA028C80}" destId="{BF6C87A6-9D94-4893-8467-E5D32E92FC85}" srcOrd="0" destOrd="0" presId="urn:microsoft.com/office/officeart/2005/8/layout/radial4"/>
    <dgm:cxn modelId="{45BDC0A6-6B01-4B8A-A287-76B1477A5B5D}" type="presParOf" srcId="{AEF76728-0B1E-4D78-88BC-7CD30586AE0F}" destId="{1D3E96BF-17D5-4CE2-AA92-D66954B22BED}" srcOrd="0" destOrd="0" presId="urn:microsoft.com/office/officeart/2005/8/layout/radial4"/>
    <dgm:cxn modelId="{05D6922D-6AF8-48B2-A7FB-0CA0A247A01F}" type="presParOf" srcId="{AEF76728-0B1E-4D78-88BC-7CD30586AE0F}" destId="{4B5121B4-C92E-47D4-B714-0C3A7A25BCE6}" srcOrd="1" destOrd="0" presId="urn:microsoft.com/office/officeart/2005/8/layout/radial4"/>
    <dgm:cxn modelId="{153A0C1A-2BB6-4C2E-92AE-05B76EAF6A28}" type="presParOf" srcId="{AEF76728-0B1E-4D78-88BC-7CD30586AE0F}" destId="{4FC171F0-9E42-4A4E-BD40-EF9C86DDDE92}" srcOrd="2" destOrd="0" presId="urn:microsoft.com/office/officeart/2005/8/layout/radial4"/>
    <dgm:cxn modelId="{AF2392BB-3285-46B7-A222-54B82885C877}" type="presParOf" srcId="{AEF76728-0B1E-4D78-88BC-7CD30586AE0F}" destId="{24E667E0-265B-4839-8048-48FB5674600F}" srcOrd="3" destOrd="0" presId="urn:microsoft.com/office/officeart/2005/8/layout/radial4"/>
    <dgm:cxn modelId="{B8BFD382-2A8C-4A87-9CF9-D75770E724BE}" type="presParOf" srcId="{AEF76728-0B1E-4D78-88BC-7CD30586AE0F}" destId="{8413E720-522C-4CBE-9965-01DA304815FC}" srcOrd="4" destOrd="0" presId="urn:microsoft.com/office/officeart/2005/8/layout/radial4"/>
    <dgm:cxn modelId="{863F7E41-929D-4AF3-A316-A1CA262FC1B1}" type="presParOf" srcId="{AEF76728-0B1E-4D78-88BC-7CD30586AE0F}" destId="{7E476B83-FD6E-4786-A920-C84A19CD9432}" srcOrd="5" destOrd="0" presId="urn:microsoft.com/office/officeart/2005/8/layout/radial4"/>
    <dgm:cxn modelId="{A76CC1EF-6DBB-44F1-82EA-46D5A43CDB6D}" type="presParOf" srcId="{AEF76728-0B1E-4D78-88BC-7CD30586AE0F}" destId="{BF6C87A6-9D94-4893-8467-E5D32E92FC85}" srcOrd="6" destOrd="0" presId="urn:microsoft.com/office/officeart/2005/8/layout/radial4"/>
    <dgm:cxn modelId="{3CC3332D-E22A-4EA2-8A86-9E94634BE68D}" type="presParOf" srcId="{AEF76728-0B1E-4D78-88BC-7CD30586AE0F}" destId="{AE2A00E2-75E2-4E47-9E9B-9B2855DB78AB}" srcOrd="7" destOrd="0" presId="urn:microsoft.com/office/officeart/2005/8/layout/radial4"/>
    <dgm:cxn modelId="{23A87B00-A4AC-4AEE-AFAB-F602D3772E16}" type="presParOf" srcId="{AEF76728-0B1E-4D78-88BC-7CD30586AE0F}" destId="{B61A5E71-89EC-4370-9972-B1D7FC9BD228}" srcOrd="8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B12D8152-E8C6-4D30-81F7-FB7B6EF032B4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0"/>
      <dgm:spPr/>
    </dgm:pt>
    <dgm:pt modelId="{F5671743-73D0-420A-9A09-EA3276517778}" type="pres">
      <dgm:prSet presAssocID="{B12D8152-E8C6-4D30-81F7-FB7B6EF032B4}" presName="arrowDiagram" presStyleCnt="0">
        <dgm:presLayoutVars>
          <dgm:chMax val="5"/>
          <dgm:dir/>
          <dgm:resizeHandles val="exact"/>
        </dgm:presLayoutVars>
      </dgm:prSet>
      <dgm:spPr/>
    </dgm:pt>
  </dgm:ptLst>
  <dgm:cxnLst>
    <dgm:cxn modelId="{0BC1AB71-D495-4B8A-972E-35D418038B56}" type="presOf" srcId="{B12D8152-E8C6-4D30-81F7-FB7B6EF032B4}" destId="{F5671743-73D0-420A-9A09-EA3276517778}" srcOrd="0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3BF020D-BEB9-41CA-83FE-0A7D17F7FDBE}" type="doc">
      <dgm:prSet loTypeId="urn:microsoft.com/office/officeart/2005/8/layout/p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32932E1-A2F8-4DD0-BB00-04922534C351}">
      <dgm:prSet phldrT="[Текст]"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2800" b="1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Доходы                         923,8 млн. руб.                                                                                     100% к плану</a:t>
          </a:r>
        </a:p>
      </dgm:t>
    </dgm:pt>
    <dgm:pt modelId="{B9E79AAD-A097-4613-B0A6-E1534E212DC8}" type="parTrans" cxnId="{EBEC7999-4282-4712-9A56-EE79E763C473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B323E997-CAB1-45D6-B9FE-A75FF78F00BC}" type="sibTrans" cxnId="{EBEC7999-4282-4712-9A56-EE79E763C473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CB9E1CF3-550B-4F79-AD20-D27C59202EC1}">
      <dgm:prSet phldrT="[Текст]"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endParaRPr lang="ru-RU" sz="2800" b="1" dirty="0" smtClean="0">
            <a:solidFill>
              <a:schemeClr val="tx1"/>
            </a:solidFill>
            <a:latin typeface="+mn-lt"/>
            <a:cs typeface="Times New Roman" panose="02020603050405020304" pitchFamily="18" charset="0"/>
          </a:endParaRPr>
        </a:p>
        <a:p>
          <a:r>
            <a:rPr lang="ru-RU" sz="2800" b="1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Расходы                        928,8 млн. руб.  97,2% к плану</a:t>
          </a:r>
          <a:endParaRPr lang="ru-RU" sz="2800" b="1" dirty="0">
            <a:solidFill>
              <a:schemeClr val="tx1"/>
            </a:solidFill>
            <a:latin typeface="+mn-lt"/>
            <a:cs typeface="Times New Roman" panose="02020603050405020304" pitchFamily="18" charset="0"/>
          </a:endParaRPr>
        </a:p>
      </dgm:t>
    </dgm:pt>
    <dgm:pt modelId="{ABCC5D28-E9F7-4721-B341-AFB1C925A66D}" type="parTrans" cxnId="{2E9A04D7-FC38-4CEE-A647-E65707DF93D0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2C7E837C-1934-4173-BD51-942824D9A053}" type="sibTrans" cxnId="{2E9A04D7-FC38-4CEE-A647-E65707DF93D0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10251ECF-F5E0-439A-8573-1D1D6CB96A66}">
      <dgm:prSet phldrT="[Текст]" custT="1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sz="2800" b="1" dirty="0" smtClean="0">
              <a:solidFill>
                <a:srgbClr val="FF0000"/>
              </a:solidFill>
              <a:latin typeface="+mn-lt"/>
              <a:cs typeface="Times New Roman" panose="02020603050405020304" pitchFamily="18" charset="0"/>
            </a:rPr>
            <a:t>Дефицит  </a:t>
          </a:r>
          <a:r>
            <a:rPr lang="ru-RU" sz="2800" b="1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                5,0 млн. руб.</a:t>
          </a:r>
          <a:endParaRPr lang="ru-RU" sz="2800" b="1" dirty="0">
            <a:solidFill>
              <a:schemeClr val="tx1"/>
            </a:solidFill>
            <a:latin typeface="+mn-lt"/>
            <a:cs typeface="Times New Roman" panose="02020603050405020304" pitchFamily="18" charset="0"/>
          </a:endParaRPr>
        </a:p>
      </dgm:t>
    </dgm:pt>
    <dgm:pt modelId="{2A61C301-0CFD-49C2-ADCD-92871000E380}" type="parTrans" cxnId="{74A7FC7A-B327-45E3-AA45-372D095E0503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574CCA36-2CC2-460C-B9ED-E41B036A20BB}" type="sibTrans" cxnId="{74A7FC7A-B327-45E3-AA45-372D095E0503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CC9F3274-1639-4F04-A1B6-A8538795D8C3}" type="pres">
      <dgm:prSet presAssocID="{A3BF020D-BEB9-41CA-83FE-0A7D17F7FDBE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6EA0AB1-D8DA-4E65-98C5-F41B7727556B}" type="pres">
      <dgm:prSet presAssocID="{F32932E1-A2F8-4DD0-BB00-04922534C351}" presName="compNode" presStyleCnt="0"/>
      <dgm:spPr/>
    </dgm:pt>
    <dgm:pt modelId="{CC1ED6D3-42FB-479F-9C92-C7D019C65B1D}" type="pres">
      <dgm:prSet presAssocID="{F32932E1-A2F8-4DD0-BB00-04922534C351}" presName="pictRect" presStyleLbl="node1" presStyleIdx="0" presStyleCnt="3" custLinFactNeighborX="2067" custLinFactNeighborY="-10324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E274A81D-F583-4C0E-BCBC-8E508F6365CD}" type="pres">
      <dgm:prSet presAssocID="{F32932E1-A2F8-4DD0-BB00-04922534C351}" presName="textRect" presStyleLbl="revTx" presStyleIdx="0" presStyleCnt="3" custScaleY="202263" custLinFactNeighborX="2615" custLinFactNeighborY="5190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84A8E9-79E5-4E25-8D92-611AF9C0B8E1}" type="pres">
      <dgm:prSet presAssocID="{B323E997-CAB1-45D6-B9FE-A75FF78F00BC}" presName="sibTrans" presStyleLbl="sibTrans2D1" presStyleIdx="0" presStyleCnt="0"/>
      <dgm:spPr/>
      <dgm:t>
        <a:bodyPr/>
        <a:lstStyle/>
        <a:p>
          <a:endParaRPr lang="ru-RU"/>
        </a:p>
      </dgm:t>
    </dgm:pt>
    <dgm:pt modelId="{5794877C-167E-4A5F-9742-3D744E0483C3}" type="pres">
      <dgm:prSet presAssocID="{CB9E1CF3-550B-4F79-AD20-D27C59202EC1}" presName="compNode" presStyleCnt="0"/>
      <dgm:spPr/>
    </dgm:pt>
    <dgm:pt modelId="{474298FA-C85D-41B0-BFAF-C69B4ED81AEE}" type="pres">
      <dgm:prSet presAssocID="{CB9E1CF3-550B-4F79-AD20-D27C59202EC1}" presName="pictRect" presStyleLbl="node1" presStyleIdx="1" presStyleCnt="3" custLinFactNeighborX="-2832" custLinFactNeighborY="17620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2DC8BCE3-B149-47F2-8DED-F79627BCDC31}" type="pres">
      <dgm:prSet presAssocID="{CB9E1CF3-550B-4F79-AD20-D27C59202EC1}" presName="textRect" presStyleLbl="revTx" presStyleIdx="1" presStyleCnt="3" custScaleY="178542" custLinFactNeighborX="1136" custLinFactNeighborY="6368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8BD9CB-08BA-403D-839F-D2362D154403}" type="pres">
      <dgm:prSet presAssocID="{2C7E837C-1934-4173-BD51-942824D9A053}" presName="sibTrans" presStyleLbl="sibTrans2D1" presStyleIdx="0" presStyleCnt="0"/>
      <dgm:spPr/>
      <dgm:t>
        <a:bodyPr/>
        <a:lstStyle/>
        <a:p>
          <a:endParaRPr lang="ru-RU"/>
        </a:p>
      </dgm:t>
    </dgm:pt>
    <dgm:pt modelId="{01C5202A-B880-4FB9-8CD5-24D376A305C4}" type="pres">
      <dgm:prSet presAssocID="{10251ECF-F5E0-439A-8573-1D1D6CB96A66}" presName="compNode" presStyleCnt="0"/>
      <dgm:spPr/>
    </dgm:pt>
    <dgm:pt modelId="{76D15FD5-C4AC-4E87-8336-7C9FAFFEC4A6}" type="pres">
      <dgm:prSet presAssocID="{10251ECF-F5E0-439A-8573-1D1D6CB96A66}" presName="pictRect" presStyleLbl="node1" presStyleIdx="2" presStyleCnt="3" custScaleY="102006" custLinFactNeighborX="-746" custLinFactNeighborY="37002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30472B54-B828-4A12-A0BF-FBB9DD7DD475}" type="pres">
      <dgm:prSet presAssocID="{10251ECF-F5E0-439A-8573-1D1D6CB96A66}" presName="textRect" presStyleLbl="revTx" presStyleIdx="2" presStyleCnt="3" custScaleY="78999" custLinFactNeighborX="-1275" custLinFactNeighborY="6587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AA673E3-CD2F-40F6-9B9F-B0C38C37E4F1}" type="presOf" srcId="{B323E997-CAB1-45D6-B9FE-A75FF78F00BC}" destId="{B784A8E9-79E5-4E25-8D92-611AF9C0B8E1}" srcOrd="0" destOrd="0" presId="urn:microsoft.com/office/officeart/2005/8/layout/pList1"/>
    <dgm:cxn modelId="{2E9A04D7-FC38-4CEE-A647-E65707DF93D0}" srcId="{A3BF020D-BEB9-41CA-83FE-0A7D17F7FDBE}" destId="{CB9E1CF3-550B-4F79-AD20-D27C59202EC1}" srcOrd="1" destOrd="0" parTransId="{ABCC5D28-E9F7-4721-B341-AFB1C925A66D}" sibTransId="{2C7E837C-1934-4173-BD51-942824D9A053}"/>
    <dgm:cxn modelId="{AC411FB0-FD65-4C08-B01E-4CF2FFB6FD53}" type="presOf" srcId="{10251ECF-F5E0-439A-8573-1D1D6CB96A66}" destId="{30472B54-B828-4A12-A0BF-FBB9DD7DD475}" srcOrd="0" destOrd="0" presId="urn:microsoft.com/office/officeart/2005/8/layout/pList1"/>
    <dgm:cxn modelId="{B93F4615-B26D-4B1A-A7F8-90EEE5B9F4C3}" type="presOf" srcId="{2C7E837C-1934-4173-BD51-942824D9A053}" destId="{C78BD9CB-08BA-403D-839F-D2362D154403}" srcOrd="0" destOrd="0" presId="urn:microsoft.com/office/officeart/2005/8/layout/pList1"/>
    <dgm:cxn modelId="{E28B7A59-88C6-4AF8-AC61-2F9A4C4D9158}" type="presOf" srcId="{A3BF020D-BEB9-41CA-83FE-0A7D17F7FDBE}" destId="{CC9F3274-1639-4F04-A1B6-A8538795D8C3}" srcOrd="0" destOrd="0" presId="urn:microsoft.com/office/officeart/2005/8/layout/pList1"/>
    <dgm:cxn modelId="{D76E45DA-583A-48D7-8186-A296590B8097}" type="presOf" srcId="{F32932E1-A2F8-4DD0-BB00-04922534C351}" destId="{E274A81D-F583-4C0E-BCBC-8E508F6365CD}" srcOrd="0" destOrd="0" presId="urn:microsoft.com/office/officeart/2005/8/layout/pList1"/>
    <dgm:cxn modelId="{74A7FC7A-B327-45E3-AA45-372D095E0503}" srcId="{A3BF020D-BEB9-41CA-83FE-0A7D17F7FDBE}" destId="{10251ECF-F5E0-439A-8573-1D1D6CB96A66}" srcOrd="2" destOrd="0" parTransId="{2A61C301-0CFD-49C2-ADCD-92871000E380}" sibTransId="{574CCA36-2CC2-460C-B9ED-E41B036A20BB}"/>
    <dgm:cxn modelId="{EBEC7999-4282-4712-9A56-EE79E763C473}" srcId="{A3BF020D-BEB9-41CA-83FE-0A7D17F7FDBE}" destId="{F32932E1-A2F8-4DD0-BB00-04922534C351}" srcOrd="0" destOrd="0" parTransId="{B9E79AAD-A097-4613-B0A6-E1534E212DC8}" sibTransId="{B323E997-CAB1-45D6-B9FE-A75FF78F00BC}"/>
    <dgm:cxn modelId="{97011CE2-4DF7-41D8-8A1F-131EAFFA174D}" type="presOf" srcId="{CB9E1CF3-550B-4F79-AD20-D27C59202EC1}" destId="{2DC8BCE3-B149-47F2-8DED-F79627BCDC31}" srcOrd="0" destOrd="0" presId="urn:microsoft.com/office/officeart/2005/8/layout/pList1"/>
    <dgm:cxn modelId="{9F43D823-E32A-4DBD-85CA-C773749F74B0}" type="presParOf" srcId="{CC9F3274-1639-4F04-A1B6-A8538795D8C3}" destId="{B6EA0AB1-D8DA-4E65-98C5-F41B7727556B}" srcOrd="0" destOrd="0" presId="urn:microsoft.com/office/officeart/2005/8/layout/pList1"/>
    <dgm:cxn modelId="{C40008A4-7A10-4CEC-818E-AE656F126A92}" type="presParOf" srcId="{B6EA0AB1-D8DA-4E65-98C5-F41B7727556B}" destId="{CC1ED6D3-42FB-479F-9C92-C7D019C65B1D}" srcOrd="0" destOrd="0" presId="urn:microsoft.com/office/officeart/2005/8/layout/pList1"/>
    <dgm:cxn modelId="{E883FCE8-45F3-44C7-B09D-0B196EB50C4F}" type="presParOf" srcId="{B6EA0AB1-D8DA-4E65-98C5-F41B7727556B}" destId="{E274A81D-F583-4C0E-BCBC-8E508F6365CD}" srcOrd="1" destOrd="0" presId="urn:microsoft.com/office/officeart/2005/8/layout/pList1"/>
    <dgm:cxn modelId="{28B4178E-1414-4375-8D6B-2B2B93E4DFDC}" type="presParOf" srcId="{CC9F3274-1639-4F04-A1B6-A8538795D8C3}" destId="{B784A8E9-79E5-4E25-8D92-611AF9C0B8E1}" srcOrd="1" destOrd="0" presId="urn:microsoft.com/office/officeart/2005/8/layout/pList1"/>
    <dgm:cxn modelId="{3D888A89-52DC-4173-9141-D01F7766F893}" type="presParOf" srcId="{CC9F3274-1639-4F04-A1B6-A8538795D8C3}" destId="{5794877C-167E-4A5F-9742-3D744E0483C3}" srcOrd="2" destOrd="0" presId="urn:microsoft.com/office/officeart/2005/8/layout/pList1"/>
    <dgm:cxn modelId="{47479470-1429-4F3B-B27E-5E3B43A5DF5F}" type="presParOf" srcId="{5794877C-167E-4A5F-9742-3D744E0483C3}" destId="{474298FA-C85D-41B0-BFAF-C69B4ED81AEE}" srcOrd="0" destOrd="0" presId="urn:microsoft.com/office/officeart/2005/8/layout/pList1"/>
    <dgm:cxn modelId="{2C3575AE-DDF0-44BD-BD5C-F6A639B4427C}" type="presParOf" srcId="{5794877C-167E-4A5F-9742-3D744E0483C3}" destId="{2DC8BCE3-B149-47F2-8DED-F79627BCDC31}" srcOrd="1" destOrd="0" presId="urn:microsoft.com/office/officeart/2005/8/layout/pList1"/>
    <dgm:cxn modelId="{7EA214CB-9F6F-4282-B343-8F2ED8B0FA1E}" type="presParOf" srcId="{CC9F3274-1639-4F04-A1B6-A8538795D8C3}" destId="{C78BD9CB-08BA-403D-839F-D2362D154403}" srcOrd="3" destOrd="0" presId="urn:microsoft.com/office/officeart/2005/8/layout/pList1"/>
    <dgm:cxn modelId="{8F4176FF-5D84-4892-92C6-3D66CFB8D8EA}" type="presParOf" srcId="{CC9F3274-1639-4F04-A1B6-A8538795D8C3}" destId="{01C5202A-B880-4FB9-8CD5-24D376A305C4}" srcOrd="4" destOrd="0" presId="urn:microsoft.com/office/officeart/2005/8/layout/pList1"/>
    <dgm:cxn modelId="{A3D2843C-2153-498F-85CF-39DAF0D539E3}" type="presParOf" srcId="{01C5202A-B880-4FB9-8CD5-24D376A305C4}" destId="{76D15FD5-C4AC-4E87-8336-7C9FAFFEC4A6}" srcOrd="0" destOrd="0" presId="urn:microsoft.com/office/officeart/2005/8/layout/pList1"/>
    <dgm:cxn modelId="{8CD1996C-6EF0-4055-99DB-1BC7408548B3}" type="presParOf" srcId="{01C5202A-B880-4FB9-8CD5-24D376A305C4}" destId="{30472B54-B828-4A12-A0BF-FBB9DD7DD475}" srcOrd="1" destOrd="0" presId="urn:microsoft.com/office/officeart/2005/8/layout/p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AE023F6-0641-478C-935F-E2504C84B4FE}" type="doc">
      <dgm:prSet loTypeId="urn:microsoft.com/office/officeart/2008/layout/CircularPictureCallout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7D47391-66E7-4F05-BC1E-5E9C3E42E9BC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6">
            <a:lumMod val="20000"/>
            <a:lumOff val="80000"/>
          </a:schemeClr>
        </a:solidFill>
        <a:ln>
          <a:solidFill>
            <a:schemeClr val="accent6">
              <a:lumMod val="50000"/>
            </a:schemeClr>
          </a:solidFill>
        </a:ln>
      </dgm:spPr>
      <dgm:t>
        <a:bodyPr/>
        <a:lstStyle/>
        <a:p>
          <a:pPr algn="ctr"/>
          <a:r>
            <a:rPr lang="ru-RU" sz="2400" b="1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Налоговые и неналоговые доходы 203,8 млн. руб. </a:t>
          </a:r>
        </a:p>
        <a:p>
          <a:pPr algn="ctr"/>
          <a:r>
            <a:rPr lang="ru-RU" sz="2400" b="1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(22,1%)</a:t>
          </a:r>
          <a:endParaRPr lang="ru-RU" sz="2400" b="1" dirty="0">
            <a:solidFill>
              <a:schemeClr val="tx1"/>
            </a:solidFill>
            <a:latin typeface="+mn-lt"/>
            <a:cs typeface="Times New Roman" panose="02020603050405020304" pitchFamily="18" charset="0"/>
          </a:endParaRPr>
        </a:p>
      </dgm:t>
    </dgm:pt>
    <dgm:pt modelId="{1EAFEC50-D6B1-44CE-ABE5-66369EDF9DB5}" type="parTrans" cxnId="{DB44D19A-660F-463C-8245-8CF174629404}">
      <dgm:prSet/>
      <dgm:spPr/>
      <dgm:t>
        <a:bodyPr/>
        <a:lstStyle/>
        <a:p>
          <a:endParaRPr lang="ru-RU" sz="1600"/>
        </a:p>
      </dgm:t>
    </dgm:pt>
    <dgm:pt modelId="{740F05AE-3B07-4C32-BE02-634316CD3C71}" type="sibTrans" cxnId="{DB44D19A-660F-463C-8245-8CF174629404}">
      <dgm:prSet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 sz="1600"/>
        </a:p>
      </dgm:t>
    </dgm:pt>
    <dgm:pt modelId="{24CA1E2F-C1E8-4349-83F9-4623B4A77303}">
      <dgm:prSet custT="1"/>
      <dgm:spPr>
        <a:ln>
          <a:solidFill>
            <a:schemeClr val="accent6">
              <a:lumMod val="50000"/>
            </a:schemeClr>
          </a:solidFill>
        </a:ln>
      </dgm:spPr>
      <dgm:t>
        <a:bodyPr/>
        <a:lstStyle/>
        <a:p>
          <a:pPr algn="ctr"/>
          <a:endParaRPr lang="ru-RU" sz="32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E4D8F61-3EB4-4E2B-95E7-C43C8CEFD37E}" type="sibTrans" cxnId="{D3577B74-D0FC-45BD-AD84-ED6B6622BB96}">
      <dgm:prSet/>
      <dgm:spPr>
        <a:blipFill rotWithShape="1">
          <a:blip xmlns:r="http://schemas.openxmlformats.org/officeDocument/2006/relationships" r:embed="rId2"/>
          <a:stretch>
            <a:fillRect/>
          </a:stretch>
        </a:blipFill>
        <a:ln w="9525"/>
      </dgm:spPr>
      <dgm:t>
        <a:bodyPr/>
        <a:lstStyle/>
        <a:p>
          <a:pPr algn="ctr"/>
          <a:endParaRPr lang="ru-RU" sz="1200">
            <a:solidFill>
              <a:schemeClr val="accent6">
                <a:lumMod val="50000"/>
              </a:schemeClr>
            </a:solidFill>
          </a:endParaRPr>
        </a:p>
      </dgm:t>
    </dgm:pt>
    <dgm:pt modelId="{736CA740-BF53-4143-8D69-F1C314F9ACCF}" type="parTrans" cxnId="{D3577B74-D0FC-45BD-AD84-ED6B6622BB96}">
      <dgm:prSet/>
      <dgm:spPr/>
      <dgm:t>
        <a:bodyPr/>
        <a:lstStyle/>
        <a:p>
          <a:endParaRPr lang="ru-RU" sz="1600"/>
        </a:p>
      </dgm:t>
    </dgm:pt>
    <dgm:pt modelId="{7E367D64-0183-4415-814C-FB12C63CB5AB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6">
            <a:lumMod val="20000"/>
            <a:lumOff val="80000"/>
          </a:schemeClr>
        </a:solidFill>
        <a:ln>
          <a:solidFill>
            <a:schemeClr val="accent6">
              <a:lumMod val="50000"/>
            </a:schemeClr>
          </a:solidFill>
        </a:ln>
      </dgm:spPr>
      <dgm:t>
        <a:bodyPr/>
        <a:lstStyle/>
        <a:p>
          <a:pPr algn="ctr"/>
          <a:r>
            <a:rPr lang="ru-RU" sz="2400" b="1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Финансовая помощь 720,0 млн. руб. </a:t>
          </a:r>
        </a:p>
        <a:p>
          <a:pPr algn="ctr"/>
          <a:r>
            <a:rPr lang="ru-RU" sz="2400" b="1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(77,9%)</a:t>
          </a:r>
          <a:endParaRPr lang="ru-RU" sz="2400" b="1" dirty="0">
            <a:solidFill>
              <a:schemeClr val="tx1"/>
            </a:solidFill>
            <a:latin typeface="+mn-lt"/>
            <a:cs typeface="Times New Roman" panose="02020603050405020304" pitchFamily="18" charset="0"/>
          </a:endParaRPr>
        </a:p>
      </dgm:t>
    </dgm:pt>
    <dgm:pt modelId="{64780C2C-CB0A-4AD7-B9D6-FDDA5C4BA6C8}" type="sibTrans" cxnId="{58A15D08-3FF3-456F-9AD8-6146D573C17A}">
      <dgm:prSet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 sz="1600"/>
        </a:p>
      </dgm:t>
    </dgm:pt>
    <dgm:pt modelId="{BD5AC744-36A9-4056-AE76-D28519915D81}" type="parTrans" cxnId="{58A15D08-3FF3-456F-9AD8-6146D573C17A}">
      <dgm:prSet/>
      <dgm:spPr/>
      <dgm:t>
        <a:bodyPr/>
        <a:lstStyle/>
        <a:p>
          <a:endParaRPr lang="ru-RU" sz="1600"/>
        </a:p>
      </dgm:t>
    </dgm:pt>
    <dgm:pt modelId="{848D8393-49C1-4029-B560-25CF10F9DDD3}" type="pres">
      <dgm:prSet presAssocID="{EAE023F6-0641-478C-935F-E2504C84B4FE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5ACB03AC-7961-45F2-A3D3-B77617B22617}" type="pres">
      <dgm:prSet presAssocID="{EAE023F6-0641-478C-935F-E2504C84B4FE}" presName="Name1" presStyleCnt="0"/>
      <dgm:spPr/>
    </dgm:pt>
    <dgm:pt modelId="{FF323AF7-786C-44AE-A930-CEF3DDBBC0FF}" type="pres">
      <dgm:prSet presAssocID="{CE4D8F61-3EB4-4E2B-95E7-C43C8CEFD37E}" presName="picture_1" presStyleCnt="0"/>
      <dgm:spPr/>
    </dgm:pt>
    <dgm:pt modelId="{48350FD1-A9E9-4347-AB93-6058E300A7C4}" type="pres">
      <dgm:prSet presAssocID="{CE4D8F61-3EB4-4E2B-95E7-C43C8CEFD37E}" presName="pictureRepeatNode" presStyleLbl="alignImgPlace1" presStyleIdx="0" presStyleCnt="3" custScaleX="60403" custScaleY="58886" custLinFactNeighborX="-11629" custLinFactNeighborY="1346"/>
      <dgm:spPr/>
      <dgm:t>
        <a:bodyPr/>
        <a:lstStyle/>
        <a:p>
          <a:endParaRPr lang="ru-RU"/>
        </a:p>
      </dgm:t>
    </dgm:pt>
    <dgm:pt modelId="{78D8185D-9FC7-48D5-8D54-846FA9FFA466}" type="pres">
      <dgm:prSet presAssocID="{24CA1E2F-C1E8-4349-83F9-4623B4A77303}" presName="text_1" presStyleLbl="node1" presStyleIdx="0" presStyleCnt="0" custScaleX="112357" custScaleY="45391" custLinFactY="-17969" custLinFactNeighborX="6303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43CBDF-A671-4D0D-BD69-9DC2D87ADAFF}" type="pres">
      <dgm:prSet presAssocID="{64780C2C-CB0A-4AD7-B9D6-FDDA5C4BA6C8}" presName="picture_2" presStyleCnt="0"/>
      <dgm:spPr/>
    </dgm:pt>
    <dgm:pt modelId="{E4A0661B-30AD-45E4-BA80-1EC80FD712D1}" type="pres">
      <dgm:prSet presAssocID="{64780C2C-CB0A-4AD7-B9D6-FDDA5C4BA6C8}" presName="pictureRepeatNode" presStyleLbl="alignImgPlace1" presStyleIdx="1" presStyleCnt="3" custScaleX="160127" custScaleY="118524" custLinFactNeighborX="-10395" custLinFactNeighborY="13677"/>
      <dgm:spPr/>
      <dgm:t>
        <a:bodyPr/>
        <a:lstStyle/>
        <a:p>
          <a:endParaRPr lang="ru-RU"/>
        </a:p>
      </dgm:t>
    </dgm:pt>
    <dgm:pt modelId="{0F78B3A3-510E-4442-8C96-416703F5D207}" type="pres">
      <dgm:prSet presAssocID="{7E367D64-0183-4415-814C-FB12C63CB5AB}" presName="line_2" presStyleLbl="parChTrans1D1" presStyleIdx="0" presStyleCnt="2" custLinFactY="199550" custLinFactNeighborY="200000"/>
      <dgm:spPr/>
    </dgm:pt>
    <dgm:pt modelId="{99C73D08-DD93-45D7-BF1C-24A15D3934DC}" type="pres">
      <dgm:prSet presAssocID="{7E367D64-0183-4415-814C-FB12C63CB5AB}" presName="textparent_2" presStyleLbl="node1" presStyleIdx="0" presStyleCnt="0"/>
      <dgm:spPr/>
    </dgm:pt>
    <dgm:pt modelId="{5FF5764B-6B4B-4A6B-8A5A-C88238D8275E}" type="pres">
      <dgm:prSet presAssocID="{7E367D64-0183-4415-814C-FB12C63CB5AB}" presName="text_2" presStyleLbl="revTx" presStyleIdx="0" presStyleCnt="2" custScaleX="177565" custLinFactNeighborX="7425" custLinFactNeighborY="-27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272ABB-F896-421F-890F-C5A02739BFBC}" type="pres">
      <dgm:prSet presAssocID="{740F05AE-3B07-4C32-BE02-634316CD3C71}" presName="picture_3" presStyleCnt="0"/>
      <dgm:spPr/>
    </dgm:pt>
    <dgm:pt modelId="{B0FEAF0F-CD60-40BF-B235-45AB2E515E33}" type="pres">
      <dgm:prSet presAssocID="{740F05AE-3B07-4C32-BE02-634316CD3C71}" presName="pictureRepeatNode" presStyleLbl="alignImgPlace1" presStyleIdx="2" presStyleCnt="3" custScaleX="129647" custScaleY="116441" custLinFactNeighborX="-6959" custLinFactNeighborY="-17101"/>
      <dgm:spPr/>
      <dgm:t>
        <a:bodyPr/>
        <a:lstStyle/>
        <a:p>
          <a:endParaRPr lang="ru-RU"/>
        </a:p>
      </dgm:t>
    </dgm:pt>
    <dgm:pt modelId="{B976004F-4760-447B-9B4C-5E06B5B67253}" type="pres">
      <dgm:prSet presAssocID="{D7D47391-66E7-4F05-BC1E-5E9C3E42E9BC}" presName="line_3" presStyleLbl="parChTrans1D1" presStyleIdx="1" presStyleCnt="2"/>
      <dgm:spPr/>
    </dgm:pt>
    <dgm:pt modelId="{65F03279-EF6A-4B0D-92B2-2E68711D148F}" type="pres">
      <dgm:prSet presAssocID="{D7D47391-66E7-4F05-BC1E-5E9C3E42E9BC}" presName="textparent_3" presStyleLbl="node1" presStyleIdx="0" presStyleCnt="0"/>
      <dgm:spPr/>
    </dgm:pt>
    <dgm:pt modelId="{AD091692-2B27-4893-8EED-5BFE6B009D6C}" type="pres">
      <dgm:prSet presAssocID="{D7D47391-66E7-4F05-BC1E-5E9C3E42E9BC}" presName="text_3" presStyleLbl="revTx" presStyleIdx="1" presStyleCnt="2" custScaleX="151246" custLinFactNeighborX="10541" custLinFactNeighborY="-1129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EB4CFF3-FFDA-484D-9593-0454FE3F9ED2}" type="presOf" srcId="{7E367D64-0183-4415-814C-FB12C63CB5AB}" destId="{5FF5764B-6B4B-4A6B-8A5A-C88238D8275E}" srcOrd="0" destOrd="0" presId="urn:microsoft.com/office/officeart/2008/layout/CircularPictureCallout"/>
    <dgm:cxn modelId="{4B5B4785-2899-440A-B24F-852044FA7A8B}" type="presOf" srcId="{D7D47391-66E7-4F05-BC1E-5E9C3E42E9BC}" destId="{AD091692-2B27-4893-8EED-5BFE6B009D6C}" srcOrd="0" destOrd="0" presId="urn:microsoft.com/office/officeart/2008/layout/CircularPictureCallout"/>
    <dgm:cxn modelId="{DB44D19A-660F-463C-8245-8CF174629404}" srcId="{EAE023F6-0641-478C-935F-E2504C84B4FE}" destId="{D7D47391-66E7-4F05-BC1E-5E9C3E42E9BC}" srcOrd="2" destOrd="0" parTransId="{1EAFEC50-D6B1-44CE-ABE5-66369EDF9DB5}" sibTransId="{740F05AE-3B07-4C32-BE02-634316CD3C71}"/>
    <dgm:cxn modelId="{58A15D08-3FF3-456F-9AD8-6146D573C17A}" srcId="{EAE023F6-0641-478C-935F-E2504C84B4FE}" destId="{7E367D64-0183-4415-814C-FB12C63CB5AB}" srcOrd="1" destOrd="0" parTransId="{BD5AC744-36A9-4056-AE76-D28519915D81}" sibTransId="{64780C2C-CB0A-4AD7-B9D6-FDDA5C4BA6C8}"/>
    <dgm:cxn modelId="{3D02CC87-56B9-45C0-BAF5-38BA2123F589}" type="presOf" srcId="{64780C2C-CB0A-4AD7-B9D6-FDDA5C4BA6C8}" destId="{E4A0661B-30AD-45E4-BA80-1EC80FD712D1}" srcOrd="0" destOrd="0" presId="urn:microsoft.com/office/officeart/2008/layout/CircularPictureCallout"/>
    <dgm:cxn modelId="{FD197140-0AB3-4340-809E-689C69BC59E0}" type="presOf" srcId="{740F05AE-3B07-4C32-BE02-634316CD3C71}" destId="{B0FEAF0F-CD60-40BF-B235-45AB2E515E33}" srcOrd="0" destOrd="0" presId="urn:microsoft.com/office/officeart/2008/layout/CircularPictureCallout"/>
    <dgm:cxn modelId="{15EDFE0E-BC19-45E2-B9E9-2E2F81860EC4}" type="presOf" srcId="{EAE023F6-0641-478C-935F-E2504C84B4FE}" destId="{848D8393-49C1-4029-B560-25CF10F9DDD3}" srcOrd="0" destOrd="0" presId="urn:microsoft.com/office/officeart/2008/layout/CircularPictureCallout"/>
    <dgm:cxn modelId="{82D0B14D-9812-4A58-8CBB-D4CEF649258D}" type="presOf" srcId="{CE4D8F61-3EB4-4E2B-95E7-C43C8CEFD37E}" destId="{48350FD1-A9E9-4347-AB93-6058E300A7C4}" srcOrd="0" destOrd="0" presId="urn:microsoft.com/office/officeart/2008/layout/CircularPictureCallout"/>
    <dgm:cxn modelId="{D3577B74-D0FC-45BD-AD84-ED6B6622BB96}" srcId="{EAE023F6-0641-478C-935F-E2504C84B4FE}" destId="{24CA1E2F-C1E8-4349-83F9-4623B4A77303}" srcOrd="0" destOrd="0" parTransId="{736CA740-BF53-4143-8D69-F1C314F9ACCF}" sibTransId="{CE4D8F61-3EB4-4E2B-95E7-C43C8CEFD37E}"/>
    <dgm:cxn modelId="{F9DB81D1-BE55-49C4-B8B0-970586283E15}" type="presOf" srcId="{24CA1E2F-C1E8-4349-83F9-4623B4A77303}" destId="{78D8185D-9FC7-48D5-8D54-846FA9FFA466}" srcOrd="0" destOrd="0" presId="urn:microsoft.com/office/officeart/2008/layout/CircularPictureCallout"/>
    <dgm:cxn modelId="{120CF5DA-2048-45E2-B39B-C3AF79170E64}" type="presParOf" srcId="{848D8393-49C1-4029-B560-25CF10F9DDD3}" destId="{5ACB03AC-7961-45F2-A3D3-B77617B22617}" srcOrd="0" destOrd="0" presId="urn:microsoft.com/office/officeart/2008/layout/CircularPictureCallout"/>
    <dgm:cxn modelId="{B3DEC2DC-1E25-4D72-80B9-A55C116003E3}" type="presParOf" srcId="{5ACB03AC-7961-45F2-A3D3-B77617B22617}" destId="{FF323AF7-786C-44AE-A930-CEF3DDBBC0FF}" srcOrd="0" destOrd="0" presId="urn:microsoft.com/office/officeart/2008/layout/CircularPictureCallout"/>
    <dgm:cxn modelId="{82F03BFB-2FFB-468C-A38C-F3D72E75C13C}" type="presParOf" srcId="{FF323AF7-786C-44AE-A930-CEF3DDBBC0FF}" destId="{48350FD1-A9E9-4347-AB93-6058E300A7C4}" srcOrd="0" destOrd="0" presId="urn:microsoft.com/office/officeart/2008/layout/CircularPictureCallout"/>
    <dgm:cxn modelId="{61B2E371-CF48-40E7-9B56-424E466F56E4}" type="presParOf" srcId="{5ACB03AC-7961-45F2-A3D3-B77617B22617}" destId="{78D8185D-9FC7-48D5-8D54-846FA9FFA466}" srcOrd="1" destOrd="0" presId="urn:microsoft.com/office/officeart/2008/layout/CircularPictureCallout"/>
    <dgm:cxn modelId="{DAC00316-F91A-4A94-887B-72E43982459F}" type="presParOf" srcId="{5ACB03AC-7961-45F2-A3D3-B77617B22617}" destId="{6743CBDF-A671-4D0D-BD69-9DC2D87ADAFF}" srcOrd="2" destOrd="0" presId="urn:microsoft.com/office/officeart/2008/layout/CircularPictureCallout"/>
    <dgm:cxn modelId="{ADBDD1A0-86AF-4D15-80F9-B20ADE5670A1}" type="presParOf" srcId="{6743CBDF-A671-4D0D-BD69-9DC2D87ADAFF}" destId="{E4A0661B-30AD-45E4-BA80-1EC80FD712D1}" srcOrd="0" destOrd="0" presId="urn:microsoft.com/office/officeart/2008/layout/CircularPictureCallout"/>
    <dgm:cxn modelId="{3E4EE4E9-C57E-41CC-9028-9540B1E87758}" type="presParOf" srcId="{5ACB03AC-7961-45F2-A3D3-B77617B22617}" destId="{0F78B3A3-510E-4442-8C96-416703F5D207}" srcOrd="3" destOrd="0" presId="urn:microsoft.com/office/officeart/2008/layout/CircularPictureCallout"/>
    <dgm:cxn modelId="{53A0AA87-0C3F-4C6B-A45E-FFC3E30341F7}" type="presParOf" srcId="{5ACB03AC-7961-45F2-A3D3-B77617B22617}" destId="{99C73D08-DD93-45D7-BF1C-24A15D3934DC}" srcOrd="4" destOrd="0" presId="urn:microsoft.com/office/officeart/2008/layout/CircularPictureCallout"/>
    <dgm:cxn modelId="{ED04D09C-2E0F-4B41-983B-E371865DF98B}" type="presParOf" srcId="{99C73D08-DD93-45D7-BF1C-24A15D3934DC}" destId="{5FF5764B-6B4B-4A6B-8A5A-C88238D8275E}" srcOrd="0" destOrd="0" presId="urn:microsoft.com/office/officeart/2008/layout/CircularPictureCallout"/>
    <dgm:cxn modelId="{085FBF88-0F28-4B5F-8A59-D5CB43CC56C6}" type="presParOf" srcId="{5ACB03AC-7961-45F2-A3D3-B77617B22617}" destId="{71272ABB-F896-421F-890F-C5A02739BFBC}" srcOrd="5" destOrd="0" presId="urn:microsoft.com/office/officeart/2008/layout/CircularPictureCallout"/>
    <dgm:cxn modelId="{2FEEF2E7-E4F2-40B1-84E6-C881A1663BAB}" type="presParOf" srcId="{71272ABB-F896-421F-890F-C5A02739BFBC}" destId="{B0FEAF0F-CD60-40BF-B235-45AB2E515E33}" srcOrd="0" destOrd="0" presId="urn:microsoft.com/office/officeart/2008/layout/CircularPictureCallout"/>
    <dgm:cxn modelId="{26170C64-0760-4092-A0C9-A17EDC0E28E6}" type="presParOf" srcId="{5ACB03AC-7961-45F2-A3D3-B77617B22617}" destId="{B976004F-4760-447B-9B4C-5E06B5B67253}" srcOrd="6" destOrd="0" presId="urn:microsoft.com/office/officeart/2008/layout/CircularPictureCallout"/>
    <dgm:cxn modelId="{D900F8BD-C1F8-4AF9-A4BC-71B08312FB06}" type="presParOf" srcId="{5ACB03AC-7961-45F2-A3D3-B77617B22617}" destId="{65F03279-EF6A-4B0D-92B2-2E68711D148F}" srcOrd="7" destOrd="0" presId="urn:microsoft.com/office/officeart/2008/layout/CircularPictureCallout"/>
    <dgm:cxn modelId="{947F68B3-2491-463E-BD54-C1DF0AF66430}" type="presParOf" srcId="{65F03279-EF6A-4B0D-92B2-2E68711D148F}" destId="{AD091692-2B27-4893-8EED-5BFE6B009D6C}" srcOrd="0" destOrd="0" presId="urn:microsoft.com/office/officeart/2008/layout/CircularPictureCallou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1EF6B96-E9E7-4645-8780-48B018BE7E21}" type="doc">
      <dgm:prSet loTypeId="urn:microsoft.com/office/officeart/2008/layout/BendingPictureCaptionList" loCatId="picture" qsTypeId="urn:microsoft.com/office/officeart/2005/8/quickstyle/simple1" qsCatId="simple" csTypeId="urn:microsoft.com/office/officeart/2005/8/colors/accent0_2" csCatId="mainScheme" phldr="1"/>
      <dgm:spPr/>
      <dgm:t>
        <a:bodyPr/>
        <a:lstStyle/>
        <a:p>
          <a:endParaRPr lang="ru-RU"/>
        </a:p>
      </dgm:t>
    </dgm:pt>
    <dgm:pt modelId="{C244E2CA-1DDE-4647-9461-B9D29FDA19C8}">
      <dgm:prSet phldrT="[Текст]"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>
        <a:solidFill>
          <a:schemeClr val="accent6">
            <a:lumMod val="20000"/>
            <a:lumOff val="80000"/>
          </a:schemeClr>
        </a:solidFill>
        <a:ln>
          <a:solidFill>
            <a:schemeClr val="accent6">
              <a:lumMod val="50000"/>
            </a:schemeClr>
          </a:solidFill>
        </a:ln>
      </dgm:spPr>
      <dgm:t>
        <a:bodyPr/>
        <a:lstStyle/>
        <a:p>
          <a:pPr algn="l">
            <a:lnSpc>
              <a:spcPct val="100000"/>
            </a:lnSpc>
            <a:spcAft>
              <a:spcPts val="600"/>
            </a:spcAft>
          </a:pPr>
          <a:r>
            <a:rPr lang="ru-RU" sz="2800" b="1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Налоговые доходы </a:t>
          </a:r>
          <a:r>
            <a:rPr lang="ru-RU" sz="2000" b="1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174,3 млн. руб.</a:t>
          </a:r>
        </a:p>
        <a:p>
          <a:pPr algn="l">
            <a:lnSpc>
              <a:spcPct val="100000"/>
            </a:lnSpc>
            <a:spcAft>
              <a:spcPts val="600"/>
            </a:spcAft>
          </a:pPr>
          <a:r>
            <a:rPr lang="ru-RU" sz="2000" b="1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В структуре собственных доходов 85,5%</a:t>
          </a:r>
        </a:p>
        <a:p>
          <a:pPr algn="l">
            <a:lnSpc>
              <a:spcPct val="100000"/>
            </a:lnSpc>
            <a:spcAft>
              <a:spcPts val="600"/>
            </a:spcAft>
          </a:pPr>
          <a:r>
            <a:rPr lang="ru-RU" sz="2000" b="1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Исполнение 102,3% к плану 2021 года</a:t>
          </a:r>
          <a:endParaRPr lang="ru-RU" sz="2800" b="1" dirty="0">
            <a:solidFill>
              <a:schemeClr val="tx1"/>
            </a:solidFill>
            <a:latin typeface="+mn-lt"/>
            <a:cs typeface="Times New Roman" panose="02020603050405020304" pitchFamily="18" charset="0"/>
          </a:endParaRPr>
        </a:p>
      </dgm:t>
    </dgm:pt>
    <dgm:pt modelId="{DCC56A21-5BFA-40CA-9197-6A40A4919FDC}" type="parTrans" cxnId="{FE315D74-CBEA-4F4B-8CA1-40B38BD8AE82}">
      <dgm:prSet/>
      <dgm:spPr/>
      <dgm:t>
        <a:bodyPr/>
        <a:lstStyle/>
        <a:p>
          <a:endParaRPr lang="ru-RU"/>
        </a:p>
      </dgm:t>
    </dgm:pt>
    <dgm:pt modelId="{423260BE-2689-4F0E-ABB7-96C721B8340B}" type="sibTrans" cxnId="{FE315D74-CBEA-4F4B-8CA1-40B38BD8AE82}">
      <dgm:prSet/>
      <dgm:spPr/>
      <dgm:t>
        <a:bodyPr/>
        <a:lstStyle/>
        <a:p>
          <a:endParaRPr lang="ru-RU"/>
        </a:p>
      </dgm:t>
    </dgm:pt>
    <dgm:pt modelId="{F1166A18-CA4C-4782-9C52-703BF6A1B03E}">
      <dgm:prSet phldrT="[Текст]" custT="1">
        <dgm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dgm:style>
      </dgm:prSet>
      <dgm:spPr>
        <a:solidFill>
          <a:schemeClr val="accent6">
            <a:lumMod val="20000"/>
            <a:lumOff val="80000"/>
          </a:schemeClr>
        </a:solidFill>
        <a:ln>
          <a:solidFill>
            <a:schemeClr val="accent6">
              <a:lumMod val="50000"/>
            </a:schemeClr>
          </a:solidFill>
        </a:ln>
      </dgm:spPr>
      <dgm:t>
        <a:bodyPr/>
        <a:lstStyle/>
        <a:p>
          <a:pPr algn="r">
            <a:lnSpc>
              <a:spcPct val="100000"/>
            </a:lnSpc>
            <a:spcAft>
              <a:spcPts val="600"/>
            </a:spcAft>
          </a:pPr>
          <a:r>
            <a:rPr lang="ru-RU" sz="2800" b="1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Неналоговые доходы </a:t>
          </a:r>
          <a:r>
            <a:rPr lang="ru-RU" sz="2000" b="1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29,5 млн. руб. </a:t>
          </a:r>
        </a:p>
        <a:p>
          <a:pPr algn="r">
            <a:lnSpc>
              <a:spcPct val="100000"/>
            </a:lnSpc>
            <a:spcAft>
              <a:spcPts val="600"/>
            </a:spcAft>
          </a:pPr>
          <a:r>
            <a:rPr lang="ru-RU" sz="2000" b="1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В структуре собственных доходов 14,5%. </a:t>
          </a:r>
        </a:p>
        <a:p>
          <a:pPr algn="r">
            <a:lnSpc>
              <a:spcPct val="100000"/>
            </a:lnSpc>
            <a:spcAft>
              <a:spcPts val="600"/>
            </a:spcAft>
          </a:pPr>
          <a:r>
            <a:rPr lang="ru-RU" sz="2000" b="1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Исполнение 96,1% к плану</a:t>
          </a:r>
        </a:p>
        <a:p>
          <a:pPr algn="r">
            <a:lnSpc>
              <a:spcPct val="100000"/>
            </a:lnSpc>
            <a:spcAft>
              <a:spcPts val="600"/>
            </a:spcAft>
          </a:pPr>
          <a:r>
            <a:rPr lang="ru-RU" sz="2000" b="1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Недополучено в бюджет к плану 1,2 млн. руб.</a:t>
          </a:r>
          <a:endParaRPr lang="ru-RU" sz="2800" b="1" dirty="0">
            <a:solidFill>
              <a:schemeClr val="tx1"/>
            </a:solidFill>
            <a:latin typeface="+mn-lt"/>
            <a:cs typeface="Times New Roman" panose="02020603050405020304" pitchFamily="18" charset="0"/>
          </a:endParaRPr>
        </a:p>
      </dgm:t>
    </dgm:pt>
    <dgm:pt modelId="{196605B9-696E-4433-A673-818661E88B93}" type="sibTrans" cxnId="{C97A5F7B-59CE-4530-A136-F63C40CDA871}">
      <dgm:prSet/>
      <dgm:spPr/>
      <dgm:t>
        <a:bodyPr/>
        <a:lstStyle/>
        <a:p>
          <a:endParaRPr lang="ru-RU"/>
        </a:p>
      </dgm:t>
    </dgm:pt>
    <dgm:pt modelId="{61509A88-26B1-45FA-B3E7-D0A5B2C481E5}" type="parTrans" cxnId="{C97A5F7B-59CE-4530-A136-F63C40CDA871}">
      <dgm:prSet/>
      <dgm:spPr/>
      <dgm:t>
        <a:bodyPr/>
        <a:lstStyle/>
        <a:p>
          <a:endParaRPr lang="ru-RU"/>
        </a:p>
      </dgm:t>
    </dgm:pt>
    <dgm:pt modelId="{0C01A42F-02D4-4B04-9521-F7D6E03554D3}" type="pres">
      <dgm:prSet presAssocID="{A1EF6B96-E9E7-4645-8780-48B018BE7E21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03D89F0-01C5-40E6-81B3-2902C2770947}" type="pres">
      <dgm:prSet presAssocID="{C244E2CA-1DDE-4647-9461-B9D29FDA19C8}" presName="composite" presStyleCnt="0"/>
      <dgm:spPr/>
    </dgm:pt>
    <dgm:pt modelId="{63B20806-D092-46D4-A605-9F7B58F45B33}" type="pres">
      <dgm:prSet presAssocID="{C244E2CA-1DDE-4647-9461-B9D29FDA19C8}" presName="rect1" presStyleLbl="bgImgPlace1" presStyleIdx="0" presStyleCnt="2" custScaleX="77648" custScaleY="72252" custLinFactNeighborX="-571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D49C79DA-C375-4363-82FB-601A5D929B72}" type="pres">
      <dgm:prSet presAssocID="{C244E2CA-1DDE-4647-9461-B9D29FDA19C8}" presName="wedgeRectCallout1" presStyleLbl="node1" presStyleIdx="0" presStyleCnt="2" custScaleX="100428" custScaleY="112628" custLinFactNeighborX="-8413" custLinFactNeighborY="7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BB27CC1-FD63-4B9A-AA54-F309D92D33C9}" type="pres">
      <dgm:prSet presAssocID="{423260BE-2689-4F0E-ABB7-96C721B8340B}" presName="sibTrans" presStyleCnt="0"/>
      <dgm:spPr/>
    </dgm:pt>
    <dgm:pt modelId="{5EE7CF02-380E-4742-8138-83D261E67E1D}" type="pres">
      <dgm:prSet presAssocID="{F1166A18-CA4C-4782-9C52-703BF6A1B03E}" presName="composite" presStyleCnt="0"/>
      <dgm:spPr/>
    </dgm:pt>
    <dgm:pt modelId="{F5406E6F-1727-4B2D-9549-F7C1B6322B54}" type="pres">
      <dgm:prSet presAssocID="{F1166A18-CA4C-4782-9C52-703BF6A1B03E}" presName="rect1" presStyleLbl="bgImgPlace1" presStyleIdx="1" presStyleCnt="2" custScaleX="77969" custScaleY="72855" custLinFactNeighborX="26001" custLinFactNeighborY="-2278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86758321-FFC2-4119-A92B-E61F1E369F4A}" type="pres">
      <dgm:prSet presAssocID="{F1166A18-CA4C-4782-9C52-703BF6A1B03E}" presName="wedgeRectCallout1" presStyleLbl="node1" presStyleIdx="1" presStyleCnt="2" custScaleX="108538" custScaleY="114047" custLinFactNeighborX="9100" custLinFactNeighborY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E315D74-CBEA-4F4B-8CA1-40B38BD8AE82}" srcId="{A1EF6B96-E9E7-4645-8780-48B018BE7E21}" destId="{C244E2CA-1DDE-4647-9461-B9D29FDA19C8}" srcOrd="0" destOrd="0" parTransId="{DCC56A21-5BFA-40CA-9197-6A40A4919FDC}" sibTransId="{423260BE-2689-4F0E-ABB7-96C721B8340B}"/>
    <dgm:cxn modelId="{C3EFCA89-A364-40C7-894B-04BCC301E234}" type="presOf" srcId="{A1EF6B96-E9E7-4645-8780-48B018BE7E21}" destId="{0C01A42F-02D4-4B04-9521-F7D6E03554D3}" srcOrd="0" destOrd="0" presId="urn:microsoft.com/office/officeart/2008/layout/BendingPictureCaptionList"/>
    <dgm:cxn modelId="{823125BA-087C-41AB-9779-CFF7A7F6E9A6}" type="presOf" srcId="{F1166A18-CA4C-4782-9C52-703BF6A1B03E}" destId="{86758321-FFC2-4119-A92B-E61F1E369F4A}" srcOrd="0" destOrd="0" presId="urn:microsoft.com/office/officeart/2008/layout/BendingPictureCaptionList"/>
    <dgm:cxn modelId="{C97A5F7B-59CE-4530-A136-F63C40CDA871}" srcId="{A1EF6B96-E9E7-4645-8780-48B018BE7E21}" destId="{F1166A18-CA4C-4782-9C52-703BF6A1B03E}" srcOrd="1" destOrd="0" parTransId="{61509A88-26B1-45FA-B3E7-D0A5B2C481E5}" sibTransId="{196605B9-696E-4433-A673-818661E88B93}"/>
    <dgm:cxn modelId="{C5DD5982-264B-405F-9D97-2C45D6510D27}" type="presOf" srcId="{C244E2CA-1DDE-4647-9461-B9D29FDA19C8}" destId="{D49C79DA-C375-4363-82FB-601A5D929B72}" srcOrd="0" destOrd="0" presId="urn:microsoft.com/office/officeart/2008/layout/BendingPictureCaptionList"/>
    <dgm:cxn modelId="{94023BCB-6932-4C4A-BBCF-CF6E04DA1ABA}" type="presParOf" srcId="{0C01A42F-02D4-4B04-9521-F7D6E03554D3}" destId="{803D89F0-01C5-40E6-81B3-2902C2770947}" srcOrd="0" destOrd="0" presId="urn:microsoft.com/office/officeart/2008/layout/BendingPictureCaptionList"/>
    <dgm:cxn modelId="{43824600-4AF9-4673-A74E-B25E4868420E}" type="presParOf" srcId="{803D89F0-01C5-40E6-81B3-2902C2770947}" destId="{63B20806-D092-46D4-A605-9F7B58F45B33}" srcOrd="0" destOrd="0" presId="urn:microsoft.com/office/officeart/2008/layout/BendingPictureCaptionList"/>
    <dgm:cxn modelId="{209D1FD1-BD7F-46DF-B89B-B035E1E16DAE}" type="presParOf" srcId="{803D89F0-01C5-40E6-81B3-2902C2770947}" destId="{D49C79DA-C375-4363-82FB-601A5D929B72}" srcOrd="1" destOrd="0" presId="urn:microsoft.com/office/officeart/2008/layout/BendingPictureCaptionList"/>
    <dgm:cxn modelId="{C5ADF6FA-A358-4B84-895B-01BED116319E}" type="presParOf" srcId="{0C01A42F-02D4-4B04-9521-F7D6E03554D3}" destId="{EBB27CC1-FD63-4B9A-AA54-F309D92D33C9}" srcOrd="1" destOrd="0" presId="urn:microsoft.com/office/officeart/2008/layout/BendingPictureCaptionList"/>
    <dgm:cxn modelId="{EA9A2456-2D64-46BD-B31C-49C12BC50849}" type="presParOf" srcId="{0C01A42F-02D4-4B04-9521-F7D6E03554D3}" destId="{5EE7CF02-380E-4742-8138-83D261E67E1D}" srcOrd="2" destOrd="0" presId="urn:microsoft.com/office/officeart/2008/layout/BendingPictureCaptionList"/>
    <dgm:cxn modelId="{382D61FE-FE2B-4C37-A47A-656BC97B2E62}" type="presParOf" srcId="{5EE7CF02-380E-4742-8138-83D261E67E1D}" destId="{F5406E6F-1727-4B2D-9549-F7C1B6322B54}" srcOrd="0" destOrd="0" presId="urn:microsoft.com/office/officeart/2008/layout/BendingPictureCaptionList"/>
    <dgm:cxn modelId="{8702B066-11C4-43E5-8533-5A5E0E582FA1}" type="presParOf" srcId="{5EE7CF02-380E-4742-8138-83D261E67E1D}" destId="{86758321-FFC2-4119-A92B-E61F1E369F4A}" srcOrd="1" destOrd="0" presId="urn:microsoft.com/office/officeart/2008/layout/BendingPictureCaption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17E7383-7F76-4081-9E49-77448F87C2BB}" type="doc">
      <dgm:prSet loTypeId="urn:microsoft.com/office/officeart/2005/8/layout/chevron1" loCatId="process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6205BDF-C8B7-4349-B35B-1424B5B71CF9}">
      <dgm:prSet phldrT="[Текст]" custT="1"/>
      <dgm:spPr>
        <a:solidFill>
          <a:schemeClr val="accent6">
            <a:lumMod val="20000"/>
            <a:lumOff val="80000"/>
          </a:schemeClr>
        </a:solidFill>
        <a:ln>
          <a:solidFill>
            <a:schemeClr val="accent6">
              <a:lumMod val="50000"/>
            </a:schemeClr>
          </a:solidFill>
        </a:ln>
      </dgm:spPr>
      <dgm:t>
        <a:bodyPr/>
        <a:lstStyle/>
        <a:p>
          <a:pPr algn="ctr"/>
          <a:r>
            <a:rPr lang="ru-RU" sz="2400" b="1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2018 год</a:t>
          </a:r>
        </a:p>
        <a:p>
          <a:pPr algn="ctr"/>
          <a:r>
            <a:rPr lang="ru-RU" sz="2400" b="1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106,8 млн. руб.</a:t>
          </a:r>
          <a:endParaRPr lang="ru-RU" sz="2400" dirty="0">
            <a:solidFill>
              <a:schemeClr val="tx1"/>
            </a:solidFill>
            <a:latin typeface="+mn-lt"/>
            <a:cs typeface="Times New Roman" panose="02020603050405020304" pitchFamily="18" charset="0"/>
          </a:endParaRPr>
        </a:p>
      </dgm:t>
    </dgm:pt>
    <dgm:pt modelId="{9899781D-E424-49E1-9116-3E7632316A9A}" type="parTrans" cxnId="{0F447FDA-AE7E-4ADE-AEF9-131912C109D4}">
      <dgm:prSet/>
      <dgm:spPr/>
      <dgm:t>
        <a:bodyPr/>
        <a:lstStyle/>
        <a:p>
          <a:pPr algn="ctr"/>
          <a:endParaRPr lang="ru-RU" sz="2000">
            <a:solidFill>
              <a:schemeClr val="tx1"/>
            </a:solidFill>
            <a:latin typeface="+mn-lt"/>
          </a:endParaRPr>
        </a:p>
      </dgm:t>
    </dgm:pt>
    <dgm:pt modelId="{28F221EE-3E13-437F-9600-E8C785B03510}" type="sibTrans" cxnId="{0F447FDA-AE7E-4ADE-AEF9-131912C109D4}">
      <dgm:prSet/>
      <dgm:spPr/>
      <dgm:t>
        <a:bodyPr/>
        <a:lstStyle/>
        <a:p>
          <a:pPr algn="ctr"/>
          <a:endParaRPr lang="ru-RU" sz="2000">
            <a:solidFill>
              <a:schemeClr val="tx1"/>
            </a:solidFill>
            <a:latin typeface="+mn-lt"/>
          </a:endParaRPr>
        </a:p>
      </dgm:t>
    </dgm:pt>
    <dgm:pt modelId="{408EE282-943F-45EE-9DFB-F12E6F4F16B9}">
      <dgm:prSet phldrT="[Текст]" custT="1"/>
      <dgm:spPr>
        <a:solidFill>
          <a:schemeClr val="accent6">
            <a:lumMod val="20000"/>
            <a:lumOff val="80000"/>
          </a:schemeClr>
        </a:solidFill>
        <a:ln>
          <a:solidFill>
            <a:schemeClr val="accent6">
              <a:lumMod val="50000"/>
            </a:schemeClr>
          </a:solidFill>
        </a:ln>
      </dgm:spPr>
      <dgm:t>
        <a:bodyPr/>
        <a:lstStyle/>
        <a:p>
          <a:pPr algn="ctr"/>
          <a:r>
            <a:rPr lang="ru-RU" sz="2400" b="1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2019 год</a:t>
          </a:r>
        </a:p>
        <a:p>
          <a:pPr algn="ctr"/>
          <a:r>
            <a:rPr lang="ru-RU" sz="2400" b="1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120,4 млн. руб.</a:t>
          </a:r>
          <a:endParaRPr lang="ru-RU" sz="2400" b="1" dirty="0">
            <a:solidFill>
              <a:schemeClr val="tx1"/>
            </a:solidFill>
            <a:latin typeface="+mn-lt"/>
            <a:cs typeface="Times New Roman" panose="02020603050405020304" pitchFamily="18" charset="0"/>
          </a:endParaRPr>
        </a:p>
      </dgm:t>
    </dgm:pt>
    <dgm:pt modelId="{26F2E1A1-4A64-48F7-9DB3-B221AF0CA352}" type="parTrans" cxnId="{C27832BB-D86C-4CF4-812C-51A0C597A545}">
      <dgm:prSet/>
      <dgm:spPr/>
      <dgm:t>
        <a:bodyPr/>
        <a:lstStyle/>
        <a:p>
          <a:pPr algn="ctr"/>
          <a:endParaRPr lang="ru-RU" sz="2000">
            <a:solidFill>
              <a:schemeClr val="tx1"/>
            </a:solidFill>
            <a:latin typeface="+mn-lt"/>
          </a:endParaRPr>
        </a:p>
      </dgm:t>
    </dgm:pt>
    <dgm:pt modelId="{2CA9138D-BB74-4027-B386-A9D99CFB8483}" type="sibTrans" cxnId="{C27832BB-D86C-4CF4-812C-51A0C597A545}">
      <dgm:prSet/>
      <dgm:spPr/>
      <dgm:t>
        <a:bodyPr/>
        <a:lstStyle/>
        <a:p>
          <a:pPr algn="ctr"/>
          <a:endParaRPr lang="ru-RU" sz="2000">
            <a:solidFill>
              <a:schemeClr val="tx1"/>
            </a:solidFill>
            <a:latin typeface="+mn-lt"/>
          </a:endParaRPr>
        </a:p>
      </dgm:t>
    </dgm:pt>
    <dgm:pt modelId="{4970393F-FBB8-46F9-9D4B-9866DBE7983B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pPr algn="ctr"/>
          <a:r>
            <a:rPr lang="ru-RU" sz="1800" b="1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Доп. норматив зачисления 40,42%</a:t>
          </a:r>
          <a:endParaRPr lang="ru-RU" sz="1800" b="1" dirty="0">
            <a:solidFill>
              <a:schemeClr val="tx1"/>
            </a:solidFill>
            <a:latin typeface="+mn-lt"/>
            <a:cs typeface="Times New Roman" panose="02020603050405020304" pitchFamily="18" charset="0"/>
          </a:endParaRPr>
        </a:p>
      </dgm:t>
    </dgm:pt>
    <dgm:pt modelId="{BC433D19-A327-45BF-ADBD-3F6B94E8BF95}" type="parTrans" cxnId="{D3FD0499-974E-4510-A896-DCF6F2C4A5A8}">
      <dgm:prSet/>
      <dgm:spPr/>
      <dgm:t>
        <a:bodyPr/>
        <a:lstStyle/>
        <a:p>
          <a:pPr algn="ctr"/>
          <a:endParaRPr lang="ru-RU" sz="2000">
            <a:solidFill>
              <a:schemeClr val="tx1"/>
            </a:solidFill>
            <a:latin typeface="+mn-lt"/>
          </a:endParaRPr>
        </a:p>
      </dgm:t>
    </dgm:pt>
    <dgm:pt modelId="{AD1065F2-EB3C-40AE-8BEB-32F84D098DE5}" type="sibTrans" cxnId="{D3FD0499-974E-4510-A896-DCF6F2C4A5A8}">
      <dgm:prSet/>
      <dgm:spPr/>
      <dgm:t>
        <a:bodyPr/>
        <a:lstStyle/>
        <a:p>
          <a:pPr algn="ctr"/>
          <a:endParaRPr lang="ru-RU" sz="2000">
            <a:solidFill>
              <a:schemeClr val="tx1"/>
            </a:solidFill>
            <a:latin typeface="+mn-lt"/>
          </a:endParaRPr>
        </a:p>
      </dgm:t>
    </dgm:pt>
    <dgm:pt modelId="{85EF7803-86A0-4F07-AA6D-9D542333DD66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pPr algn="ctr"/>
          <a:r>
            <a:rPr lang="ru-RU" sz="1800" b="1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Доп. норматив зачисления 43,06%          Всего в бюджет:            района 58,06%; консолидированный 68,06%</a:t>
          </a:r>
          <a:endParaRPr lang="ru-RU" sz="1800" b="1" dirty="0">
            <a:solidFill>
              <a:schemeClr val="tx1"/>
            </a:solidFill>
            <a:latin typeface="+mn-lt"/>
            <a:cs typeface="Times New Roman" panose="02020603050405020304" pitchFamily="18" charset="0"/>
          </a:endParaRPr>
        </a:p>
      </dgm:t>
    </dgm:pt>
    <dgm:pt modelId="{238F4C09-7F96-4DFD-8666-28AA0D1F07D8}" type="parTrans" cxnId="{79414468-26BC-4F3D-998C-E3A6560AABB2}">
      <dgm:prSet/>
      <dgm:spPr/>
      <dgm:t>
        <a:bodyPr/>
        <a:lstStyle/>
        <a:p>
          <a:pPr algn="ctr"/>
          <a:endParaRPr lang="ru-RU" sz="2000">
            <a:solidFill>
              <a:schemeClr val="tx1"/>
            </a:solidFill>
            <a:latin typeface="+mn-lt"/>
          </a:endParaRPr>
        </a:p>
      </dgm:t>
    </dgm:pt>
    <dgm:pt modelId="{80D25011-6403-4AEF-B126-EC88D94A2EA0}" type="sibTrans" cxnId="{79414468-26BC-4F3D-998C-E3A6560AABB2}">
      <dgm:prSet/>
      <dgm:spPr/>
      <dgm:t>
        <a:bodyPr/>
        <a:lstStyle/>
        <a:p>
          <a:pPr algn="ctr"/>
          <a:endParaRPr lang="ru-RU" sz="2000">
            <a:solidFill>
              <a:schemeClr val="tx1"/>
            </a:solidFill>
            <a:latin typeface="+mn-lt"/>
          </a:endParaRPr>
        </a:p>
      </dgm:t>
    </dgm:pt>
    <dgm:pt modelId="{66D23579-E386-468C-A035-D819A1A7AF21}">
      <dgm:prSet phldrT="[Текст]" custT="1"/>
      <dgm:spPr>
        <a:solidFill>
          <a:schemeClr val="accent6">
            <a:lumMod val="20000"/>
            <a:lumOff val="80000"/>
          </a:schemeClr>
        </a:solidFill>
        <a:ln>
          <a:solidFill>
            <a:schemeClr val="accent6">
              <a:lumMod val="50000"/>
            </a:schemeClr>
          </a:solidFill>
        </a:ln>
      </dgm:spPr>
      <dgm:t>
        <a:bodyPr/>
        <a:lstStyle/>
        <a:p>
          <a:pPr algn="ctr"/>
          <a:r>
            <a:rPr lang="ru-RU" sz="2400" b="1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2020 год</a:t>
          </a:r>
        </a:p>
        <a:p>
          <a:pPr algn="ctr"/>
          <a:r>
            <a:rPr lang="ru-RU" sz="2400" b="1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118,5 млн. руб.</a:t>
          </a:r>
          <a:endParaRPr lang="ru-RU" sz="2400" b="1" dirty="0">
            <a:solidFill>
              <a:schemeClr val="tx1"/>
            </a:solidFill>
            <a:latin typeface="+mn-lt"/>
            <a:cs typeface="Times New Roman" panose="02020603050405020304" pitchFamily="18" charset="0"/>
          </a:endParaRPr>
        </a:p>
      </dgm:t>
    </dgm:pt>
    <dgm:pt modelId="{469B6A73-3614-417E-B4BA-7B9548847ED9}" type="parTrans" cxnId="{44854479-7AC0-40F2-9227-9BFD3D71A9AC}">
      <dgm:prSet/>
      <dgm:spPr/>
      <dgm:t>
        <a:bodyPr/>
        <a:lstStyle/>
        <a:p>
          <a:pPr algn="ctr"/>
          <a:endParaRPr lang="ru-RU" sz="2000">
            <a:solidFill>
              <a:schemeClr val="tx1"/>
            </a:solidFill>
            <a:latin typeface="+mn-lt"/>
          </a:endParaRPr>
        </a:p>
      </dgm:t>
    </dgm:pt>
    <dgm:pt modelId="{03CEAE75-FDE4-4FAA-8AD7-199A0C653560}" type="sibTrans" cxnId="{44854479-7AC0-40F2-9227-9BFD3D71A9AC}">
      <dgm:prSet/>
      <dgm:spPr/>
      <dgm:t>
        <a:bodyPr/>
        <a:lstStyle/>
        <a:p>
          <a:pPr algn="ctr"/>
          <a:endParaRPr lang="ru-RU" sz="2000">
            <a:solidFill>
              <a:schemeClr val="tx1"/>
            </a:solidFill>
            <a:latin typeface="+mn-lt"/>
          </a:endParaRPr>
        </a:p>
      </dgm:t>
    </dgm:pt>
    <dgm:pt modelId="{0FF526C0-C0D8-4212-BAC7-4E5B04FE5466}">
      <dgm:prSet phldrT="[Текст]" custT="1"/>
      <dgm:spPr>
        <a:solidFill>
          <a:schemeClr val="accent6">
            <a:lumMod val="20000"/>
            <a:lumOff val="80000"/>
          </a:schemeClr>
        </a:solidFill>
        <a:ln>
          <a:solidFill>
            <a:schemeClr val="accent6">
              <a:lumMod val="50000"/>
            </a:schemeClr>
          </a:solidFill>
        </a:ln>
      </dgm:spPr>
      <dgm:t>
        <a:bodyPr/>
        <a:lstStyle/>
        <a:p>
          <a:pPr algn="ctr"/>
          <a:r>
            <a:rPr lang="ru-RU" sz="2400" b="1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2021 год 135,4 млн. руб.</a:t>
          </a:r>
          <a:endParaRPr lang="ru-RU" sz="2400" b="1" dirty="0">
            <a:solidFill>
              <a:schemeClr val="tx1"/>
            </a:solidFill>
            <a:latin typeface="+mn-lt"/>
            <a:cs typeface="Times New Roman" panose="02020603050405020304" pitchFamily="18" charset="0"/>
          </a:endParaRPr>
        </a:p>
      </dgm:t>
    </dgm:pt>
    <dgm:pt modelId="{00022EA6-7AC9-475D-998B-4E7C15AB9072}" type="parTrans" cxnId="{9CC69FED-EFAB-4421-8160-9A6DCEF957E8}">
      <dgm:prSet/>
      <dgm:spPr/>
      <dgm:t>
        <a:bodyPr/>
        <a:lstStyle/>
        <a:p>
          <a:pPr algn="ctr"/>
          <a:endParaRPr lang="ru-RU" sz="2000">
            <a:solidFill>
              <a:schemeClr val="tx1"/>
            </a:solidFill>
            <a:latin typeface="+mn-lt"/>
          </a:endParaRPr>
        </a:p>
      </dgm:t>
    </dgm:pt>
    <dgm:pt modelId="{25AD5179-6410-49C5-9AF5-83F99D82381C}" type="sibTrans" cxnId="{9CC69FED-EFAB-4421-8160-9A6DCEF957E8}">
      <dgm:prSet/>
      <dgm:spPr/>
      <dgm:t>
        <a:bodyPr/>
        <a:lstStyle/>
        <a:p>
          <a:pPr algn="ctr"/>
          <a:endParaRPr lang="ru-RU" sz="2000">
            <a:solidFill>
              <a:schemeClr val="tx1"/>
            </a:solidFill>
            <a:latin typeface="+mn-lt"/>
          </a:endParaRPr>
        </a:p>
      </dgm:t>
    </dgm:pt>
    <dgm:pt modelId="{819A1F4E-AE95-4767-AD3B-D178D756CB61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pPr algn="ctr"/>
          <a:r>
            <a:rPr lang="ru-RU" sz="1800" b="1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Доп. норматив зачисления 44,38%      Всего в бюджет:               района 59,38%; консолидированный 69,38%</a:t>
          </a:r>
          <a:endParaRPr lang="ru-RU" sz="1800" b="1" dirty="0">
            <a:solidFill>
              <a:schemeClr val="tx1"/>
            </a:solidFill>
            <a:latin typeface="+mn-lt"/>
            <a:cs typeface="Times New Roman" panose="02020603050405020304" pitchFamily="18" charset="0"/>
          </a:endParaRPr>
        </a:p>
      </dgm:t>
    </dgm:pt>
    <dgm:pt modelId="{63265804-8702-4BA6-94E4-B39B72EEBFBA}" type="parTrans" cxnId="{67AC7934-8721-4113-B9D2-46109E52DC01}">
      <dgm:prSet/>
      <dgm:spPr/>
      <dgm:t>
        <a:bodyPr/>
        <a:lstStyle/>
        <a:p>
          <a:pPr algn="ctr"/>
          <a:endParaRPr lang="ru-RU" sz="2000">
            <a:solidFill>
              <a:schemeClr val="tx1"/>
            </a:solidFill>
            <a:latin typeface="+mn-lt"/>
          </a:endParaRPr>
        </a:p>
      </dgm:t>
    </dgm:pt>
    <dgm:pt modelId="{D93DE94E-A58C-4E92-8282-7D6942D70A11}" type="sibTrans" cxnId="{67AC7934-8721-4113-B9D2-46109E52DC01}">
      <dgm:prSet/>
      <dgm:spPr/>
      <dgm:t>
        <a:bodyPr/>
        <a:lstStyle/>
        <a:p>
          <a:pPr algn="ctr"/>
          <a:endParaRPr lang="ru-RU" sz="2000">
            <a:solidFill>
              <a:schemeClr val="tx1"/>
            </a:solidFill>
            <a:latin typeface="+mn-lt"/>
          </a:endParaRPr>
        </a:p>
      </dgm:t>
    </dgm:pt>
    <dgm:pt modelId="{14F03050-F736-4E03-A681-E4A8F02E32E4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pPr algn="ctr"/>
          <a:r>
            <a:rPr lang="ru-RU" sz="1800" b="1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Всего в бюджет:            района 55,42%; консолидированный 65,42%</a:t>
          </a:r>
          <a:endParaRPr lang="ru-RU" sz="1800" b="1" dirty="0">
            <a:solidFill>
              <a:schemeClr val="tx1"/>
            </a:solidFill>
            <a:latin typeface="+mn-lt"/>
            <a:cs typeface="Times New Roman" panose="02020603050405020304" pitchFamily="18" charset="0"/>
          </a:endParaRPr>
        </a:p>
      </dgm:t>
    </dgm:pt>
    <dgm:pt modelId="{E2879B06-E3A1-4FA3-8505-3A6E1EBC4879}" type="parTrans" cxnId="{5BC72B7E-8AAF-4108-A479-39C911B37500}">
      <dgm:prSet/>
      <dgm:spPr/>
      <dgm:t>
        <a:bodyPr/>
        <a:lstStyle/>
        <a:p>
          <a:endParaRPr lang="ru-RU"/>
        </a:p>
      </dgm:t>
    </dgm:pt>
    <dgm:pt modelId="{229B4CE7-1F00-4ED1-A2D0-ADC18F790A1C}" type="sibTrans" cxnId="{5BC72B7E-8AAF-4108-A479-39C911B37500}">
      <dgm:prSet/>
      <dgm:spPr/>
      <dgm:t>
        <a:bodyPr/>
        <a:lstStyle/>
        <a:p>
          <a:endParaRPr lang="ru-RU"/>
        </a:p>
      </dgm:t>
    </dgm:pt>
    <dgm:pt modelId="{01FE1108-018A-4548-9FA3-D7F4ACF53AE1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pPr algn="ctr"/>
          <a:r>
            <a:rPr lang="ru-RU" sz="1800" b="1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Доп. норматив зачисления 40,65%           Всего в бюджет:           района 55,65%; консолидированный 65,65%</a:t>
          </a:r>
          <a:endParaRPr lang="ru-RU" sz="1800" b="1" dirty="0">
            <a:solidFill>
              <a:schemeClr val="tx1"/>
            </a:solidFill>
            <a:latin typeface="+mn-lt"/>
            <a:cs typeface="Times New Roman" panose="02020603050405020304" pitchFamily="18" charset="0"/>
          </a:endParaRPr>
        </a:p>
      </dgm:t>
    </dgm:pt>
    <dgm:pt modelId="{5B6B7B0A-6DA2-4F2D-9FA7-B90773253889}" type="sibTrans" cxnId="{15A2361B-D4DE-424A-AE17-A70DDBEED92B}">
      <dgm:prSet/>
      <dgm:spPr/>
      <dgm:t>
        <a:bodyPr/>
        <a:lstStyle/>
        <a:p>
          <a:pPr algn="ctr"/>
          <a:endParaRPr lang="ru-RU" sz="2000">
            <a:solidFill>
              <a:schemeClr val="tx1"/>
            </a:solidFill>
            <a:latin typeface="+mn-lt"/>
          </a:endParaRPr>
        </a:p>
      </dgm:t>
    </dgm:pt>
    <dgm:pt modelId="{EF16729D-99C2-4355-87DE-79E06CB5E768}" type="parTrans" cxnId="{15A2361B-D4DE-424A-AE17-A70DDBEED92B}">
      <dgm:prSet/>
      <dgm:spPr/>
      <dgm:t>
        <a:bodyPr/>
        <a:lstStyle/>
        <a:p>
          <a:pPr algn="ctr"/>
          <a:endParaRPr lang="ru-RU" sz="2000">
            <a:solidFill>
              <a:schemeClr val="tx1"/>
            </a:solidFill>
            <a:latin typeface="+mn-lt"/>
          </a:endParaRPr>
        </a:p>
      </dgm:t>
    </dgm:pt>
    <dgm:pt modelId="{1F0854E4-95C3-41EB-9080-601F376B0DD8}" type="pres">
      <dgm:prSet presAssocID="{317E7383-7F76-4081-9E49-77448F87C2B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0521199-FE66-47DE-8236-CC0D2BFBFCE5}" type="pres">
      <dgm:prSet presAssocID="{36205BDF-C8B7-4349-B35B-1424B5B71CF9}" presName="composite" presStyleCnt="0"/>
      <dgm:spPr/>
      <dgm:t>
        <a:bodyPr/>
        <a:lstStyle/>
        <a:p>
          <a:endParaRPr lang="ru-RU"/>
        </a:p>
      </dgm:t>
    </dgm:pt>
    <dgm:pt modelId="{D712E7E8-8C16-4FC7-8DDB-940F0EBCF0B1}" type="pres">
      <dgm:prSet presAssocID="{36205BDF-C8B7-4349-B35B-1424B5B71CF9}" presName="parTx" presStyleLbl="node1" presStyleIdx="0" presStyleCnt="4" custLinFactNeighborX="1595" custLinFactNeighborY="-104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CD76F21-B37A-48F3-A1FA-633468E5F4C8}" type="pres">
      <dgm:prSet presAssocID="{36205BDF-C8B7-4349-B35B-1424B5B71CF9}" presName="desTx" presStyleLbl="revTx" presStyleIdx="0" presStyleCnt="4" custScaleX="12087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CF5729-F69B-404E-88D7-447DD7A29975}" type="pres">
      <dgm:prSet presAssocID="{28F221EE-3E13-437F-9600-E8C785B03510}" presName="space" presStyleCnt="0"/>
      <dgm:spPr/>
      <dgm:t>
        <a:bodyPr/>
        <a:lstStyle/>
        <a:p>
          <a:endParaRPr lang="ru-RU"/>
        </a:p>
      </dgm:t>
    </dgm:pt>
    <dgm:pt modelId="{526FC56A-718B-4ADF-80F0-010974CA3305}" type="pres">
      <dgm:prSet presAssocID="{408EE282-943F-45EE-9DFB-F12E6F4F16B9}" presName="composite" presStyleCnt="0"/>
      <dgm:spPr/>
      <dgm:t>
        <a:bodyPr/>
        <a:lstStyle/>
        <a:p>
          <a:endParaRPr lang="ru-RU"/>
        </a:p>
      </dgm:t>
    </dgm:pt>
    <dgm:pt modelId="{8563F10C-0655-4BD3-96E3-C8BC8ADA6428}" type="pres">
      <dgm:prSet presAssocID="{408EE282-943F-45EE-9DFB-F12E6F4F16B9}" presName="parTx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6D116F9-A110-4786-9268-0D1B7C4A9ABB}" type="pres">
      <dgm:prSet presAssocID="{408EE282-943F-45EE-9DFB-F12E6F4F16B9}" presName="desTx" presStyleLbl="revTx" presStyleIdx="1" presStyleCnt="4" custScaleX="1278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3CEB4B4-20ED-4244-91D9-89D01B40C6B6}" type="pres">
      <dgm:prSet presAssocID="{2CA9138D-BB74-4027-B386-A9D99CFB8483}" presName="space" presStyleCnt="0"/>
      <dgm:spPr/>
      <dgm:t>
        <a:bodyPr/>
        <a:lstStyle/>
        <a:p>
          <a:endParaRPr lang="ru-RU"/>
        </a:p>
      </dgm:t>
    </dgm:pt>
    <dgm:pt modelId="{25D91351-A1B6-4729-BC3B-4814F5A62514}" type="pres">
      <dgm:prSet presAssocID="{66D23579-E386-468C-A035-D819A1A7AF21}" presName="composite" presStyleCnt="0"/>
      <dgm:spPr/>
      <dgm:t>
        <a:bodyPr/>
        <a:lstStyle/>
        <a:p>
          <a:endParaRPr lang="ru-RU"/>
        </a:p>
      </dgm:t>
    </dgm:pt>
    <dgm:pt modelId="{D15046AE-7BB9-4672-823E-01E802E35D03}" type="pres">
      <dgm:prSet presAssocID="{66D23579-E386-468C-A035-D819A1A7AF21}" presName="parTx" presStyleLbl="node1" presStyleIdx="2" presStyleCnt="4" custLinFactNeighborY="-580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88B7935-589E-4E3E-B404-3CABD203F8F0}" type="pres">
      <dgm:prSet presAssocID="{66D23579-E386-468C-A035-D819A1A7AF21}" presName="desTx" presStyleLbl="revTx" presStyleIdx="2" presStyleCnt="4" custScaleX="118142" custLinFactNeighborX="7745" custLinFactNeighborY="-80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8C44D7-DFBC-44C3-BAEA-1A3A7A01DAA4}" type="pres">
      <dgm:prSet presAssocID="{03CEAE75-FDE4-4FAA-8AD7-199A0C653560}" presName="space" presStyleCnt="0"/>
      <dgm:spPr/>
      <dgm:t>
        <a:bodyPr/>
        <a:lstStyle/>
        <a:p>
          <a:endParaRPr lang="ru-RU"/>
        </a:p>
      </dgm:t>
    </dgm:pt>
    <dgm:pt modelId="{8B469E63-4AA5-4F23-89D3-AB1AEF86933C}" type="pres">
      <dgm:prSet presAssocID="{0FF526C0-C0D8-4212-BAC7-4E5B04FE5466}" presName="composite" presStyleCnt="0"/>
      <dgm:spPr/>
      <dgm:t>
        <a:bodyPr/>
        <a:lstStyle/>
        <a:p>
          <a:endParaRPr lang="ru-RU"/>
        </a:p>
      </dgm:t>
    </dgm:pt>
    <dgm:pt modelId="{5204640E-A67B-483F-BE60-8D594F64E965}" type="pres">
      <dgm:prSet presAssocID="{0FF526C0-C0D8-4212-BAC7-4E5B04FE5466}" presName="parTx" presStyleLbl="node1" presStyleIdx="3" presStyleCnt="4" custLinFactNeighborX="2791" custLinFactNeighborY="-1029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3FB4DFF-0747-48C2-9333-23FA891C12F0}" type="pres">
      <dgm:prSet presAssocID="{0FF526C0-C0D8-4212-BAC7-4E5B04FE5466}" presName="desTx" presStyleLbl="revTx" presStyleIdx="3" presStyleCnt="4" custScaleX="126417" custLinFactNeighborX="8502" custLinFactNeighborY="-79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27832BB-D86C-4CF4-812C-51A0C597A545}" srcId="{317E7383-7F76-4081-9E49-77448F87C2BB}" destId="{408EE282-943F-45EE-9DFB-F12E6F4F16B9}" srcOrd="1" destOrd="0" parTransId="{26F2E1A1-4A64-48F7-9DB3-B221AF0CA352}" sibTransId="{2CA9138D-BB74-4027-B386-A9D99CFB8483}"/>
    <dgm:cxn modelId="{A59B484F-2D79-4996-A90C-E61B0D4DD5CC}" type="presOf" srcId="{317E7383-7F76-4081-9E49-77448F87C2BB}" destId="{1F0854E4-95C3-41EB-9080-601F376B0DD8}" srcOrd="0" destOrd="0" presId="urn:microsoft.com/office/officeart/2005/8/layout/chevron1"/>
    <dgm:cxn modelId="{15A2361B-D4DE-424A-AE17-A70DDBEED92B}" srcId="{66D23579-E386-468C-A035-D819A1A7AF21}" destId="{01FE1108-018A-4548-9FA3-D7F4ACF53AE1}" srcOrd="0" destOrd="0" parTransId="{EF16729D-99C2-4355-87DE-79E06CB5E768}" sibTransId="{5B6B7B0A-6DA2-4F2D-9FA7-B90773253889}"/>
    <dgm:cxn modelId="{44854479-7AC0-40F2-9227-9BFD3D71A9AC}" srcId="{317E7383-7F76-4081-9E49-77448F87C2BB}" destId="{66D23579-E386-468C-A035-D819A1A7AF21}" srcOrd="2" destOrd="0" parTransId="{469B6A73-3614-417E-B4BA-7B9548847ED9}" sibTransId="{03CEAE75-FDE4-4FAA-8AD7-199A0C653560}"/>
    <dgm:cxn modelId="{67AC7934-8721-4113-B9D2-46109E52DC01}" srcId="{0FF526C0-C0D8-4212-BAC7-4E5B04FE5466}" destId="{819A1F4E-AE95-4767-AD3B-D178D756CB61}" srcOrd="0" destOrd="0" parTransId="{63265804-8702-4BA6-94E4-B39B72EEBFBA}" sibTransId="{D93DE94E-A58C-4E92-8282-7D6942D70A11}"/>
    <dgm:cxn modelId="{1C563458-2809-4D89-8560-E0D4CC94EFD6}" type="presOf" srcId="{01FE1108-018A-4548-9FA3-D7F4ACF53AE1}" destId="{388B7935-589E-4E3E-B404-3CABD203F8F0}" srcOrd="0" destOrd="0" presId="urn:microsoft.com/office/officeart/2005/8/layout/chevron1"/>
    <dgm:cxn modelId="{9CC69FED-EFAB-4421-8160-9A6DCEF957E8}" srcId="{317E7383-7F76-4081-9E49-77448F87C2BB}" destId="{0FF526C0-C0D8-4212-BAC7-4E5B04FE5466}" srcOrd="3" destOrd="0" parTransId="{00022EA6-7AC9-475D-998B-4E7C15AB9072}" sibTransId="{25AD5179-6410-49C5-9AF5-83F99D82381C}"/>
    <dgm:cxn modelId="{5BC72B7E-8AAF-4108-A479-39C911B37500}" srcId="{36205BDF-C8B7-4349-B35B-1424B5B71CF9}" destId="{14F03050-F736-4E03-A681-E4A8F02E32E4}" srcOrd="1" destOrd="0" parTransId="{E2879B06-E3A1-4FA3-8505-3A6E1EBC4879}" sibTransId="{229B4CE7-1F00-4ED1-A2D0-ADC18F790A1C}"/>
    <dgm:cxn modelId="{B652B993-B663-4AD4-8077-BE100B2066CB}" type="presOf" srcId="{408EE282-943F-45EE-9DFB-F12E6F4F16B9}" destId="{8563F10C-0655-4BD3-96E3-C8BC8ADA6428}" srcOrd="0" destOrd="0" presId="urn:microsoft.com/office/officeart/2005/8/layout/chevron1"/>
    <dgm:cxn modelId="{CA0A4162-1A00-4848-831C-674CA3081916}" type="presOf" srcId="{0FF526C0-C0D8-4212-BAC7-4E5B04FE5466}" destId="{5204640E-A67B-483F-BE60-8D594F64E965}" srcOrd="0" destOrd="0" presId="urn:microsoft.com/office/officeart/2005/8/layout/chevron1"/>
    <dgm:cxn modelId="{DCFB3EDB-AE3D-4F0D-BDB0-540983CE4CAD}" type="presOf" srcId="{66D23579-E386-468C-A035-D819A1A7AF21}" destId="{D15046AE-7BB9-4672-823E-01E802E35D03}" srcOrd="0" destOrd="0" presId="urn:microsoft.com/office/officeart/2005/8/layout/chevron1"/>
    <dgm:cxn modelId="{D3FD0499-974E-4510-A896-DCF6F2C4A5A8}" srcId="{36205BDF-C8B7-4349-B35B-1424B5B71CF9}" destId="{4970393F-FBB8-46F9-9D4B-9866DBE7983B}" srcOrd="0" destOrd="0" parTransId="{BC433D19-A327-45BF-ADBD-3F6B94E8BF95}" sibTransId="{AD1065F2-EB3C-40AE-8BEB-32F84D098DE5}"/>
    <dgm:cxn modelId="{DFA57E47-802A-447A-8B88-B43812663026}" type="presOf" srcId="{36205BDF-C8B7-4349-B35B-1424B5B71CF9}" destId="{D712E7E8-8C16-4FC7-8DDB-940F0EBCF0B1}" srcOrd="0" destOrd="0" presId="urn:microsoft.com/office/officeart/2005/8/layout/chevron1"/>
    <dgm:cxn modelId="{5795595C-9BC1-488E-86B3-C376F5E60B61}" type="presOf" srcId="{819A1F4E-AE95-4767-AD3B-D178D756CB61}" destId="{13FB4DFF-0747-48C2-9333-23FA891C12F0}" srcOrd="0" destOrd="0" presId="urn:microsoft.com/office/officeart/2005/8/layout/chevron1"/>
    <dgm:cxn modelId="{0F447FDA-AE7E-4ADE-AEF9-131912C109D4}" srcId="{317E7383-7F76-4081-9E49-77448F87C2BB}" destId="{36205BDF-C8B7-4349-B35B-1424B5B71CF9}" srcOrd="0" destOrd="0" parTransId="{9899781D-E424-49E1-9116-3E7632316A9A}" sibTransId="{28F221EE-3E13-437F-9600-E8C785B03510}"/>
    <dgm:cxn modelId="{BF1396ED-EB2F-41F1-826D-0C74FBA9E81C}" type="presOf" srcId="{85EF7803-86A0-4F07-AA6D-9D542333DD66}" destId="{66D116F9-A110-4786-9268-0D1B7C4A9ABB}" srcOrd="0" destOrd="0" presId="urn:microsoft.com/office/officeart/2005/8/layout/chevron1"/>
    <dgm:cxn modelId="{115CDAED-4024-442F-8A84-AE0E80D4AE63}" type="presOf" srcId="{14F03050-F736-4E03-A681-E4A8F02E32E4}" destId="{8CD76F21-B37A-48F3-A1FA-633468E5F4C8}" srcOrd="0" destOrd="1" presId="urn:microsoft.com/office/officeart/2005/8/layout/chevron1"/>
    <dgm:cxn modelId="{79414468-26BC-4F3D-998C-E3A6560AABB2}" srcId="{408EE282-943F-45EE-9DFB-F12E6F4F16B9}" destId="{85EF7803-86A0-4F07-AA6D-9D542333DD66}" srcOrd="0" destOrd="0" parTransId="{238F4C09-7F96-4DFD-8666-28AA0D1F07D8}" sibTransId="{80D25011-6403-4AEF-B126-EC88D94A2EA0}"/>
    <dgm:cxn modelId="{55BDD7AE-6063-4024-8753-17E6CFC2F01F}" type="presOf" srcId="{4970393F-FBB8-46F9-9D4B-9866DBE7983B}" destId="{8CD76F21-B37A-48F3-A1FA-633468E5F4C8}" srcOrd="0" destOrd="0" presId="urn:microsoft.com/office/officeart/2005/8/layout/chevron1"/>
    <dgm:cxn modelId="{1FCC7209-1C97-4DC8-AEA8-EE9AD5F3337E}" type="presParOf" srcId="{1F0854E4-95C3-41EB-9080-601F376B0DD8}" destId="{C0521199-FE66-47DE-8236-CC0D2BFBFCE5}" srcOrd="0" destOrd="0" presId="urn:microsoft.com/office/officeart/2005/8/layout/chevron1"/>
    <dgm:cxn modelId="{37320D67-296B-4860-A731-ADA4B9E418D9}" type="presParOf" srcId="{C0521199-FE66-47DE-8236-CC0D2BFBFCE5}" destId="{D712E7E8-8C16-4FC7-8DDB-940F0EBCF0B1}" srcOrd="0" destOrd="0" presId="urn:microsoft.com/office/officeart/2005/8/layout/chevron1"/>
    <dgm:cxn modelId="{131DC003-D0F5-4703-8EA8-CA4076BF2A90}" type="presParOf" srcId="{C0521199-FE66-47DE-8236-CC0D2BFBFCE5}" destId="{8CD76F21-B37A-48F3-A1FA-633468E5F4C8}" srcOrd="1" destOrd="0" presId="urn:microsoft.com/office/officeart/2005/8/layout/chevron1"/>
    <dgm:cxn modelId="{55AE04A6-BBA5-4352-9D18-DB43DFD09CD7}" type="presParOf" srcId="{1F0854E4-95C3-41EB-9080-601F376B0DD8}" destId="{11CF5729-F69B-404E-88D7-447DD7A29975}" srcOrd="1" destOrd="0" presId="urn:microsoft.com/office/officeart/2005/8/layout/chevron1"/>
    <dgm:cxn modelId="{72F99D7C-DEF4-4A64-89EE-CC79C6EF7FB0}" type="presParOf" srcId="{1F0854E4-95C3-41EB-9080-601F376B0DD8}" destId="{526FC56A-718B-4ADF-80F0-010974CA3305}" srcOrd="2" destOrd="0" presId="urn:microsoft.com/office/officeart/2005/8/layout/chevron1"/>
    <dgm:cxn modelId="{9DAF388D-B46C-4B6C-BFE5-E03B5B742C95}" type="presParOf" srcId="{526FC56A-718B-4ADF-80F0-010974CA3305}" destId="{8563F10C-0655-4BD3-96E3-C8BC8ADA6428}" srcOrd="0" destOrd="0" presId="urn:microsoft.com/office/officeart/2005/8/layout/chevron1"/>
    <dgm:cxn modelId="{067FB6CF-DBBF-426E-A0F2-A6506CE5E5E0}" type="presParOf" srcId="{526FC56A-718B-4ADF-80F0-010974CA3305}" destId="{66D116F9-A110-4786-9268-0D1B7C4A9ABB}" srcOrd="1" destOrd="0" presId="urn:microsoft.com/office/officeart/2005/8/layout/chevron1"/>
    <dgm:cxn modelId="{FD8F8415-389F-472E-96B6-157D1F2784E7}" type="presParOf" srcId="{1F0854E4-95C3-41EB-9080-601F376B0DD8}" destId="{E3CEB4B4-20ED-4244-91D9-89D01B40C6B6}" srcOrd="3" destOrd="0" presId="urn:microsoft.com/office/officeart/2005/8/layout/chevron1"/>
    <dgm:cxn modelId="{88E9FD2F-353D-4F39-B35B-175EE4A5D319}" type="presParOf" srcId="{1F0854E4-95C3-41EB-9080-601F376B0DD8}" destId="{25D91351-A1B6-4729-BC3B-4814F5A62514}" srcOrd="4" destOrd="0" presId="urn:microsoft.com/office/officeart/2005/8/layout/chevron1"/>
    <dgm:cxn modelId="{E53F2DDD-3D41-4FA0-BC81-DCC9588AAE67}" type="presParOf" srcId="{25D91351-A1B6-4729-BC3B-4814F5A62514}" destId="{D15046AE-7BB9-4672-823E-01E802E35D03}" srcOrd="0" destOrd="0" presId="urn:microsoft.com/office/officeart/2005/8/layout/chevron1"/>
    <dgm:cxn modelId="{318CD5C3-BD2A-4516-BA5F-5D1D2364F945}" type="presParOf" srcId="{25D91351-A1B6-4729-BC3B-4814F5A62514}" destId="{388B7935-589E-4E3E-B404-3CABD203F8F0}" srcOrd="1" destOrd="0" presId="urn:microsoft.com/office/officeart/2005/8/layout/chevron1"/>
    <dgm:cxn modelId="{01D0385A-8AE9-4088-A0B7-132141572E73}" type="presParOf" srcId="{1F0854E4-95C3-41EB-9080-601F376B0DD8}" destId="{168C44D7-DFBC-44C3-BAEA-1A3A7A01DAA4}" srcOrd="5" destOrd="0" presId="urn:microsoft.com/office/officeart/2005/8/layout/chevron1"/>
    <dgm:cxn modelId="{820BD501-9C16-4776-AA55-466FDC46F19C}" type="presParOf" srcId="{1F0854E4-95C3-41EB-9080-601F376B0DD8}" destId="{8B469E63-4AA5-4F23-89D3-AB1AEF86933C}" srcOrd="6" destOrd="0" presId="urn:microsoft.com/office/officeart/2005/8/layout/chevron1"/>
    <dgm:cxn modelId="{1BA644C8-F99E-4BD6-A355-B67F053F8EA4}" type="presParOf" srcId="{8B469E63-4AA5-4F23-89D3-AB1AEF86933C}" destId="{5204640E-A67B-483F-BE60-8D594F64E965}" srcOrd="0" destOrd="0" presId="urn:microsoft.com/office/officeart/2005/8/layout/chevron1"/>
    <dgm:cxn modelId="{CCDAE077-2840-40C9-AC12-D296E467803A}" type="presParOf" srcId="{8B469E63-4AA5-4F23-89D3-AB1AEF86933C}" destId="{13FB4DFF-0747-48C2-9333-23FA891C12F0}" srcOrd="1" destOrd="0" presId="urn:microsoft.com/office/officeart/2005/8/layout/chevron1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317E7383-7F76-4081-9E49-77448F87C2BB}" type="doc">
      <dgm:prSet loTypeId="urn:microsoft.com/office/officeart/2005/8/layout/chevron1" loCatId="process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6205BDF-C8B7-4349-B35B-1424B5B71CF9}">
      <dgm:prSet phldrT="[Текст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solidFill>
          <a:schemeClr val="accent6">
            <a:lumMod val="20000"/>
            <a:lumOff val="80000"/>
          </a:schemeClr>
        </a:solidFill>
        <a:ln>
          <a:solidFill>
            <a:schemeClr val="accent6">
              <a:lumMod val="50000"/>
            </a:schemeClr>
          </a:solidFill>
        </a:ln>
      </dgm:spPr>
      <dgm:t>
        <a:bodyPr/>
        <a:lstStyle/>
        <a:p>
          <a:r>
            <a:rPr lang="ru-RU" sz="2800" b="1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2018 год</a:t>
          </a:r>
        </a:p>
        <a:p>
          <a:r>
            <a:rPr lang="ru-RU" sz="2800" b="1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10,7 млн. руб.</a:t>
          </a:r>
          <a:endParaRPr lang="ru-RU" sz="2800" dirty="0">
            <a:solidFill>
              <a:schemeClr val="tx1"/>
            </a:solidFill>
            <a:latin typeface="+mn-lt"/>
            <a:cs typeface="Times New Roman" panose="02020603050405020304" pitchFamily="18" charset="0"/>
          </a:endParaRPr>
        </a:p>
      </dgm:t>
    </dgm:pt>
    <dgm:pt modelId="{9899781D-E424-49E1-9116-3E7632316A9A}" type="parTrans" cxnId="{0F447FDA-AE7E-4ADE-AEF9-131912C109D4}">
      <dgm:prSet/>
      <dgm:spPr/>
      <dgm:t>
        <a:bodyPr/>
        <a:lstStyle/>
        <a:p>
          <a:endParaRPr lang="ru-RU" sz="2400">
            <a:solidFill>
              <a:schemeClr val="tx1"/>
            </a:solidFill>
            <a:latin typeface="+mn-lt"/>
          </a:endParaRPr>
        </a:p>
      </dgm:t>
    </dgm:pt>
    <dgm:pt modelId="{28F221EE-3E13-437F-9600-E8C785B03510}" type="sibTrans" cxnId="{0F447FDA-AE7E-4ADE-AEF9-131912C109D4}">
      <dgm:prSet/>
      <dgm:spPr/>
      <dgm:t>
        <a:bodyPr/>
        <a:lstStyle/>
        <a:p>
          <a:endParaRPr lang="ru-RU" sz="2400">
            <a:solidFill>
              <a:schemeClr val="tx1"/>
            </a:solidFill>
            <a:latin typeface="+mn-lt"/>
          </a:endParaRPr>
        </a:p>
      </dgm:t>
    </dgm:pt>
    <dgm:pt modelId="{9661F6BC-5667-4ADA-9149-B836D3DBAE24}">
      <dgm:prSet phldrT="[Текст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solidFill>
          <a:schemeClr val="accent6">
            <a:lumMod val="20000"/>
            <a:lumOff val="80000"/>
          </a:schemeClr>
        </a:solidFill>
        <a:ln>
          <a:solidFill>
            <a:schemeClr val="accent6">
              <a:lumMod val="50000"/>
            </a:schemeClr>
          </a:solidFill>
        </a:ln>
      </dgm:spPr>
      <dgm:t>
        <a:bodyPr/>
        <a:lstStyle/>
        <a:p>
          <a:r>
            <a:rPr lang="ru-RU" sz="2800" b="1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2020 год</a:t>
          </a:r>
        </a:p>
        <a:p>
          <a:r>
            <a:rPr lang="ru-RU" sz="2800" b="1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11,8 млн. руб. </a:t>
          </a:r>
          <a:endParaRPr lang="ru-RU" sz="2800" b="1" dirty="0">
            <a:solidFill>
              <a:schemeClr val="tx1"/>
            </a:solidFill>
            <a:latin typeface="+mn-lt"/>
            <a:cs typeface="Times New Roman" panose="02020603050405020304" pitchFamily="18" charset="0"/>
          </a:endParaRPr>
        </a:p>
      </dgm:t>
    </dgm:pt>
    <dgm:pt modelId="{056DBB18-5AD5-4D6F-929E-1D08DE50957F}" type="parTrans" cxnId="{F99228F1-CD79-4FC9-B0E3-E88C3A88144A}">
      <dgm:prSet/>
      <dgm:spPr/>
      <dgm:t>
        <a:bodyPr/>
        <a:lstStyle/>
        <a:p>
          <a:endParaRPr lang="ru-RU" sz="2400">
            <a:solidFill>
              <a:schemeClr val="tx1"/>
            </a:solidFill>
            <a:latin typeface="+mn-lt"/>
          </a:endParaRPr>
        </a:p>
      </dgm:t>
    </dgm:pt>
    <dgm:pt modelId="{CC03BDE0-2961-4DEB-A007-A973F1FE28EB}" type="sibTrans" cxnId="{F99228F1-CD79-4FC9-B0E3-E88C3A88144A}">
      <dgm:prSet/>
      <dgm:spPr/>
      <dgm:t>
        <a:bodyPr/>
        <a:lstStyle/>
        <a:p>
          <a:endParaRPr lang="ru-RU" sz="2400">
            <a:solidFill>
              <a:schemeClr val="tx1"/>
            </a:solidFill>
            <a:latin typeface="+mn-lt"/>
          </a:endParaRPr>
        </a:p>
      </dgm:t>
    </dgm:pt>
    <dgm:pt modelId="{408EE282-943F-45EE-9DFB-F12E6F4F16B9}">
      <dgm:prSet phldrT="[Текст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solidFill>
          <a:schemeClr val="accent6">
            <a:lumMod val="20000"/>
            <a:lumOff val="80000"/>
          </a:schemeClr>
        </a:solidFill>
        <a:ln>
          <a:solidFill>
            <a:schemeClr val="accent6">
              <a:lumMod val="50000"/>
            </a:schemeClr>
          </a:solidFill>
        </a:ln>
      </dgm:spPr>
      <dgm:t>
        <a:bodyPr/>
        <a:lstStyle/>
        <a:p>
          <a:r>
            <a:rPr lang="ru-RU" sz="2800" b="1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2019 год</a:t>
          </a:r>
        </a:p>
        <a:p>
          <a:r>
            <a:rPr lang="ru-RU" sz="2800" b="1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12,6 млн. руб.</a:t>
          </a:r>
          <a:endParaRPr lang="ru-RU" sz="2800" b="1" dirty="0">
            <a:solidFill>
              <a:schemeClr val="tx1"/>
            </a:solidFill>
            <a:latin typeface="+mn-lt"/>
            <a:cs typeface="Times New Roman" panose="02020603050405020304" pitchFamily="18" charset="0"/>
          </a:endParaRPr>
        </a:p>
      </dgm:t>
    </dgm:pt>
    <dgm:pt modelId="{2CA9138D-BB74-4027-B386-A9D99CFB8483}" type="sibTrans" cxnId="{C27832BB-D86C-4CF4-812C-51A0C597A545}">
      <dgm:prSet/>
      <dgm:spPr/>
      <dgm:t>
        <a:bodyPr/>
        <a:lstStyle/>
        <a:p>
          <a:endParaRPr lang="ru-RU" sz="2400">
            <a:solidFill>
              <a:schemeClr val="tx1"/>
            </a:solidFill>
            <a:latin typeface="+mn-lt"/>
          </a:endParaRPr>
        </a:p>
      </dgm:t>
    </dgm:pt>
    <dgm:pt modelId="{26F2E1A1-4A64-48F7-9DB3-B221AF0CA352}" type="parTrans" cxnId="{C27832BB-D86C-4CF4-812C-51A0C597A545}">
      <dgm:prSet/>
      <dgm:spPr/>
      <dgm:t>
        <a:bodyPr/>
        <a:lstStyle/>
        <a:p>
          <a:endParaRPr lang="ru-RU" sz="2400">
            <a:solidFill>
              <a:schemeClr val="tx1"/>
            </a:solidFill>
            <a:latin typeface="+mn-lt"/>
          </a:endParaRPr>
        </a:p>
      </dgm:t>
    </dgm:pt>
    <dgm:pt modelId="{ACE1B165-914F-43F7-A0A2-41536E937F3F}">
      <dgm:prSet phldrT="[Текст]" custT="1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solidFill>
          <a:schemeClr val="accent6">
            <a:lumMod val="20000"/>
            <a:lumOff val="80000"/>
          </a:schemeClr>
        </a:solidFill>
        <a:ln>
          <a:solidFill>
            <a:schemeClr val="accent6">
              <a:lumMod val="50000"/>
            </a:schemeClr>
          </a:solidFill>
        </a:ln>
      </dgm:spPr>
      <dgm:t>
        <a:bodyPr/>
        <a:lstStyle/>
        <a:p>
          <a:r>
            <a:rPr lang="ru-RU" sz="2800" b="1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2021 год</a:t>
          </a:r>
        </a:p>
        <a:p>
          <a:r>
            <a:rPr lang="ru-RU" sz="2800" b="1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14,1 млн. руб.                               </a:t>
          </a:r>
          <a:endParaRPr lang="ru-RU" sz="2800" b="1" dirty="0">
            <a:solidFill>
              <a:schemeClr val="tx1"/>
            </a:solidFill>
            <a:latin typeface="+mn-lt"/>
            <a:cs typeface="Times New Roman" panose="02020603050405020304" pitchFamily="18" charset="0"/>
          </a:endParaRPr>
        </a:p>
      </dgm:t>
    </dgm:pt>
    <dgm:pt modelId="{328F9034-3181-4C1D-A23F-CC74D5B15BB7}" type="parTrans" cxnId="{CF88351A-5E80-4256-9BB8-255B97401984}">
      <dgm:prSet/>
      <dgm:spPr/>
      <dgm:t>
        <a:bodyPr/>
        <a:lstStyle/>
        <a:p>
          <a:endParaRPr lang="ru-RU" sz="2400">
            <a:solidFill>
              <a:schemeClr val="tx1"/>
            </a:solidFill>
            <a:latin typeface="+mn-lt"/>
          </a:endParaRPr>
        </a:p>
      </dgm:t>
    </dgm:pt>
    <dgm:pt modelId="{3CB655DD-493A-4317-AFC5-83144CFC585F}" type="sibTrans" cxnId="{CF88351A-5E80-4256-9BB8-255B97401984}">
      <dgm:prSet/>
      <dgm:spPr/>
      <dgm:t>
        <a:bodyPr/>
        <a:lstStyle/>
        <a:p>
          <a:endParaRPr lang="ru-RU" sz="2400">
            <a:solidFill>
              <a:schemeClr val="tx1"/>
            </a:solidFill>
            <a:latin typeface="+mn-lt"/>
          </a:endParaRPr>
        </a:p>
      </dgm:t>
    </dgm:pt>
    <dgm:pt modelId="{1F0854E4-95C3-41EB-9080-601F376B0DD8}" type="pres">
      <dgm:prSet presAssocID="{317E7383-7F76-4081-9E49-77448F87C2B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EC750E2-D125-492D-BB75-24E7048AB464}" type="pres">
      <dgm:prSet presAssocID="{36205BDF-C8B7-4349-B35B-1424B5B71CF9}" presName="parTxOnly" presStyleLbl="node1" presStyleIdx="0" presStyleCnt="4" custLinFactY="-51398" custLinFactNeighborX="-17420" custLinFactNeighborY="-1000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9BC9DD-60D7-465B-ABC8-52C64B2F0C1F}" type="pres">
      <dgm:prSet presAssocID="{28F221EE-3E13-437F-9600-E8C785B03510}" presName="parTxOnlySpace" presStyleCnt="0"/>
      <dgm:spPr/>
    </dgm:pt>
    <dgm:pt modelId="{5CD4F4F8-1D50-49FC-A286-C5D08F53DFFA}" type="pres">
      <dgm:prSet presAssocID="{408EE282-943F-45EE-9DFB-F12E6F4F16B9}" presName="parTxOnly" presStyleLbl="node1" presStyleIdx="1" presStyleCnt="4" custLinFactNeighborX="-36849" custLinFactNeighborY="-4871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91C6D3E-3EC2-44DA-8353-EC8C59A47795}" type="pres">
      <dgm:prSet presAssocID="{2CA9138D-BB74-4027-B386-A9D99CFB8483}" presName="parTxOnlySpace" presStyleCnt="0"/>
      <dgm:spPr/>
    </dgm:pt>
    <dgm:pt modelId="{D5559C37-6D88-4ED1-A659-E7EE3E2A1F7B}" type="pres">
      <dgm:prSet presAssocID="{9661F6BC-5667-4ADA-9149-B836D3DBAE24}" presName="parTxOnly" presStyleLbl="node1" presStyleIdx="2" presStyleCnt="4" custLinFactNeighborX="-24993" custLinFactNeighborY="-5980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00BC34-7323-4B14-B1A1-E7D38738BA9D}" type="pres">
      <dgm:prSet presAssocID="{CC03BDE0-2961-4DEB-A007-A973F1FE28EB}" presName="parTxOnlySpace" presStyleCnt="0"/>
      <dgm:spPr/>
    </dgm:pt>
    <dgm:pt modelId="{2A198062-7748-4000-970E-E07D7F653E74}" type="pres">
      <dgm:prSet presAssocID="{ACE1B165-914F-43F7-A0A2-41536E937F3F}" presName="parTxOnly" presStyleLbl="node1" presStyleIdx="3" presStyleCnt="4" custLinFactNeighborX="-10711" custLinFactNeighborY="-5891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99228F1-CD79-4FC9-B0E3-E88C3A88144A}" srcId="{317E7383-7F76-4081-9E49-77448F87C2BB}" destId="{9661F6BC-5667-4ADA-9149-B836D3DBAE24}" srcOrd="2" destOrd="0" parTransId="{056DBB18-5AD5-4D6F-929E-1D08DE50957F}" sibTransId="{CC03BDE0-2961-4DEB-A007-A973F1FE28EB}"/>
    <dgm:cxn modelId="{C27832BB-D86C-4CF4-812C-51A0C597A545}" srcId="{317E7383-7F76-4081-9E49-77448F87C2BB}" destId="{408EE282-943F-45EE-9DFB-F12E6F4F16B9}" srcOrd="1" destOrd="0" parTransId="{26F2E1A1-4A64-48F7-9DB3-B221AF0CA352}" sibTransId="{2CA9138D-BB74-4027-B386-A9D99CFB8483}"/>
    <dgm:cxn modelId="{0F11D787-8DF2-475F-8E48-589E89E82734}" type="presOf" srcId="{ACE1B165-914F-43F7-A0A2-41536E937F3F}" destId="{2A198062-7748-4000-970E-E07D7F653E74}" srcOrd="0" destOrd="0" presId="urn:microsoft.com/office/officeart/2005/8/layout/chevron1"/>
    <dgm:cxn modelId="{0F447FDA-AE7E-4ADE-AEF9-131912C109D4}" srcId="{317E7383-7F76-4081-9E49-77448F87C2BB}" destId="{36205BDF-C8B7-4349-B35B-1424B5B71CF9}" srcOrd="0" destOrd="0" parTransId="{9899781D-E424-49E1-9116-3E7632316A9A}" sibTransId="{28F221EE-3E13-437F-9600-E8C785B03510}"/>
    <dgm:cxn modelId="{EA316A08-094F-4677-AEEE-E4CB131A26F8}" type="presOf" srcId="{408EE282-943F-45EE-9DFB-F12E6F4F16B9}" destId="{5CD4F4F8-1D50-49FC-A286-C5D08F53DFFA}" srcOrd="0" destOrd="0" presId="urn:microsoft.com/office/officeart/2005/8/layout/chevron1"/>
    <dgm:cxn modelId="{2B919A4C-0C04-49A8-9100-850C915D17F7}" type="presOf" srcId="{317E7383-7F76-4081-9E49-77448F87C2BB}" destId="{1F0854E4-95C3-41EB-9080-601F376B0DD8}" srcOrd="0" destOrd="0" presId="urn:microsoft.com/office/officeart/2005/8/layout/chevron1"/>
    <dgm:cxn modelId="{CF88351A-5E80-4256-9BB8-255B97401984}" srcId="{317E7383-7F76-4081-9E49-77448F87C2BB}" destId="{ACE1B165-914F-43F7-A0A2-41536E937F3F}" srcOrd="3" destOrd="0" parTransId="{328F9034-3181-4C1D-A23F-CC74D5B15BB7}" sibTransId="{3CB655DD-493A-4317-AFC5-83144CFC585F}"/>
    <dgm:cxn modelId="{127CA020-1677-490E-B217-31EBBBCB840E}" type="presOf" srcId="{36205BDF-C8B7-4349-B35B-1424B5B71CF9}" destId="{2EC750E2-D125-492D-BB75-24E7048AB464}" srcOrd="0" destOrd="0" presId="urn:microsoft.com/office/officeart/2005/8/layout/chevron1"/>
    <dgm:cxn modelId="{4239300F-C6FB-45BA-AD04-A95E10BD77CE}" type="presOf" srcId="{9661F6BC-5667-4ADA-9149-B836D3DBAE24}" destId="{D5559C37-6D88-4ED1-A659-E7EE3E2A1F7B}" srcOrd="0" destOrd="0" presId="urn:microsoft.com/office/officeart/2005/8/layout/chevron1"/>
    <dgm:cxn modelId="{C5731163-88B9-4343-B780-41DB702B2A2F}" type="presParOf" srcId="{1F0854E4-95C3-41EB-9080-601F376B0DD8}" destId="{2EC750E2-D125-492D-BB75-24E7048AB464}" srcOrd="0" destOrd="0" presId="urn:microsoft.com/office/officeart/2005/8/layout/chevron1"/>
    <dgm:cxn modelId="{D01BCD30-E007-4758-A659-3A2D95BEFF0B}" type="presParOf" srcId="{1F0854E4-95C3-41EB-9080-601F376B0DD8}" destId="{E89BC9DD-60D7-465B-ABC8-52C64B2F0C1F}" srcOrd="1" destOrd="0" presId="urn:microsoft.com/office/officeart/2005/8/layout/chevron1"/>
    <dgm:cxn modelId="{4D06EE78-32B6-4756-8CC0-0E6E04CC251F}" type="presParOf" srcId="{1F0854E4-95C3-41EB-9080-601F376B0DD8}" destId="{5CD4F4F8-1D50-49FC-A286-C5D08F53DFFA}" srcOrd="2" destOrd="0" presId="urn:microsoft.com/office/officeart/2005/8/layout/chevron1"/>
    <dgm:cxn modelId="{BE655E21-1F2C-417D-84B6-7AE75F542310}" type="presParOf" srcId="{1F0854E4-95C3-41EB-9080-601F376B0DD8}" destId="{B91C6D3E-3EC2-44DA-8353-EC8C59A47795}" srcOrd="3" destOrd="0" presId="urn:microsoft.com/office/officeart/2005/8/layout/chevron1"/>
    <dgm:cxn modelId="{CC8DFADB-88DF-4F1F-8905-00CDF94EEC05}" type="presParOf" srcId="{1F0854E4-95C3-41EB-9080-601F376B0DD8}" destId="{D5559C37-6D88-4ED1-A659-E7EE3E2A1F7B}" srcOrd="4" destOrd="0" presId="urn:microsoft.com/office/officeart/2005/8/layout/chevron1"/>
    <dgm:cxn modelId="{C5B3E9C9-7F18-41E9-8383-E8DDF0CA0D23}" type="presParOf" srcId="{1F0854E4-95C3-41EB-9080-601F376B0DD8}" destId="{5700BC34-7323-4B14-B1A1-E7D38738BA9D}" srcOrd="5" destOrd="0" presId="urn:microsoft.com/office/officeart/2005/8/layout/chevron1"/>
    <dgm:cxn modelId="{ADDD3EB5-A5AF-40E2-8891-556B240EE5B6}" type="presParOf" srcId="{1F0854E4-95C3-41EB-9080-601F376B0DD8}" destId="{2A198062-7748-4000-970E-E07D7F653E74}" srcOrd="6" destOrd="0" presId="urn:microsoft.com/office/officeart/2005/8/layout/chevron1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317E7383-7F76-4081-9E49-77448F87C2BB}" type="doc">
      <dgm:prSet loTypeId="urn:microsoft.com/office/officeart/2005/8/layout/chevron1" loCatId="process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654FAC4-153A-4DD5-93BA-490B000F5F80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6">
            <a:lumMod val="20000"/>
            <a:lumOff val="80000"/>
          </a:schemeClr>
        </a:solidFill>
        <a:ln>
          <a:solidFill>
            <a:schemeClr val="accent6">
              <a:lumMod val="50000"/>
            </a:schemeClr>
          </a:solidFill>
        </a:ln>
      </dgm:spPr>
      <dgm:t>
        <a:bodyPr/>
        <a:lstStyle/>
        <a:p>
          <a:r>
            <a:rPr lang="ru-RU" sz="2000" b="1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2017 год </a:t>
          </a:r>
        </a:p>
        <a:p>
          <a:r>
            <a:rPr lang="ru-RU" sz="2000" b="1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8,1 млн. руб.</a:t>
          </a:r>
          <a:endParaRPr lang="ru-RU" sz="2000" b="1" dirty="0">
            <a:solidFill>
              <a:schemeClr val="tx1"/>
            </a:solidFill>
            <a:latin typeface="+mn-lt"/>
            <a:cs typeface="Times New Roman" panose="02020603050405020304" pitchFamily="18" charset="0"/>
          </a:endParaRPr>
        </a:p>
      </dgm:t>
    </dgm:pt>
    <dgm:pt modelId="{471EB884-EF88-40D8-BDD5-49A364961B7E}" type="parTrans" cxnId="{799A401F-7D78-4963-9CF9-E202C065B90D}">
      <dgm:prSet/>
      <dgm:spPr/>
      <dgm:t>
        <a:bodyPr/>
        <a:lstStyle/>
        <a:p>
          <a:endParaRPr lang="ru-RU" sz="2000">
            <a:solidFill>
              <a:schemeClr val="tx1"/>
            </a:solidFill>
          </a:endParaRPr>
        </a:p>
      </dgm:t>
    </dgm:pt>
    <dgm:pt modelId="{8D4ED9B7-A614-46EE-9502-D4561324D1FA}" type="sibTrans" cxnId="{799A401F-7D78-4963-9CF9-E202C065B90D}">
      <dgm:prSet/>
      <dgm:spPr/>
      <dgm:t>
        <a:bodyPr/>
        <a:lstStyle/>
        <a:p>
          <a:endParaRPr lang="ru-RU" sz="2000">
            <a:solidFill>
              <a:schemeClr val="tx1"/>
            </a:solidFill>
          </a:endParaRPr>
        </a:p>
      </dgm:t>
    </dgm:pt>
    <dgm:pt modelId="{408EE282-943F-45EE-9DFB-F12E6F4F16B9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6">
            <a:lumMod val="20000"/>
            <a:lumOff val="80000"/>
          </a:schemeClr>
        </a:solidFill>
        <a:ln>
          <a:solidFill>
            <a:schemeClr val="accent6">
              <a:lumMod val="50000"/>
            </a:schemeClr>
          </a:solidFill>
        </a:ln>
      </dgm:spPr>
      <dgm:t>
        <a:bodyPr/>
        <a:lstStyle/>
        <a:p>
          <a:r>
            <a:rPr lang="ru-RU" sz="2000" b="1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2019 год</a:t>
          </a:r>
        </a:p>
        <a:p>
          <a:r>
            <a:rPr lang="ru-RU" sz="2000" b="1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8,8 млн. руб.</a:t>
          </a:r>
          <a:endParaRPr lang="ru-RU" sz="2000" b="1" dirty="0">
            <a:solidFill>
              <a:schemeClr val="tx1"/>
            </a:solidFill>
            <a:latin typeface="+mn-lt"/>
            <a:cs typeface="Times New Roman" panose="02020603050405020304" pitchFamily="18" charset="0"/>
          </a:endParaRPr>
        </a:p>
      </dgm:t>
    </dgm:pt>
    <dgm:pt modelId="{26F2E1A1-4A64-48F7-9DB3-B221AF0CA352}" type="parTrans" cxnId="{C27832BB-D86C-4CF4-812C-51A0C597A545}">
      <dgm:prSet/>
      <dgm:spPr/>
      <dgm:t>
        <a:bodyPr/>
        <a:lstStyle/>
        <a:p>
          <a:endParaRPr lang="ru-RU" sz="2000">
            <a:solidFill>
              <a:schemeClr val="tx1"/>
            </a:solidFill>
          </a:endParaRPr>
        </a:p>
      </dgm:t>
    </dgm:pt>
    <dgm:pt modelId="{2CA9138D-BB74-4027-B386-A9D99CFB8483}" type="sibTrans" cxnId="{C27832BB-D86C-4CF4-812C-51A0C597A545}">
      <dgm:prSet/>
      <dgm:spPr/>
      <dgm:t>
        <a:bodyPr/>
        <a:lstStyle/>
        <a:p>
          <a:endParaRPr lang="ru-RU" sz="2000">
            <a:solidFill>
              <a:schemeClr val="tx1"/>
            </a:solidFill>
          </a:endParaRPr>
        </a:p>
      </dgm:t>
    </dgm:pt>
    <dgm:pt modelId="{66EDBFA7-082B-4D05-974E-CB8AE27E182F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6">
            <a:lumMod val="20000"/>
            <a:lumOff val="80000"/>
          </a:schemeClr>
        </a:solidFill>
        <a:ln>
          <a:solidFill>
            <a:schemeClr val="accent6">
              <a:lumMod val="50000"/>
            </a:schemeClr>
          </a:solidFill>
        </a:ln>
      </dgm:spPr>
      <dgm:t>
        <a:bodyPr/>
        <a:lstStyle/>
        <a:p>
          <a:r>
            <a:rPr lang="ru-RU" sz="2000" b="1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2020 год  </a:t>
          </a:r>
        </a:p>
        <a:p>
          <a:r>
            <a:rPr lang="ru-RU" sz="2000" b="1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 9,7 млн. руб.</a:t>
          </a:r>
          <a:endParaRPr lang="ru-RU" sz="2000" b="1" dirty="0">
            <a:solidFill>
              <a:schemeClr val="tx1"/>
            </a:solidFill>
            <a:latin typeface="+mn-lt"/>
            <a:cs typeface="Times New Roman" panose="02020603050405020304" pitchFamily="18" charset="0"/>
          </a:endParaRPr>
        </a:p>
      </dgm:t>
    </dgm:pt>
    <dgm:pt modelId="{CA9484C4-9912-45F8-A5FE-1DEF5F25DC6C}" type="parTrans" cxnId="{505588C9-2396-4B79-9E35-9BA9AA6F4D55}">
      <dgm:prSet/>
      <dgm:spPr/>
      <dgm:t>
        <a:bodyPr/>
        <a:lstStyle/>
        <a:p>
          <a:endParaRPr lang="ru-RU" sz="2000">
            <a:solidFill>
              <a:schemeClr val="tx1"/>
            </a:solidFill>
          </a:endParaRPr>
        </a:p>
      </dgm:t>
    </dgm:pt>
    <dgm:pt modelId="{5A101433-06A9-4DFB-B371-1A555232C967}" type="sibTrans" cxnId="{505588C9-2396-4B79-9E35-9BA9AA6F4D55}">
      <dgm:prSet/>
      <dgm:spPr/>
      <dgm:t>
        <a:bodyPr/>
        <a:lstStyle/>
        <a:p>
          <a:endParaRPr lang="ru-RU" sz="2000">
            <a:solidFill>
              <a:schemeClr val="tx1"/>
            </a:solidFill>
          </a:endParaRPr>
        </a:p>
      </dgm:t>
    </dgm:pt>
    <dgm:pt modelId="{AD2FB7D6-D9DE-4F12-A86D-A79960467C1E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6">
            <a:lumMod val="20000"/>
            <a:lumOff val="80000"/>
          </a:schemeClr>
        </a:solidFill>
        <a:ln>
          <a:solidFill>
            <a:schemeClr val="accent6">
              <a:lumMod val="50000"/>
            </a:schemeClr>
          </a:solidFill>
        </a:ln>
      </dgm:spPr>
      <dgm:t>
        <a:bodyPr/>
        <a:lstStyle/>
        <a:p>
          <a:endParaRPr lang="ru-RU" sz="2000" b="1" dirty="0" smtClean="0">
            <a:solidFill>
              <a:schemeClr val="tx1"/>
            </a:solidFill>
            <a:latin typeface="+mn-lt"/>
            <a:cs typeface="Times New Roman" panose="02020603050405020304" pitchFamily="18" charset="0"/>
          </a:endParaRPr>
        </a:p>
        <a:p>
          <a:r>
            <a:rPr lang="ru-RU" sz="2000" b="1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2021 год</a:t>
          </a:r>
        </a:p>
        <a:p>
          <a:r>
            <a:rPr lang="ru-RU" sz="2000" b="1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9,5 млн. руб. </a:t>
          </a:r>
        </a:p>
        <a:p>
          <a:r>
            <a:rPr lang="ru-RU" sz="2000" b="1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                                                       </a:t>
          </a:r>
          <a:endParaRPr lang="ru-RU" sz="2000" b="1" dirty="0">
            <a:solidFill>
              <a:schemeClr val="tx1"/>
            </a:solidFill>
            <a:latin typeface="+mn-lt"/>
            <a:cs typeface="Times New Roman" panose="02020603050405020304" pitchFamily="18" charset="0"/>
          </a:endParaRPr>
        </a:p>
      </dgm:t>
    </dgm:pt>
    <dgm:pt modelId="{22E56767-470F-4C13-8681-0DF390485642}" type="parTrans" cxnId="{CA1C4732-BB1D-46D0-B921-3881238F8075}">
      <dgm:prSet/>
      <dgm:spPr/>
      <dgm:t>
        <a:bodyPr/>
        <a:lstStyle/>
        <a:p>
          <a:endParaRPr lang="ru-RU" sz="2000">
            <a:solidFill>
              <a:schemeClr val="tx1"/>
            </a:solidFill>
          </a:endParaRPr>
        </a:p>
      </dgm:t>
    </dgm:pt>
    <dgm:pt modelId="{8BBA29CF-4EEE-4255-BB8A-3B29CE59ED27}" type="sibTrans" cxnId="{CA1C4732-BB1D-46D0-B921-3881238F8075}">
      <dgm:prSet/>
      <dgm:spPr/>
      <dgm:t>
        <a:bodyPr/>
        <a:lstStyle/>
        <a:p>
          <a:endParaRPr lang="ru-RU" sz="2000">
            <a:solidFill>
              <a:schemeClr val="tx1"/>
            </a:solidFill>
          </a:endParaRPr>
        </a:p>
      </dgm:t>
    </dgm:pt>
    <dgm:pt modelId="{066FDA98-FE29-4C83-96B6-DF7B5A51959C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6">
            <a:lumMod val="20000"/>
            <a:lumOff val="80000"/>
          </a:schemeClr>
        </a:solidFill>
        <a:ln>
          <a:solidFill>
            <a:schemeClr val="accent6">
              <a:lumMod val="50000"/>
            </a:schemeClr>
          </a:solidFill>
        </a:ln>
      </dgm:spPr>
      <dgm:t>
        <a:bodyPr/>
        <a:lstStyle/>
        <a:p>
          <a:r>
            <a:rPr lang="ru-RU" sz="2000" b="1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2018 год</a:t>
          </a:r>
        </a:p>
        <a:p>
          <a:r>
            <a:rPr lang="ru-RU" sz="2000" b="1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8,6 млн. руб.</a:t>
          </a:r>
          <a:endParaRPr lang="ru-RU" sz="2000" b="1" dirty="0">
            <a:solidFill>
              <a:schemeClr val="tx1"/>
            </a:solidFill>
            <a:latin typeface="+mn-lt"/>
            <a:cs typeface="Times New Roman" panose="02020603050405020304" pitchFamily="18" charset="0"/>
          </a:endParaRPr>
        </a:p>
      </dgm:t>
    </dgm:pt>
    <dgm:pt modelId="{34893928-76D2-45A6-9D42-22797FCBBA50}" type="parTrans" cxnId="{79DA7E6E-B712-495B-BFD3-22EE958C7B6B}">
      <dgm:prSet/>
      <dgm:spPr/>
      <dgm:t>
        <a:bodyPr/>
        <a:lstStyle/>
        <a:p>
          <a:endParaRPr lang="ru-RU" sz="2000">
            <a:solidFill>
              <a:schemeClr val="tx1"/>
            </a:solidFill>
          </a:endParaRPr>
        </a:p>
      </dgm:t>
    </dgm:pt>
    <dgm:pt modelId="{43958E98-3250-4DF1-87E8-BC964428E3D8}" type="sibTrans" cxnId="{79DA7E6E-B712-495B-BFD3-22EE958C7B6B}">
      <dgm:prSet/>
      <dgm:spPr/>
      <dgm:t>
        <a:bodyPr/>
        <a:lstStyle/>
        <a:p>
          <a:endParaRPr lang="ru-RU" sz="2000">
            <a:solidFill>
              <a:schemeClr val="tx1"/>
            </a:solidFill>
          </a:endParaRPr>
        </a:p>
      </dgm:t>
    </dgm:pt>
    <dgm:pt modelId="{1F0854E4-95C3-41EB-9080-601F376B0DD8}" type="pres">
      <dgm:prSet presAssocID="{317E7383-7F76-4081-9E49-77448F87C2B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B17E97B-8846-498B-99F5-AC0792A64AAB}" type="pres">
      <dgm:prSet presAssocID="{F654FAC4-153A-4DD5-93BA-490B000F5F80}" presName="parTxOnly" presStyleLbl="node1" presStyleIdx="0" presStyleCnt="5" custLinFactNeighborX="9089" custLinFactNeighborY="357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852A7B-9CED-4212-80AF-A094B643B934}" type="pres">
      <dgm:prSet presAssocID="{8D4ED9B7-A614-46EE-9502-D4561324D1FA}" presName="parTxOnlySpace" presStyleCnt="0"/>
      <dgm:spPr/>
    </dgm:pt>
    <dgm:pt modelId="{9E64F412-40A6-42CC-B002-5817D1AEBC69}" type="pres">
      <dgm:prSet presAssocID="{066FDA98-FE29-4C83-96B6-DF7B5A51959C}" presName="parTxOnly" presStyleLbl="node1" presStyleIdx="1" presStyleCnt="5" custScaleX="90914" custLinFactNeighborX="-3556" custLinFactNeighborY="-3833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D6BC07-8EDE-4161-B2AD-61C6D8EF05B5}" type="pres">
      <dgm:prSet presAssocID="{43958E98-3250-4DF1-87E8-BC964428E3D8}" presName="parTxOnlySpace" presStyleCnt="0"/>
      <dgm:spPr/>
    </dgm:pt>
    <dgm:pt modelId="{5CD4F4F8-1D50-49FC-A286-C5D08F53DFFA}" type="pres">
      <dgm:prSet presAssocID="{408EE282-943F-45EE-9DFB-F12E6F4F16B9}" presName="parTxOnly" presStyleLbl="node1" presStyleIdx="2" presStyleCnt="5" custLinFactNeighborX="-10437" custLinFactNeighborY="357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09CDF9-E559-4D3C-B46B-6CDD50EB13B4}" type="pres">
      <dgm:prSet presAssocID="{2CA9138D-BB74-4027-B386-A9D99CFB8483}" presName="parTxOnlySpace" presStyleCnt="0"/>
      <dgm:spPr/>
    </dgm:pt>
    <dgm:pt modelId="{6A0ADE66-3C96-40C8-8474-5A5A193B9D62}" type="pres">
      <dgm:prSet presAssocID="{66EDBFA7-082B-4D05-974E-CB8AE27E182F}" presName="parTxOnly" presStyleLbl="node1" presStyleIdx="3" presStyleCnt="5" custLinFactNeighborX="-9625" custLinFactNeighborY="-772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D7A420-0570-4B1F-98A4-CF99FA9839CD}" type="pres">
      <dgm:prSet presAssocID="{5A101433-06A9-4DFB-B371-1A555232C967}" presName="parTxOnlySpace" presStyleCnt="0"/>
      <dgm:spPr/>
    </dgm:pt>
    <dgm:pt modelId="{227498B2-ED8D-4CD6-8DB1-D1D99B78A208}" type="pres">
      <dgm:prSet presAssocID="{AD2FB7D6-D9DE-4F12-A86D-A79960467C1E}" presName="parTxOnly" presStyleLbl="node1" presStyleIdx="4" presStyleCnt="5" custLinFactNeighborX="14774" custLinFactNeighborY="-3994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36148CA-0346-45AE-9E40-0936A91C1DA0}" type="presOf" srcId="{66EDBFA7-082B-4D05-974E-CB8AE27E182F}" destId="{6A0ADE66-3C96-40C8-8474-5A5A193B9D62}" srcOrd="0" destOrd="0" presId="urn:microsoft.com/office/officeart/2005/8/layout/chevron1"/>
    <dgm:cxn modelId="{C27832BB-D86C-4CF4-812C-51A0C597A545}" srcId="{317E7383-7F76-4081-9E49-77448F87C2BB}" destId="{408EE282-943F-45EE-9DFB-F12E6F4F16B9}" srcOrd="2" destOrd="0" parTransId="{26F2E1A1-4A64-48F7-9DB3-B221AF0CA352}" sibTransId="{2CA9138D-BB74-4027-B386-A9D99CFB8483}"/>
    <dgm:cxn modelId="{6BCA6F16-DC8E-4A8D-950A-10F76064766F}" type="presOf" srcId="{F654FAC4-153A-4DD5-93BA-490B000F5F80}" destId="{FB17E97B-8846-498B-99F5-AC0792A64AAB}" srcOrd="0" destOrd="0" presId="urn:microsoft.com/office/officeart/2005/8/layout/chevron1"/>
    <dgm:cxn modelId="{0152C0A5-6E49-4FA2-9696-3D2B1851D31B}" type="presOf" srcId="{317E7383-7F76-4081-9E49-77448F87C2BB}" destId="{1F0854E4-95C3-41EB-9080-601F376B0DD8}" srcOrd="0" destOrd="0" presId="urn:microsoft.com/office/officeart/2005/8/layout/chevron1"/>
    <dgm:cxn modelId="{505588C9-2396-4B79-9E35-9BA9AA6F4D55}" srcId="{317E7383-7F76-4081-9E49-77448F87C2BB}" destId="{66EDBFA7-082B-4D05-974E-CB8AE27E182F}" srcOrd="3" destOrd="0" parTransId="{CA9484C4-9912-45F8-A5FE-1DEF5F25DC6C}" sibTransId="{5A101433-06A9-4DFB-B371-1A555232C967}"/>
    <dgm:cxn modelId="{79DA7E6E-B712-495B-BFD3-22EE958C7B6B}" srcId="{317E7383-7F76-4081-9E49-77448F87C2BB}" destId="{066FDA98-FE29-4C83-96B6-DF7B5A51959C}" srcOrd="1" destOrd="0" parTransId="{34893928-76D2-45A6-9D42-22797FCBBA50}" sibTransId="{43958E98-3250-4DF1-87E8-BC964428E3D8}"/>
    <dgm:cxn modelId="{B0179C90-51FD-4A63-A9E1-DB83E5A90D80}" type="presOf" srcId="{AD2FB7D6-D9DE-4F12-A86D-A79960467C1E}" destId="{227498B2-ED8D-4CD6-8DB1-D1D99B78A208}" srcOrd="0" destOrd="0" presId="urn:microsoft.com/office/officeart/2005/8/layout/chevron1"/>
    <dgm:cxn modelId="{799A401F-7D78-4963-9CF9-E202C065B90D}" srcId="{317E7383-7F76-4081-9E49-77448F87C2BB}" destId="{F654FAC4-153A-4DD5-93BA-490B000F5F80}" srcOrd="0" destOrd="0" parTransId="{471EB884-EF88-40D8-BDD5-49A364961B7E}" sibTransId="{8D4ED9B7-A614-46EE-9502-D4561324D1FA}"/>
    <dgm:cxn modelId="{492BF81E-F995-4B2A-8573-D7617E980C68}" type="presOf" srcId="{066FDA98-FE29-4C83-96B6-DF7B5A51959C}" destId="{9E64F412-40A6-42CC-B002-5817D1AEBC69}" srcOrd="0" destOrd="0" presId="urn:microsoft.com/office/officeart/2005/8/layout/chevron1"/>
    <dgm:cxn modelId="{C9EEDB07-17E7-4C85-988C-2D985EE24B51}" type="presOf" srcId="{408EE282-943F-45EE-9DFB-F12E6F4F16B9}" destId="{5CD4F4F8-1D50-49FC-A286-C5D08F53DFFA}" srcOrd="0" destOrd="0" presId="urn:microsoft.com/office/officeart/2005/8/layout/chevron1"/>
    <dgm:cxn modelId="{CA1C4732-BB1D-46D0-B921-3881238F8075}" srcId="{317E7383-7F76-4081-9E49-77448F87C2BB}" destId="{AD2FB7D6-D9DE-4F12-A86D-A79960467C1E}" srcOrd="4" destOrd="0" parTransId="{22E56767-470F-4C13-8681-0DF390485642}" sibTransId="{8BBA29CF-4EEE-4255-BB8A-3B29CE59ED27}"/>
    <dgm:cxn modelId="{07CDDC16-1475-40F4-8FEF-E2C036337A42}" type="presParOf" srcId="{1F0854E4-95C3-41EB-9080-601F376B0DD8}" destId="{FB17E97B-8846-498B-99F5-AC0792A64AAB}" srcOrd="0" destOrd="0" presId="urn:microsoft.com/office/officeart/2005/8/layout/chevron1"/>
    <dgm:cxn modelId="{C02C503D-85AA-40CC-AB79-3C75965A59C9}" type="presParOf" srcId="{1F0854E4-95C3-41EB-9080-601F376B0DD8}" destId="{42852A7B-9CED-4212-80AF-A094B643B934}" srcOrd="1" destOrd="0" presId="urn:microsoft.com/office/officeart/2005/8/layout/chevron1"/>
    <dgm:cxn modelId="{43E3C996-8802-4606-AEE6-77A28FD5695C}" type="presParOf" srcId="{1F0854E4-95C3-41EB-9080-601F376B0DD8}" destId="{9E64F412-40A6-42CC-B002-5817D1AEBC69}" srcOrd="2" destOrd="0" presId="urn:microsoft.com/office/officeart/2005/8/layout/chevron1"/>
    <dgm:cxn modelId="{5DEAB35C-D267-46EF-8B0B-B1681B4940F2}" type="presParOf" srcId="{1F0854E4-95C3-41EB-9080-601F376B0DD8}" destId="{CFD6BC07-8EDE-4161-B2AD-61C6D8EF05B5}" srcOrd="3" destOrd="0" presId="urn:microsoft.com/office/officeart/2005/8/layout/chevron1"/>
    <dgm:cxn modelId="{C0C51C45-F1E1-408E-9929-FE970E64F97D}" type="presParOf" srcId="{1F0854E4-95C3-41EB-9080-601F376B0DD8}" destId="{5CD4F4F8-1D50-49FC-A286-C5D08F53DFFA}" srcOrd="4" destOrd="0" presId="urn:microsoft.com/office/officeart/2005/8/layout/chevron1"/>
    <dgm:cxn modelId="{507C8DF0-931A-4ED7-92E8-C5AB0BD3C3C1}" type="presParOf" srcId="{1F0854E4-95C3-41EB-9080-601F376B0DD8}" destId="{CF09CDF9-E559-4D3C-B46B-6CDD50EB13B4}" srcOrd="5" destOrd="0" presId="urn:microsoft.com/office/officeart/2005/8/layout/chevron1"/>
    <dgm:cxn modelId="{A1294F08-D407-4C59-B690-81156A7AB5C4}" type="presParOf" srcId="{1F0854E4-95C3-41EB-9080-601F376B0DD8}" destId="{6A0ADE66-3C96-40C8-8474-5A5A193B9D62}" srcOrd="6" destOrd="0" presId="urn:microsoft.com/office/officeart/2005/8/layout/chevron1"/>
    <dgm:cxn modelId="{472DEE6C-6F62-4CC5-A430-2AB3B2513349}" type="presParOf" srcId="{1F0854E4-95C3-41EB-9080-601F376B0DD8}" destId="{ACD7A420-0570-4B1F-98A4-CF99FA9839CD}" srcOrd="7" destOrd="0" presId="urn:microsoft.com/office/officeart/2005/8/layout/chevron1"/>
    <dgm:cxn modelId="{D62C8F1F-CA8A-4A83-A952-6161B04E4F86}" type="presParOf" srcId="{1F0854E4-95C3-41EB-9080-601F376B0DD8}" destId="{227498B2-ED8D-4CD6-8DB1-D1D99B78A208}" srcOrd="8" destOrd="0" presId="urn:microsoft.com/office/officeart/2005/8/layout/chevron1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7146262F-2A11-415B-B0EC-BBCE6F72FCE9}" type="doc">
      <dgm:prSet loTypeId="urn:microsoft.com/office/officeart/2005/8/layout/process1" loCatId="process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CFAB8BE-BE30-4BE3-8E09-8EABE034D5AB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6">
            <a:lumMod val="20000"/>
            <a:lumOff val="80000"/>
          </a:schemeClr>
        </a:solidFill>
        <a:ln>
          <a:solidFill>
            <a:schemeClr val="accent6">
              <a:lumMod val="50000"/>
            </a:schemeClr>
          </a:solidFill>
        </a:ln>
      </dgm:spPr>
      <dgm:t>
        <a:bodyPr/>
        <a:lstStyle/>
        <a:p>
          <a:pPr algn="ctr"/>
          <a:r>
            <a:rPr lang="ru-RU" sz="2400" b="1" dirty="0" smtClean="0">
              <a:solidFill>
                <a:schemeClr val="tx1"/>
              </a:solidFill>
              <a:latin typeface="+mn-lt"/>
            </a:rPr>
            <a:t>2017 год</a:t>
          </a:r>
          <a:endParaRPr lang="ru-RU" sz="2400" b="1" dirty="0">
            <a:solidFill>
              <a:schemeClr val="tx1"/>
            </a:solidFill>
            <a:latin typeface="+mn-lt"/>
          </a:endParaRPr>
        </a:p>
      </dgm:t>
    </dgm:pt>
    <dgm:pt modelId="{728E54AD-C02E-4E6D-81A4-AFF0F4932632}" type="parTrans" cxnId="{AD154492-2664-4D05-AFF2-60FC67D8E911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906FE36D-6A18-4728-AD11-F26CE7571CC6}" type="sibTrans" cxnId="{AD154492-2664-4D05-AFF2-60FC67D8E911}">
      <dgm:prSet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6">
            <a:lumMod val="50000"/>
          </a:schemeClr>
        </a:solidFill>
        <a:ln>
          <a:solidFill>
            <a:schemeClr val="accent6">
              <a:lumMod val="50000"/>
            </a:schemeClr>
          </a:solidFill>
        </a:ln>
      </dgm:spPr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D7FDC973-7BCF-419E-AD67-381CBF440F85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6">
            <a:lumMod val="20000"/>
            <a:lumOff val="80000"/>
          </a:schemeClr>
        </a:solidFill>
        <a:ln>
          <a:solidFill>
            <a:schemeClr val="accent6">
              <a:lumMod val="50000"/>
            </a:schemeClr>
          </a:solidFill>
        </a:ln>
      </dgm:spPr>
      <dgm:t>
        <a:bodyPr/>
        <a:lstStyle/>
        <a:p>
          <a:pPr algn="ctr"/>
          <a:r>
            <a:rPr lang="ru-RU" sz="2400" b="1" dirty="0" smtClean="0">
              <a:solidFill>
                <a:schemeClr val="tx1"/>
              </a:solidFill>
              <a:latin typeface="+mn-lt"/>
              <a:cs typeface="Angsana New" panose="02020603050405020304" pitchFamily="18" charset="-34"/>
            </a:rPr>
            <a:t>2021 год</a:t>
          </a:r>
          <a:endParaRPr lang="ru-RU" sz="2400" b="1" dirty="0">
            <a:solidFill>
              <a:schemeClr val="tx1"/>
            </a:solidFill>
            <a:latin typeface="+mn-lt"/>
            <a:cs typeface="Angsana New" panose="02020603050405020304" pitchFamily="18" charset="-34"/>
          </a:endParaRPr>
        </a:p>
      </dgm:t>
    </dgm:pt>
    <dgm:pt modelId="{2471FAC5-A94B-4C69-89AA-B78CEB3B1035}" type="parTrans" cxnId="{7698CACC-E5AE-42DA-BBA1-6CBD0E96FF72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F565F7BD-7D46-41E7-8609-4CB1D200E474}" type="sibTrans" cxnId="{7698CACC-E5AE-42DA-BBA1-6CBD0E96FF72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59640E26-CA87-4627-8A2D-E663FDAD6688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6">
            <a:lumMod val="20000"/>
            <a:lumOff val="80000"/>
          </a:schemeClr>
        </a:solidFill>
        <a:ln>
          <a:solidFill>
            <a:schemeClr val="accent6">
              <a:lumMod val="50000"/>
            </a:schemeClr>
          </a:solidFill>
        </a:ln>
      </dgm:spPr>
      <dgm:t>
        <a:bodyPr/>
        <a:lstStyle/>
        <a:p>
          <a:pPr algn="ctr"/>
          <a:r>
            <a:rPr lang="ru-RU" sz="2400" b="1" dirty="0" smtClean="0">
              <a:solidFill>
                <a:schemeClr val="tx1"/>
              </a:solidFill>
              <a:latin typeface="+mn-lt"/>
            </a:rPr>
            <a:t>2,4 млн. руб.</a:t>
          </a:r>
          <a:endParaRPr lang="ru-RU" sz="2400" b="1" dirty="0">
            <a:solidFill>
              <a:schemeClr val="tx1"/>
            </a:solidFill>
            <a:latin typeface="+mn-lt"/>
          </a:endParaRPr>
        </a:p>
      </dgm:t>
    </dgm:pt>
    <dgm:pt modelId="{EC66DBEA-3820-4468-B339-393F677E7259}" type="parTrans" cxnId="{E463D284-C562-4636-9D29-C47CABEF6EC8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244936AA-5D59-432B-8470-A44703B2DCD3}" type="sibTrans" cxnId="{E463D284-C562-4636-9D29-C47CABEF6EC8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603C5576-0D92-4DA8-B5D6-F728B1D2B640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6">
            <a:lumMod val="20000"/>
            <a:lumOff val="80000"/>
          </a:schemeClr>
        </a:solidFill>
        <a:ln>
          <a:solidFill>
            <a:schemeClr val="accent6">
              <a:lumMod val="50000"/>
            </a:schemeClr>
          </a:solidFill>
        </a:ln>
      </dgm:spPr>
      <dgm:t>
        <a:bodyPr/>
        <a:lstStyle/>
        <a:p>
          <a:pPr algn="ctr"/>
          <a:r>
            <a:rPr lang="ru-RU" sz="2400" b="1" dirty="0" smtClean="0">
              <a:solidFill>
                <a:schemeClr val="tx1"/>
              </a:solidFill>
              <a:latin typeface="+mn-lt"/>
            </a:rPr>
            <a:t>2018 год</a:t>
          </a:r>
          <a:endParaRPr lang="ru-RU" sz="2400" b="1" dirty="0">
            <a:solidFill>
              <a:schemeClr val="tx1"/>
            </a:solidFill>
            <a:latin typeface="+mn-lt"/>
          </a:endParaRPr>
        </a:p>
      </dgm:t>
    </dgm:pt>
    <dgm:pt modelId="{A7920F80-2144-4203-85C2-5366CB9AF1EF}" type="parTrans" cxnId="{D0CBAFB1-367A-4AC8-AB62-978FE0D77EC3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EDF7F144-15A5-4443-95AD-F11068EB858B}" type="sibTrans" cxnId="{D0CBAFB1-367A-4AC8-AB62-978FE0D77EC3}">
      <dgm:prSet/>
      <dgm:spPr>
        <a:solidFill>
          <a:schemeClr val="accent6">
            <a:lumMod val="50000"/>
          </a:schemeClr>
        </a:solidFill>
        <a:scene3d>
          <a:camera prst="orthographicFront"/>
          <a:lightRig rig="flat" dir="t"/>
        </a:scene3d>
        <a:sp3d/>
      </dgm:spPr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A21868CA-272D-45F9-B015-4100FAB8C44F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6">
            <a:lumMod val="20000"/>
            <a:lumOff val="80000"/>
          </a:schemeClr>
        </a:solidFill>
        <a:ln>
          <a:solidFill>
            <a:schemeClr val="accent6">
              <a:lumMod val="50000"/>
            </a:schemeClr>
          </a:solidFill>
        </a:ln>
      </dgm:spPr>
      <dgm:t>
        <a:bodyPr/>
        <a:lstStyle/>
        <a:p>
          <a:pPr algn="ctr"/>
          <a:r>
            <a:rPr lang="ru-RU" sz="2400" b="1" dirty="0" smtClean="0">
              <a:solidFill>
                <a:schemeClr val="tx1"/>
              </a:solidFill>
              <a:latin typeface="+mn-lt"/>
            </a:rPr>
            <a:t>2,7 млн. руб.</a:t>
          </a:r>
          <a:endParaRPr lang="ru-RU" sz="2400" b="1" dirty="0">
            <a:solidFill>
              <a:schemeClr val="tx1"/>
            </a:solidFill>
            <a:latin typeface="+mn-lt"/>
          </a:endParaRPr>
        </a:p>
      </dgm:t>
    </dgm:pt>
    <dgm:pt modelId="{5842B008-13D7-48CF-AA86-B25A93705753}" type="parTrans" cxnId="{6C570897-FE9D-4021-8A39-AE0E5F47A932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ADD8FF49-40F7-497C-A6AF-A646BCEE4080}" type="sibTrans" cxnId="{6C570897-FE9D-4021-8A39-AE0E5F47A932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AAEDEC9B-A28A-411D-80E6-DB47AF1EDFC2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6">
            <a:lumMod val="20000"/>
            <a:lumOff val="80000"/>
          </a:schemeClr>
        </a:solidFill>
        <a:ln>
          <a:solidFill>
            <a:schemeClr val="accent6">
              <a:lumMod val="50000"/>
            </a:schemeClr>
          </a:solidFill>
        </a:ln>
      </dgm:spPr>
      <dgm:t>
        <a:bodyPr/>
        <a:lstStyle/>
        <a:p>
          <a:pPr algn="ctr"/>
          <a:r>
            <a:rPr lang="ru-RU" sz="2400" b="1" dirty="0" smtClean="0">
              <a:solidFill>
                <a:schemeClr val="tx1"/>
              </a:solidFill>
              <a:latin typeface="+mn-lt"/>
            </a:rPr>
            <a:t>2019 год</a:t>
          </a:r>
          <a:endParaRPr lang="ru-RU" sz="2400" b="1" dirty="0">
            <a:solidFill>
              <a:schemeClr val="tx1"/>
            </a:solidFill>
            <a:latin typeface="+mn-lt"/>
          </a:endParaRPr>
        </a:p>
      </dgm:t>
    </dgm:pt>
    <dgm:pt modelId="{65014DE5-0E68-4A16-AE4A-4B5B13021FF2}" type="parTrans" cxnId="{A0C054A2-62F5-45FA-8234-61066A5DE919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6ADD62A1-68A8-4E5D-AE6B-9A3CEA50C6A8}" type="sibTrans" cxnId="{A0C054A2-62F5-45FA-8234-61066A5DE919}">
      <dgm:prSet/>
      <dgm:spPr>
        <a:solidFill>
          <a:schemeClr val="accent6">
            <a:lumMod val="50000"/>
          </a:schemeClr>
        </a:solidFill>
        <a:scene3d>
          <a:camera prst="orthographicFront"/>
          <a:lightRig rig="flat" dir="t"/>
        </a:scene3d>
        <a:sp3d/>
      </dgm:spPr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028D2E1C-F39B-4D1D-B789-4F289B3E3733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6">
            <a:lumMod val="20000"/>
            <a:lumOff val="80000"/>
          </a:schemeClr>
        </a:solidFill>
        <a:ln>
          <a:solidFill>
            <a:schemeClr val="accent6">
              <a:lumMod val="50000"/>
            </a:schemeClr>
          </a:solidFill>
        </a:ln>
      </dgm:spPr>
      <dgm:t>
        <a:bodyPr/>
        <a:lstStyle/>
        <a:p>
          <a:pPr algn="ctr"/>
          <a:r>
            <a:rPr lang="ru-RU" sz="2400" b="1" dirty="0" smtClean="0">
              <a:solidFill>
                <a:schemeClr val="tx1"/>
              </a:solidFill>
              <a:latin typeface="+mn-lt"/>
            </a:rPr>
            <a:t>2,5 млн. руб.</a:t>
          </a:r>
          <a:endParaRPr lang="ru-RU" sz="2400" b="1" dirty="0">
            <a:solidFill>
              <a:schemeClr val="tx1"/>
            </a:solidFill>
            <a:latin typeface="+mn-lt"/>
          </a:endParaRPr>
        </a:p>
      </dgm:t>
    </dgm:pt>
    <dgm:pt modelId="{B14F0F45-8BA2-4F09-BDCC-472EBA57651A}" type="parTrans" cxnId="{C57E1A81-AD19-4D8D-A40E-6285466278F7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70A2A2E0-EFC8-4AD5-B140-D3DE84F1D59E}" type="sibTrans" cxnId="{C57E1A81-AD19-4D8D-A40E-6285466278F7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182F278A-7468-40F0-8887-1B27634D7E3A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6">
            <a:lumMod val="20000"/>
            <a:lumOff val="80000"/>
          </a:schemeClr>
        </a:solidFill>
        <a:ln>
          <a:solidFill>
            <a:schemeClr val="accent6">
              <a:lumMod val="50000"/>
            </a:schemeClr>
          </a:solidFill>
        </a:ln>
      </dgm:spPr>
      <dgm:t>
        <a:bodyPr/>
        <a:lstStyle/>
        <a:p>
          <a:pPr algn="ctr"/>
          <a:r>
            <a:rPr lang="ru-RU" sz="2400" b="1" dirty="0" smtClean="0">
              <a:solidFill>
                <a:schemeClr val="tx1"/>
              </a:solidFill>
              <a:latin typeface="+mn-lt"/>
            </a:rPr>
            <a:t>2020 год </a:t>
          </a:r>
          <a:endParaRPr lang="ru-RU" sz="2400" b="1" dirty="0">
            <a:solidFill>
              <a:schemeClr val="tx1"/>
            </a:solidFill>
            <a:latin typeface="+mn-lt"/>
          </a:endParaRPr>
        </a:p>
      </dgm:t>
    </dgm:pt>
    <dgm:pt modelId="{EAB25DCA-6E20-42C5-9550-565640A8EE48}" type="parTrans" cxnId="{18B9ECCC-5317-4E3E-82DD-0ED7E358D137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D93FCB44-763D-4B78-B460-1905E521154D}" type="sibTrans" cxnId="{18B9ECCC-5317-4E3E-82DD-0ED7E358D137}">
      <dgm:prSet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6">
            <a:lumMod val="50000"/>
          </a:schemeClr>
        </a:solidFill>
      </dgm:spPr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BE87361D-39AC-4788-8D9C-77D9A050B4FF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6">
            <a:lumMod val="20000"/>
            <a:lumOff val="80000"/>
          </a:schemeClr>
        </a:solidFill>
        <a:ln>
          <a:solidFill>
            <a:schemeClr val="accent6">
              <a:lumMod val="50000"/>
            </a:schemeClr>
          </a:solidFill>
        </a:ln>
      </dgm:spPr>
      <dgm:t>
        <a:bodyPr/>
        <a:lstStyle/>
        <a:p>
          <a:pPr algn="ctr"/>
          <a:r>
            <a:rPr lang="ru-RU" sz="2400" b="1" dirty="0" smtClean="0">
              <a:solidFill>
                <a:schemeClr val="tx1"/>
              </a:solidFill>
              <a:latin typeface="+mn-lt"/>
            </a:rPr>
            <a:t>2,6 млн. руб.</a:t>
          </a:r>
          <a:endParaRPr lang="ru-RU" sz="2400" b="1" dirty="0">
            <a:solidFill>
              <a:schemeClr val="tx1"/>
            </a:solidFill>
            <a:latin typeface="+mn-lt"/>
          </a:endParaRPr>
        </a:p>
      </dgm:t>
    </dgm:pt>
    <dgm:pt modelId="{0E81D2CB-286F-4C69-9EEC-3C75F43FE3C7}" type="parTrans" cxnId="{B413C261-47D5-414A-96B9-BF7EB5ADCE83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E9C008BC-6E9C-4204-953F-E211C93D00E1}" type="sibTrans" cxnId="{B413C261-47D5-414A-96B9-BF7EB5ADCE83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D31F14FB-FAC3-4477-ABC3-8EE0326152D7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6">
            <a:lumMod val="20000"/>
            <a:lumOff val="80000"/>
          </a:schemeClr>
        </a:solidFill>
        <a:ln>
          <a:solidFill>
            <a:schemeClr val="accent6">
              <a:lumMod val="50000"/>
            </a:schemeClr>
          </a:solidFill>
        </a:ln>
      </dgm:spPr>
      <dgm:t>
        <a:bodyPr/>
        <a:lstStyle/>
        <a:p>
          <a:pPr algn="ctr"/>
          <a:r>
            <a:rPr lang="ru-RU" sz="2400" b="1" dirty="0" smtClean="0">
              <a:solidFill>
                <a:schemeClr val="tx1"/>
              </a:solidFill>
              <a:latin typeface="+mn-lt"/>
              <a:cs typeface="Angsana New" panose="02020603050405020304" pitchFamily="18" charset="-34"/>
            </a:rPr>
            <a:t>2,7 млн. руб.</a:t>
          </a:r>
          <a:endParaRPr lang="ru-RU" sz="2400" b="1" dirty="0">
            <a:solidFill>
              <a:schemeClr val="tx1"/>
            </a:solidFill>
            <a:latin typeface="+mn-lt"/>
            <a:cs typeface="Angsana New" panose="02020603050405020304" pitchFamily="18" charset="-34"/>
          </a:endParaRPr>
        </a:p>
      </dgm:t>
    </dgm:pt>
    <dgm:pt modelId="{82074704-609C-4E46-A131-9AC3B1711CB6}" type="parTrans" cxnId="{0D96327A-4985-499B-BF88-A38D344D72B7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D00A4B37-68F4-4B76-AD9F-D9A310C921B3}" type="sibTrans" cxnId="{0D96327A-4985-499B-BF88-A38D344D72B7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C13C7F12-D635-4180-930A-A71D63AB95FB}" type="pres">
      <dgm:prSet presAssocID="{7146262F-2A11-415B-B0EC-BBCE6F72FCE9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6C2BABE-6D0F-4886-9AAE-B18019BB7BF9}" type="pres">
      <dgm:prSet presAssocID="{2CFAB8BE-BE30-4BE3-8E09-8EABE034D5AB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C73EA0-3B3A-4041-BA9A-DBBDAD1D2518}" type="pres">
      <dgm:prSet presAssocID="{906FE36D-6A18-4728-AD11-F26CE7571CC6}" presName="sibTrans" presStyleLbl="sibTrans2D1" presStyleIdx="0" presStyleCnt="4"/>
      <dgm:spPr/>
      <dgm:t>
        <a:bodyPr/>
        <a:lstStyle/>
        <a:p>
          <a:endParaRPr lang="ru-RU"/>
        </a:p>
      </dgm:t>
    </dgm:pt>
    <dgm:pt modelId="{4D71D631-6D87-4CF8-BF7D-FF604365D052}" type="pres">
      <dgm:prSet presAssocID="{906FE36D-6A18-4728-AD11-F26CE7571CC6}" presName="connectorText" presStyleLbl="sibTrans2D1" presStyleIdx="0" presStyleCnt="4"/>
      <dgm:spPr/>
      <dgm:t>
        <a:bodyPr/>
        <a:lstStyle/>
        <a:p>
          <a:endParaRPr lang="ru-RU"/>
        </a:p>
      </dgm:t>
    </dgm:pt>
    <dgm:pt modelId="{0C8AD820-0615-45EE-8DE5-2253809DA3AD}" type="pres">
      <dgm:prSet presAssocID="{603C5576-0D92-4DA8-B5D6-F728B1D2B640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6F6C99-CF11-4620-85D5-283C23F18ABF}" type="pres">
      <dgm:prSet presAssocID="{EDF7F144-15A5-4443-95AD-F11068EB858B}" presName="sibTrans" presStyleLbl="sibTrans2D1" presStyleIdx="1" presStyleCnt="4"/>
      <dgm:spPr/>
      <dgm:t>
        <a:bodyPr/>
        <a:lstStyle/>
        <a:p>
          <a:endParaRPr lang="ru-RU"/>
        </a:p>
      </dgm:t>
    </dgm:pt>
    <dgm:pt modelId="{DB5FD604-9E4F-4CE2-8B8F-15F8099B9328}" type="pres">
      <dgm:prSet presAssocID="{EDF7F144-15A5-4443-95AD-F11068EB858B}" presName="connectorText" presStyleLbl="sibTrans2D1" presStyleIdx="1" presStyleCnt="4"/>
      <dgm:spPr/>
      <dgm:t>
        <a:bodyPr/>
        <a:lstStyle/>
        <a:p>
          <a:endParaRPr lang="ru-RU"/>
        </a:p>
      </dgm:t>
    </dgm:pt>
    <dgm:pt modelId="{42A2EA4F-8AB3-4FAC-86AE-25806B978D3C}" type="pres">
      <dgm:prSet presAssocID="{AAEDEC9B-A28A-411D-80E6-DB47AF1EDFC2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4F9688E-BC95-4E06-ADE1-748C7C0C5487}" type="pres">
      <dgm:prSet presAssocID="{6ADD62A1-68A8-4E5D-AE6B-9A3CEA50C6A8}" presName="sibTrans" presStyleLbl="sibTrans2D1" presStyleIdx="2" presStyleCnt="4"/>
      <dgm:spPr/>
      <dgm:t>
        <a:bodyPr/>
        <a:lstStyle/>
        <a:p>
          <a:endParaRPr lang="ru-RU"/>
        </a:p>
      </dgm:t>
    </dgm:pt>
    <dgm:pt modelId="{5541A031-2F24-4431-842D-193EA97E25E6}" type="pres">
      <dgm:prSet presAssocID="{6ADD62A1-68A8-4E5D-AE6B-9A3CEA50C6A8}" presName="connectorText" presStyleLbl="sibTrans2D1" presStyleIdx="2" presStyleCnt="4"/>
      <dgm:spPr/>
      <dgm:t>
        <a:bodyPr/>
        <a:lstStyle/>
        <a:p>
          <a:endParaRPr lang="ru-RU"/>
        </a:p>
      </dgm:t>
    </dgm:pt>
    <dgm:pt modelId="{AB99868B-C096-49F0-8607-53BB3A5C62F6}" type="pres">
      <dgm:prSet presAssocID="{182F278A-7468-40F0-8887-1B27634D7E3A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5831A1-99EE-47D2-9FA2-47DE67969565}" type="pres">
      <dgm:prSet presAssocID="{D93FCB44-763D-4B78-B460-1905E521154D}" presName="sibTrans" presStyleLbl="sibTrans2D1" presStyleIdx="3" presStyleCnt="4"/>
      <dgm:spPr/>
      <dgm:t>
        <a:bodyPr/>
        <a:lstStyle/>
        <a:p>
          <a:endParaRPr lang="ru-RU"/>
        </a:p>
      </dgm:t>
    </dgm:pt>
    <dgm:pt modelId="{09787CE2-8AF3-4B83-9E56-0570B903BABB}" type="pres">
      <dgm:prSet presAssocID="{D93FCB44-763D-4B78-B460-1905E521154D}" presName="connectorText" presStyleLbl="sibTrans2D1" presStyleIdx="3" presStyleCnt="4"/>
      <dgm:spPr/>
      <dgm:t>
        <a:bodyPr/>
        <a:lstStyle/>
        <a:p>
          <a:endParaRPr lang="ru-RU"/>
        </a:p>
      </dgm:t>
    </dgm:pt>
    <dgm:pt modelId="{2D5B9C54-ED52-4AB9-8239-E07FA0D025A5}" type="pres">
      <dgm:prSet presAssocID="{D7FDC973-7BCF-419E-AD67-381CBF440F85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C934572-4423-49BC-A835-E5E7F566DD67}" type="presOf" srcId="{D93FCB44-763D-4B78-B460-1905E521154D}" destId="{09787CE2-8AF3-4B83-9E56-0570B903BABB}" srcOrd="1" destOrd="0" presId="urn:microsoft.com/office/officeart/2005/8/layout/process1"/>
    <dgm:cxn modelId="{AD154492-2664-4D05-AFF2-60FC67D8E911}" srcId="{7146262F-2A11-415B-B0EC-BBCE6F72FCE9}" destId="{2CFAB8BE-BE30-4BE3-8E09-8EABE034D5AB}" srcOrd="0" destOrd="0" parTransId="{728E54AD-C02E-4E6D-81A4-AFF0F4932632}" sibTransId="{906FE36D-6A18-4728-AD11-F26CE7571CC6}"/>
    <dgm:cxn modelId="{EA4488EF-7C21-4936-9577-E75775CD650D}" type="presOf" srcId="{EDF7F144-15A5-4443-95AD-F11068EB858B}" destId="{DB5FD604-9E4F-4CE2-8B8F-15F8099B9328}" srcOrd="1" destOrd="0" presId="urn:microsoft.com/office/officeart/2005/8/layout/process1"/>
    <dgm:cxn modelId="{0D96327A-4985-499B-BF88-A38D344D72B7}" srcId="{D7FDC973-7BCF-419E-AD67-381CBF440F85}" destId="{D31F14FB-FAC3-4477-ABC3-8EE0326152D7}" srcOrd="0" destOrd="0" parTransId="{82074704-609C-4E46-A131-9AC3B1711CB6}" sibTransId="{D00A4B37-68F4-4B76-AD9F-D9A310C921B3}"/>
    <dgm:cxn modelId="{E463D284-C562-4636-9D29-C47CABEF6EC8}" srcId="{2CFAB8BE-BE30-4BE3-8E09-8EABE034D5AB}" destId="{59640E26-CA87-4627-8A2D-E663FDAD6688}" srcOrd="0" destOrd="0" parTransId="{EC66DBEA-3820-4468-B339-393F677E7259}" sibTransId="{244936AA-5D59-432B-8470-A44703B2DCD3}"/>
    <dgm:cxn modelId="{6C570897-FE9D-4021-8A39-AE0E5F47A932}" srcId="{603C5576-0D92-4DA8-B5D6-F728B1D2B640}" destId="{A21868CA-272D-45F9-B015-4100FAB8C44F}" srcOrd="0" destOrd="0" parTransId="{5842B008-13D7-48CF-AA86-B25A93705753}" sibTransId="{ADD8FF49-40F7-497C-A6AF-A646BCEE4080}"/>
    <dgm:cxn modelId="{2A39D192-D181-433E-ACA3-CD542CE5B29E}" type="presOf" srcId="{D93FCB44-763D-4B78-B460-1905E521154D}" destId="{A75831A1-99EE-47D2-9FA2-47DE67969565}" srcOrd="0" destOrd="0" presId="urn:microsoft.com/office/officeart/2005/8/layout/process1"/>
    <dgm:cxn modelId="{D0CBAFB1-367A-4AC8-AB62-978FE0D77EC3}" srcId="{7146262F-2A11-415B-B0EC-BBCE6F72FCE9}" destId="{603C5576-0D92-4DA8-B5D6-F728B1D2B640}" srcOrd="1" destOrd="0" parTransId="{A7920F80-2144-4203-85C2-5366CB9AF1EF}" sibTransId="{EDF7F144-15A5-4443-95AD-F11068EB858B}"/>
    <dgm:cxn modelId="{5E374C06-7938-4BBC-9329-5B2B936A725C}" type="presOf" srcId="{028D2E1C-F39B-4D1D-B789-4F289B3E3733}" destId="{42A2EA4F-8AB3-4FAC-86AE-25806B978D3C}" srcOrd="0" destOrd="1" presId="urn:microsoft.com/office/officeart/2005/8/layout/process1"/>
    <dgm:cxn modelId="{5D945F09-8184-4043-AB72-C58F66621CF0}" type="presOf" srcId="{59640E26-CA87-4627-8A2D-E663FDAD6688}" destId="{96C2BABE-6D0F-4886-9AAE-B18019BB7BF9}" srcOrd="0" destOrd="1" presId="urn:microsoft.com/office/officeart/2005/8/layout/process1"/>
    <dgm:cxn modelId="{BC558C55-6734-4F0B-8AB4-495EF79F7175}" type="presOf" srcId="{906FE36D-6A18-4728-AD11-F26CE7571CC6}" destId="{4D71D631-6D87-4CF8-BF7D-FF604365D052}" srcOrd="1" destOrd="0" presId="urn:microsoft.com/office/officeart/2005/8/layout/process1"/>
    <dgm:cxn modelId="{6E672BE4-23A0-4926-B60D-F9C582BE4702}" type="presOf" srcId="{D7FDC973-7BCF-419E-AD67-381CBF440F85}" destId="{2D5B9C54-ED52-4AB9-8239-E07FA0D025A5}" srcOrd="0" destOrd="0" presId="urn:microsoft.com/office/officeart/2005/8/layout/process1"/>
    <dgm:cxn modelId="{9B92BCBE-8992-4CE8-82DA-AC5A6A6B6DA4}" type="presOf" srcId="{2CFAB8BE-BE30-4BE3-8E09-8EABE034D5AB}" destId="{96C2BABE-6D0F-4886-9AAE-B18019BB7BF9}" srcOrd="0" destOrd="0" presId="urn:microsoft.com/office/officeart/2005/8/layout/process1"/>
    <dgm:cxn modelId="{4F7DF9DA-7DF9-453E-9C40-BAB88758B65E}" type="presOf" srcId="{603C5576-0D92-4DA8-B5D6-F728B1D2B640}" destId="{0C8AD820-0615-45EE-8DE5-2253809DA3AD}" srcOrd="0" destOrd="0" presId="urn:microsoft.com/office/officeart/2005/8/layout/process1"/>
    <dgm:cxn modelId="{F33957E9-8955-4149-9241-DCDD68C8F17C}" type="presOf" srcId="{BE87361D-39AC-4788-8D9C-77D9A050B4FF}" destId="{AB99868B-C096-49F0-8607-53BB3A5C62F6}" srcOrd="0" destOrd="1" presId="urn:microsoft.com/office/officeart/2005/8/layout/process1"/>
    <dgm:cxn modelId="{BC32FE71-0F22-4EF9-8600-576C578935CE}" type="presOf" srcId="{EDF7F144-15A5-4443-95AD-F11068EB858B}" destId="{A36F6C99-CF11-4620-85D5-283C23F18ABF}" srcOrd="0" destOrd="0" presId="urn:microsoft.com/office/officeart/2005/8/layout/process1"/>
    <dgm:cxn modelId="{18B9ECCC-5317-4E3E-82DD-0ED7E358D137}" srcId="{7146262F-2A11-415B-B0EC-BBCE6F72FCE9}" destId="{182F278A-7468-40F0-8887-1B27634D7E3A}" srcOrd="3" destOrd="0" parTransId="{EAB25DCA-6E20-42C5-9550-565640A8EE48}" sibTransId="{D93FCB44-763D-4B78-B460-1905E521154D}"/>
    <dgm:cxn modelId="{B413C261-47D5-414A-96B9-BF7EB5ADCE83}" srcId="{182F278A-7468-40F0-8887-1B27634D7E3A}" destId="{BE87361D-39AC-4788-8D9C-77D9A050B4FF}" srcOrd="0" destOrd="0" parTransId="{0E81D2CB-286F-4C69-9EEC-3C75F43FE3C7}" sibTransId="{E9C008BC-6E9C-4204-953F-E211C93D00E1}"/>
    <dgm:cxn modelId="{7698CACC-E5AE-42DA-BBA1-6CBD0E96FF72}" srcId="{7146262F-2A11-415B-B0EC-BBCE6F72FCE9}" destId="{D7FDC973-7BCF-419E-AD67-381CBF440F85}" srcOrd="4" destOrd="0" parTransId="{2471FAC5-A94B-4C69-89AA-B78CEB3B1035}" sibTransId="{F565F7BD-7D46-41E7-8609-4CB1D200E474}"/>
    <dgm:cxn modelId="{41ABE439-3EE0-4972-9C68-458D94DD63AA}" type="presOf" srcId="{A21868CA-272D-45F9-B015-4100FAB8C44F}" destId="{0C8AD820-0615-45EE-8DE5-2253809DA3AD}" srcOrd="0" destOrd="1" presId="urn:microsoft.com/office/officeart/2005/8/layout/process1"/>
    <dgm:cxn modelId="{2E912CA1-247F-4DE7-9394-EF08B37FABF3}" type="presOf" srcId="{6ADD62A1-68A8-4E5D-AE6B-9A3CEA50C6A8}" destId="{84F9688E-BC95-4E06-ADE1-748C7C0C5487}" srcOrd="0" destOrd="0" presId="urn:microsoft.com/office/officeart/2005/8/layout/process1"/>
    <dgm:cxn modelId="{FAC30E74-3E79-4A31-AE6F-70F91B8A0DAF}" type="presOf" srcId="{906FE36D-6A18-4728-AD11-F26CE7571CC6}" destId="{46C73EA0-3B3A-4041-BA9A-DBBDAD1D2518}" srcOrd="0" destOrd="0" presId="urn:microsoft.com/office/officeart/2005/8/layout/process1"/>
    <dgm:cxn modelId="{5E64C502-74A5-4CF5-863B-D9D8F215D773}" type="presOf" srcId="{6ADD62A1-68A8-4E5D-AE6B-9A3CEA50C6A8}" destId="{5541A031-2F24-4431-842D-193EA97E25E6}" srcOrd="1" destOrd="0" presId="urn:microsoft.com/office/officeart/2005/8/layout/process1"/>
    <dgm:cxn modelId="{0509399A-40D8-4068-9F33-969B8ED26028}" type="presOf" srcId="{AAEDEC9B-A28A-411D-80E6-DB47AF1EDFC2}" destId="{42A2EA4F-8AB3-4FAC-86AE-25806B978D3C}" srcOrd="0" destOrd="0" presId="urn:microsoft.com/office/officeart/2005/8/layout/process1"/>
    <dgm:cxn modelId="{C57E1A81-AD19-4D8D-A40E-6285466278F7}" srcId="{AAEDEC9B-A28A-411D-80E6-DB47AF1EDFC2}" destId="{028D2E1C-F39B-4D1D-B789-4F289B3E3733}" srcOrd="0" destOrd="0" parTransId="{B14F0F45-8BA2-4F09-BDCC-472EBA57651A}" sibTransId="{70A2A2E0-EFC8-4AD5-B140-D3DE84F1D59E}"/>
    <dgm:cxn modelId="{11FCCEB3-B70E-4EEC-AD61-A52D49D2B5F4}" type="presOf" srcId="{182F278A-7468-40F0-8887-1B27634D7E3A}" destId="{AB99868B-C096-49F0-8607-53BB3A5C62F6}" srcOrd="0" destOrd="0" presId="urn:microsoft.com/office/officeart/2005/8/layout/process1"/>
    <dgm:cxn modelId="{F76319CE-366A-402C-926E-EB42E2107C91}" type="presOf" srcId="{D31F14FB-FAC3-4477-ABC3-8EE0326152D7}" destId="{2D5B9C54-ED52-4AB9-8239-E07FA0D025A5}" srcOrd="0" destOrd="1" presId="urn:microsoft.com/office/officeart/2005/8/layout/process1"/>
    <dgm:cxn modelId="{3E671A2D-95B9-4FCA-BB95-61DFDE61084D}" type="presOf" srcId="{7146262F-2A11-415B-B0EC-BBCE6F72FCE9}" destId="{C13C7F12-D635-4180-930A-A71D63AB95FB}" srcOrd="0" destOrd="0" presId="urn:microsoft.com/office/officeart/2005/8/layout/process1"/>
    <dgm:cxn modelId="{A0C054A2-62F5-45FA-8234-61066A5DE919}" srcId="{7146262F-2A11-415B-B0EC-BBCE6F72FCE9}" destId="{AAEDEC9B-A28A-411D-80E6-DB47AF1EDFC2}" srcOrd="2" destOrd="0" parTransId="{65014DE5-0E68-4A16-AE4A-4B5B13021FF2}" sibTransId="{6ADD62A1-68A8-4E5D-AE6B-9A3CEA50C6A8}"/>
    <dgm:cxn modelId="{32553DEF-7E0D-4F78-B2B9-62B027C1396A}" type="presParOf" srcId="{C13C7F12-D635-4180-930A-A71D63AB95FB}" destId="{96C2BABE-6D0F-4886-9AAE-B18019BB7BF9}" srcOrd="0" destOrd="0" presId="urn:microsoft.com/office/officeart/2005/8/layout/process1"/>
    <dgm:cxn modelId="{2B44914B-8622-4BFF-981B-1978F79F30EB}" type="presParOf" srcId="{C13C7F12-D635-4180-930A-A71D63AB95FB}" destId="{46C73EA0-3B3A-4041-BA9A-DBBDAD1D2518}" srcOrd="1" destOrd="0" presId="urn:microsoft.com/office/officeart/2005/8/layout/process1"/>
    <dgm:cxn modelId="{4236776D-0610-495F-83BB-C0EC6EF8F398}" type="presParOf" srcId="{46C73EA0-3B3A-4041-BA9A-DBBDAD1D2518}" destId="{4D71D631-6D87-4CF8-BF7D-FF604365D052}" srcOrd="0" destOrd="0" presId="urn:microsoft.com/office/officeart/2005/8/layout/process1"/>
    <dgm:cxn modelId="{032599F8-294D-4EED-952B-B623733C1022}" type="presParOf" srcId="{C13C7F12-D635-4180-930A-A71D63AB95FB}" destId="{0C8AD820-0615-45EE-8DE5-2253809DA3AD}" srcOrd="2" destOrd="0" presId="urn:microsoft.com/office/officeart/2005/8/layout/process1"/>
    <dgm:cxn modelId="{D630E682-D616-443F-8B7E-8AE6C4C774DB}" type="presParOf" srcId="{C13C7F12-D635-4180-930A-A71D63AB95FB}" destId="{A36F6C99-CF11-4620-85D5-283C23F18ABF}" srcOrd="3" destOrd="0" presId="urn:microsoft.com/office/officeart/2005/8/layout/process1"/>
    <dgm:cxn modelId="{B27ACEF8-EA65-41AB-BDED-857C2B17A466}" type="presParOf" srcId="{A36F6C99-CF11-4620-85D5-283C23F18ABF}" destId="{DB5FD604-9E4F-4CE2-8B8F-15F8099B9328}" srcOrd="0" destOrd="0" presId="urn:microsoft.com/office/officeart/2005/8/layout/process1"/>
    <dgm:cxn modelId="{9A59E441-2ACB-4370-B055-7FB112582688}" type="presParOf" srcId="{C13C7F12-D635-4180-930A-A71D63AB95FB}" destId="{42A2EA4F-8AB3-4FAC-86AE-25806B978D3C}" srcOrd="4" destOrd="0" presId="urn:microsoft.com/office/officeart/2005/8/layout/process1"/>
    <dgm:cxn modelId="{4F671FF2-502A-4280-B629-1811AAA5C3C9}" type="presParOf" srcId="{C13C7F12-D635-4180-930A-A71D63AB95FB}" destId="{84F9688E-BC95-4E06-ADE1-748C7C0C5487}" srcOrd="5" destOrd="0" presId="urn:microsoft.com/office/officeart/2005/8/layout/process1"/>
    <dgm:cxn modelId="{A3FA171F-4A32-4D87-B095-882D9E590263}" type="presParOf" srcId="{84F9688E-BC95-4E06-ADE1-748C7C0C5487}" destId="{5541A031-2F24-4431-842D-193EA97E25E6}" srcOrd="0" destOrd="0" presId="urn:microsoft.com/office/officeart/2005/8/layout/process1"/>
    <dgm:cxn modelId="{FBDDDC04-2782-40FF-825E-A5B3F75F1BF5}" type="presParOf" srcId="{C13C7F12-D635-4180-930A-A71D63AB95FB}" destId="{AB99868B-C096-49F0-8607-53BB3A5C62F6}" srcOrd="6" destOrd="0" presId="urn:microsoft.com/office/officeart/2005/8/layout/process1"/>
    <dgm:cxn modelId="{A7DD6E9B-42BD-492A-B09F-429A988458AD}" type="presParOf" srcId="{C13C7F12-D635-4180-930A-A71D63AB95FB}" destId="{A75831A1-99EE-47D2-9FA2-47DE67969565}" srcOrd="7" destOrd="0" presId="urn:microsoft.com/office/officeart/2005/8/layout/process1"/>
    <dgm:cxn modelId="{84487A1F-146F-45CC-B526-809CD8F67509}" type="presParOf" srcId="{A75831A1-99EE-47D2-9FA2-47DE67969565}" destId="{09787CE2-8AF3-4B83-9E56-0570B903BABB}" srcOrd="0" destOrd="0" presId="urn:microsoft.com/office/officeart/2005/8/layout/process1"/>
    <dgm:cxn modelId="{90F55B50-5E3C-4E3B-BC2A-5BAAD5B6CC69}" type="presParOf" srcId="{C13C7F12-D635-4180-930A-A71D63AB95FB}" destId="{2D5B9C54-ED52-4AB9-8239-E07FA0D025A5}" srcOrd="8" destOrd="0" presId="urn:microsoft.com/office/officeart/2005/8/layout/process1"/>
  </dgm:cxnLst>
  <dgm:bg>
    <a:noFill/>
  </dgm:bg>
  <dgm:whole>
    <a:ln>
      <a:solidFill>
        <a:schemeClr val="bg1"/>
      </a:solidFill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4E57F022-EF46-4F1C-A1C0-1FCC48F613C2}" type="doc">
      <dgm:prSet loTypeId="urn:microsoft.com/office/officeart/2008/layout/VerticalCircleList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EC69EDA-E692-496F-B44B-3BC7866B2C4D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6">
            <a:lumMod val="20000"/>
            <a:lumOff val="80000"/>
          </a:schemeClr>
        </a:solidFill>
        <a:ln>
          <a:solidFill>
            <a:schemeClr val="accent6">
              <a:lumMod val="50000"/>
            </a:schemeClr>
          </a:solidFill>
        </a:ln>
      </dgm:spPr>
      <dgm:t>
        <a:bodyPr/>
        <a:lstStyle/>
        <a:p>
          <a:pPr algn="ctr"/>
          <a:r>
            <a:rPr lang="ru-RU" sz="2600" b="1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2017 год - 10,3 млн. руб.</a:t>
          </a:r>
          <a:endParaRPr lang="ru-RU" sz="2600" b="1" dirty="0">
            <a:solidFill>
              <a:schemeClr val="tx1"/>
            </a:solidFill>
            <a:latin typeface="+mn-lt"/>
            <a:cs typeface="Times New Roman" panose="02020603050405020304" pitchFamily="18" charset="0"/>
          </a:endParaRPr>
        </a:p>
      </dgm:t>
    </dgm:pt>
    <dgm:pt modelId="{6B0A874E-1467-44AE-948F-548C1E7B674E}" type="parTrans" cxnId="{21CAB312-4D21-43A5-9123-94C0ED0B1A1E}">
      <dgm:prSet/>
      <dgm:spPr/>
      <dgm:t>
        <a:bodyPr/>
        <a:lstStyle/>
        <a:p>
          <a:pPr algn="ctr"/>
          <a:endParaRPr lang="ru-RU">
            <a:solidFill>
              <a:schemeClr val="tx1"/>
            </a:solidFill>
          </a:endParaRPr>
        </a:p>
      </dgm:t>
    </dgm:pt>
    <dgm:pt modelId="{0ACCAD01-DB75-48F0-A6B2-1A732AA7FD9A}" type="sibTrans" cxnId="{21CAB312-4D21-43A5-9123-94C0ED0B1A1E}">
      <dgm:prSet/>
      <dgm:spPr/>
      <dgm:t>
        <a:bodyPr/>
        <a:lstStyle/>
        <a:p>
          <a:pPr algn="ctr"/>
          <a:endParaRPr lang="ru-RU">
            <a:solidFill>
              <a:schemeClr val="tx1"/>
            </a:solidFill>
          </a:endParaRPr>
        </a:p>
      </dgm:t>
    </dgm:pt>
    <dgm:pt modelId="{D9796494-E52F-4418-8F4E-04C8B87E285F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6">
            <a:lumMod val="20000"/>
            <a:lumOff val="80000"/>
          </a:schemeClr>
        </a:solidFill>
        <a:ln>
          <a:solidFill>
            <a:schemeClr val="accent6">
              <a:lumMod val="50000"/>
            </a:schemeClr>
          </a:solidFill>
        </a:ln>
      </dgm:spPr>
      <dgm:t>
        <a:bodyPr/>
        <a:lstStyle/>
        <a:p>
          <a:pPr algn="ctr"/>
          <a:r>
            <a:rPr lang="ru-RU" sz="2600" b="1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2018 год - 10,3 млн. руб.</a:t>
          </a:r>
          <a:endParaRPr lang="ru-RU" sz="2600" b="1" dirty="0">
            <a:solidFill>
              <a:schemeClr val="tx1"/>
            </a:solidFill>
            <a:latin typeface="+mn-lt"/>
            <a:cs typeface="Times New Roman" panose="02020603050405020304" pitchFamily="18" charset="0"/>
          </a:endParaRPr>
        </a:p>
      </dgm:t>
    </dgm:pt>
    <dgm:pt modelId="{4A256402-13E5-4470-96EE-5EBCB6463B8B}" type="parTrans" cxnId="{8010261E-AA3F-4250-BE86-89AD0AA5BD0F}">
      <dgm:prSet/>
      <dgm:spPr/>
      <dgm:t>
        <a:bodyPr/>
        <a:lstStyle/>
        <a:p>
          <a:pPr algn="ctr"/>
          <a:endParaRPr lang="ru-RU">
            <a:solidFill>
              <a:schemeClr val="tx1"/>
            </a:solidFill>
          </a:endParaRPr>
        </a:p>
      </dgm:t>
    </dgm:pt>
    <dgm:pt modelId="{F146220B-21E2-4845-8BDF-BB1C35218CB7}" type="sibTrans" cxnId="{8010261E-AA3F-4250-BE86-89AD0AA5BD0F}">
      <dgm:prSet/>
      <dgm:spPr/>
      <dgm:t>
        <a:bodyPr/>
        <a:lstStyle/>
        <a:p>
          <a:pPr algn="ctr"/>
          <a:endParaRPr lang="ru-RU">
            <a:solidFill>
              <a:schemeClr val="tx1"/>
            </a:solidFill>
          </a:endParaRPr>
        </a:p>
      </dgm:t>
    </dgm:pt>
    <dgm:pt modelId="{564F2132-1030-4E1A-839F-79BD050C00A5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6">
            <a:lumMod val="20000"/>
            <a:lumOff val="80000"/>
          </a:schemeClr>
        </a:solidFill>
        <a:ln>
          <a:solidFill>
            <a:schemeClr val="accent6">
              <a:lumMod val="50000"/>
            </a:schemeClr>
          </a:solidFill>
        </a:ln>
      </dgm:spPr>
      <dgm:t>
        <a:bodyPr/>
        <a:lstStyle/>
        <a:p>
          <a:pPr algn="ctr"/>
          <a:r>
            <a:rPr lang="ru-RU" sz="2600" b="1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2019 год - 10,0 млн. руб.</a:t>
          </a:r>
          <a:endParaRPr lang="ru-RU" sz="2600" b="1" dirty="0">
            <a:solidFill>
              <a:schemeClr val="tx1"/>
            </a:solidFill>
            <a:latin typeface="+mn-lt"/>
            <a:cs typeface="Times New Roman" panose="02020603050405020304" pitchFamily="18" charset="0"/>
          </a:endParaRPr>
        </a:p>
      </dgm:t>
    </dgm:pt>
    <dgm:pt modelId="{19ED513C-587D-4A78-B862-FC2658F960D9}" type="parTrans" cxnId="{BC6DB4A0-667F-4768-8473-6094C0BE85F4}">
      <dgm:prSet/>
      <dgm:spPr/>
      <dgm:t>
        <a:bodyPr/>
        <a:lstStyle/>
        <a:p>
          <a:pPr algn="ctr"/>
          <a:endParaRPr lang="ru-RU">
            <a:solidFill>
              <a:schemeClr val="tx1"/>
            </a:solidFill>
          </a:endParaRPr>
        </a:p>
      </dgm:t>
    </dgm:pt>
    <dgm:pt modelId="{14DDA4BB-C3DA-4F9C-A08B-C441725C7577}" type="sibTrans" cxnId="{BC6DB4A0-667F-4768-8473-6094C0BE85F4}">
      <dgm:prSet/>
      <dgm:spPr/>
      <dgm:t>
        <a:bodyPr/>
        <a:lstStyle/>
        <a:p>
          <a:pPr algn="ctr"/>
          <a:endParaRPr lang="ru-RU">
            <a:solidFill>
              <a:schemeClr val="tx1"/>
            </a:solidFill>
          </a:endParaRPr>
        </a:p>
      </dgm:t>
    </dgm:pt>
    <dgm:pt modelId="{A0E5E9ED-7C22-46C2-BEF1-BA45AE6ACA57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6">
            <a:lumMod val="20000"/>
            <a:lumOff val="80000"/>
          </a:schemeClr>
        </a:solidFill>
        <a:ln>
          <a:solidFill>
            <a:schemeClr val="accent6">
              <a:lumMod val="50000"/>
            </a:schemeClr>
          </a:solidFill>
        </a:ln>
      </dgm:spPr>
      <dgm:t>
        <a:bodyPr/>
        <a:lstStyle/>
        <a:p>
          <a:pPr algn="ctr"/>
          <a:r>
            <a:rPr lang="ru-RU" sz="2600" b="1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2020 год - 10,1 млн. руб.</a:t>
          </a:r>
          <a:endParaRPr lang="ru-RU" sz="2600" b="1" dirty="0">
            <a:solidFill>
              <a:schemeClr val="tx1"/>
            </a:solidFill>
            <a:latin typeface="+mn-lt"/>
            <a:cs typeface="Times New Roman" panose="02020603050405020304" pitchFamily="18" charset="0"/>
          </a:endParaRPr>
        </a:p>
      </dgm:t>
    </dgm:pt>
    <dgm:pt modelId="{6CC81AE3-A947-4AAE-A85B-BE977E3C631C}" type="parTrans" cxnId="{2E41BAC8-4049-48D0-A0E6-E21BD7790C13}">
      <dgm:prSet/>
      <dgm:spPr/>
      <dgm:t>
        <a:bodyPr/>
        <a:lstStyle/>
        <a:p>
          <a:pPr algn="ctr"/>
          <a:endParaRPr lang="ru-RU">
            <a:solidFill>
              <a:schemeClr val="tx1"/>
            </a:solidFill>
          </a:endParaRPr>
        </a:p>
      </dgm:t>
    </dgm:pt>
    <dgm:pt modelId="{ED479AFA-6882-48AA-9DB7-2DF51A02A99F}" type="sibTrans" cxnId="{2E41BAC8-4049-48D0-A0E6-E21BD7790C13}">
      <dgm:prSet/>
      <dgm:spPr/>
      <dgm:t>
        <a:bodyPr/>
        <a:lstStyle/>
        <a:p>
          <a:pPr algn="ctr"/>
          <a:endParaRPr lang="ru-RU">
            <a:solidFill>
              <a:schemeClr val="tx1"/>
            </a:solidFill>
          </a:endParaRPr>
        </a:p>
      </dgm:t>
    </dgm:pt>
    <dgm:pt modelId="{76FF7204-1233-4696-8895-9618E1951A6D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6">
            <a:lumMod val="20000"/>
            <a:lumOff val="80000"/>
          </a:schemeClr>
        </a:solidFill>
        <a:ln>
          <a:solidFill>
            <a:schemeClr val="accent6">
              <a:lumMod val="50000"/>
            </a:schemeClr>
          </a:solidFill>
        </a:ln>
      </dgm:spPr>
      <dgm:t>
        <a:bodyPr/>
        <a:lstStyle/>
        <a:p>
          <a:pPr algn="ctr"/>
          <a:r>
            <a:rPr lang="ru-RU" sz="2600" b="1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2021 год - 11,0 млн. руб.</a:t>
          </a:r>
          <a:endParaRPr lang="ru-RU" sz="2600" b="1" dirty="0">
            <a:solidFill>
              <a:schemeClr val="tx1"/>
            </a:solidFill>
            <a:latin typeface="+mn-lt"/>
            <a:cs typeface="Times New Roman" panose="02020603050405020304" pitchFamily="18" charset="0"/>
          </a:endParaRPr>
        </a:p>
      </dgm:t>
    </dgm:pt>
    <dgm:pt modelId="{846EFF44-D2AD-469C-A4C2-3AC116679311}" type="parTrans" cxnId="{838F1920-3522-4E9A-BD8D-5B7A5F7DD2AF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C397A819-233D-4622-87F4-D46D708A3FDE}" type="sibTrans" cxnId="{838F1920-3522-4E9A-BD8D-5B7A5F7DD2AF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A73D4B25-B3F3-457A-8C21-3D54337FCA88}" type="pres">
      <dgm:prSet presAssocID="{4E57F022-EF46-4F1C-A1C0-1FCC48F613C2}" presName="Name0" presStyleCnt="0">
        <dgm:presLayoutVars>
          <dgm:dir/>
        </dgm:presLayoutVars>
      </dgm:prSet>
      <dgm:spPr/>
      <dgm:t>
        <a:bodyPr/>
        <a:lstStyle/>
        <a:p>
          <a:endParaRPr lang="ru-RU"/>
        </a:p>
      </dgm:t>
    </dgm:pt>
    <dgm:pt modelId="{D34C2F63-0B23-4D30-9BFB-60BE29BDE4C0}" type="pres">
      <dgm:prSet presAssocID="{1EC69EDA-E692-496F-B44B-3BC7866B2C4D}" presName="noChildren" presStyleCnt="0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endParaRPr lang="ru-RU"/>
        </a:p>
      </dgm:t>
    </dgm:pt>
    <dgm:pt modelId="{7858B011-6CC9-4A9F-8676-44B5DB8F39C5}" type="pres">
      <dgm:prSet presAssocID="{1EC69EDA-E692-496F-B44B-3BC7866B2C4D}" presName="gap" presStyleCnt="0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endParaRPr lang="ru-RU"/>
        </a:p>
      </dgm:t>
    </dgm:pt>
    <dgm:pt modelId="{B6160465-270B-44E2-A827-87AA8D7C324D}" type="pres">
      <dgm:prSet presAssocID="{1EC69EDA-E692-496F-B44B-3BC7866B2C4D}" presName="medCircle2" presStyleLbl="vennNode1" presStyleIdx="0" presStyleCnt="5" custScaleY="93573" custLinFactNeighborX="2817" custLinFactNeighborY="4345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6">
            <a:lumMod val="20000"/>
            <a:lumOff val="80000"/>
          </a:schemeClr>
        </a:solidFill>
        <a:ln>
          <a:solidFill>
            <a:schemeClr val="accent6">
              <a:lumMod val="50000"/>
            </a:schemeClr>
          </a:solidFill>
        </a:ln>
      </dgm:spPr>
      <dgm:t>
        <a:bodyPr/>
        <a:lstStyle/>
        <a:p>
          <a:endParaRPr lang="ru-RU"/>
        </a:p>
      </dgm:t>
    </dgm:pt>
    <dgm:pt modelId="{97A77F2B-584A-4B20-B209-6F4AB88CB5F1}" type="pres">
      <dgm:prSet presAssocID="{1EC69EDA-E692-496F-B44B-3BC7866B2C4D}" presName="txLvlOnly1" presStyleLbl="revTx" presStyleIdx="0" presStyleCnt="5" custScaleX="103589" custLinFactNeighborX="661" custLinFactNeighborY="887"/>
      <dgm:spPr/>
      <dgm:t>
        <a:bodyPr/>
        <a:lstStyle/>
        <a:p>
          <a:endParaRPr lang="ru-RU"/>
        </a:p>
      </dgm:t>
    </dgm:pt>
    <dgm:pt modelId="{5D758B3D-BB6D-4C65-8A2F-27994ADD3D13}" type="pres">
      <dgm:prSet presAssocID="{D9796494-E52F-4418-8F4E-04C8B87E285F}" presName="noChildren" presStyleCnt="0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endParaRPr lang="ru-RU"/>
        </a:p>
      </dgm:t>
    </dgm:pt>
    <dgm:pt modelId="{7ADED0CB-3A31-411D-893B-F67E43AE2AFF}" type="pres">
      <dgm:prSet presAssocID="{D9796494-E52F-4418-8F4E-04C8B87E285F}" presName="gap" presStyleCnt="0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endParaRPr lang="ru-RU"/>
        </a:p>
      </dgm:t>
    </dgm:pt>
    <dgm:pt modelId="{8C5FB5D0-E3DA-4CA5-846C-8823DFF2D41C}" type="pres">
      <dgm:prSet presAssocID="{D9796494-E52F-4418-8F4E-04C8B87E285F}" presName="medCircle2" presStyleLbl="vennNode1" presStyleIdx="1" presStyleCnt="5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6">
            <a:lumMod val="20000"/>
            <a:lumOff val="80000"/>
          </a:schemeClr>
        </a:solidFill>
        <a:ln>
          <a:solidFill>
            <a:schemeClr val="accent6">
              <a:lumMod val="50000"/>
            </a:schemeClr>
          </a:solidFill>
        </a:ln>
      </dgm:spPr>
      <dgm:t>
        <a:bodyPr/>
        <a:lstStyle/>
        <a:p>
          <a:endParaRPr lang="ru-RU"/>
        </a:p>
      </dgm:t>
    </dgm:pt>
    <dgm:pt modelId="{480229E0-5F78-402D-9367-E8028FC07E05}" type="pres">
      <dgm:prSet presAssocID="{D9796494-E52F-4418-8F4E-04C8B87E285F}" presName="txLvlOnly1" presStyleLbl="revTx" presStyleIdx="1" presStyleCnt="5" custScaleX="104535" custLinFactNeighborX="846" custLinFactNeighborY="311"/>
      <dgm:spPr/>
      <dgm:t>
        <a:bodyPr/>
        <a:lstStyle/>
        <a:p>
          <a:endParaRPr lang="ru-RU"/>
        </a:p>
      </dgm:t>
    </dgm:pt>
    <dgm:pt modelId="{AD883B9A-835D-40D2-93A8-405445353ED4}" type="pres">
      <dgm:prSet presAssocID="{564F2132-1030-4E1A-839F-79BD050C00A5}" presName="noChildren" presStyleCnt="0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endParaRPr lang="ru-RU"/>
        </a:p>
      </dgm:t>
    </dgm:pt>
    <dgm:pt modelId="{2448794E-5A1E-48D9-A3C3-F69197B8E30C}" type="pres">
      <dgm:prSet presAssocID="{564F2132-1030-4E1A-839F-79BD050C00A5}" presName="gap" presStyleCnt="0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endParaRPr lang="ru-RU"/>
        </a:p>
      </dgm:t>
    </dgm:pt>
    <dgm:pt modelId="{61EBE43C-B079-4140-9C68-745D4EA1A07C}" type="pres">
      <dgm:prSet presAssocID="{564F2132-1030-4E1A-839F-79BD050C00A5}" presName="medCircle2" presStyleLbl="vennNode1" presStyleIdx="2" presStyleCnt="5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6">
            <a:lumMod val="20000"/>
            <a:lumOff val="80000"/>
          </a:schemeClr>
        </a:solidFill>
        <a:ln>
          <a:solidFill>
            <a:schemeClr val="accent6">
              <a:lumMod val="50000"/>
            </a:schemeClr>
          </a:solidFill>
        </a:ln>
      </dgm:spPr>
      <dgm:t>
        <a:bodyPr/>
        <a:lstStyle/>
        <a:p>
          <a:endParaRPr lang="ru-RU"/>
        </a:p>
      </dgm:t>
    </dgm:pt>
    <dgm:pt modelId="{5B62A223-0C9D-4359-BBD7-1E6914FF582A}" type="pres">
      <dgm:prSet presAssocID="{564F2132-1030-4E1A-839F-79BD050C00A5}" presName="txLvlOnly1" presStyleLbl="revTx" presStyleIdx="2" presStyleCnt="5" custScaleX="104357" custScaleY="98616" custLinFactNeighborX="1129" custLinFactNeighborY="-1316"/>
      <dgm:spPr/>
      <dgm:t>
        <a:bodyPr/>
        <a:lstStyle/>
        <a:p>
          <a:endParaRPr lang="ru-RU"/>
        </a:p>
      </dgm:t>
    </dgm:pt>
    <dgm:pt modelId="{7F90CC16-685B-41EC-888C-4EA4C477B07A}" type="pres">
      <dgm:prSet presAssocID="{A0E5E9ED-7C22-46C2-BEF1-BA45AE6ACA57}" presName="noChildren" presStyleCnt="0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endParaRPr lang="ru-RU"/>
        </a:p>
      </dgm:t>
    </dgm:pt>
    <dgm:pt modelId="{7A194EF2-BFAE-4878-AF98-F91346BC1DC6}" type="pres">
      <dgm:prSet presAssocID="{A0E5E9ED-7C22-46C2-BEF1-BA45AE6ACA57}" presName="gap" presStyleCnt="0"/>
      <dgm:spPr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endParaRPr lang="ru-RU"/>
        </a:p>
      </dgm:t>
    </dgm:pt>
    <dgm:pt modelId="{A2A3196A-64D3-4345-ADC5-D4BFA70BAAC0}" type="pres">
      <dgm:prSet presAssocID="{A0E5E9ED-7C22-46C2-BEF1-BA45AE6ACA57}" presName="medCircle2" presStyleLbl="vennNode1" presStyleIdx="3" presStyleCnt="5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6">
            <a:lumMod val="20000"/>
            <a:lumOff val="80000"/>
          </a:schemeClr>
        </a:solidFill>
        <a:ln>
          <a:solidFill>
            <a:schemeClr val="accent6">
              <a:lumMod val="50000"/>
            </a:schemeClr>
          </a:solidFill>
        </a:ln>
      </dgm:spPr>
      <dgm:t>
        <a:bodyPr/>
        <a:lstStyle/>
        <a:p>
          <a:endParaRPr lang="ru-RU"/>
        </a:p>
      </dgm:t>
    </dgm:pt>
    <dgm:pt modelId="{74B4460F-3F4F-4C2A-A787-A7AEE797722D}" type="pres">
      <dgm:prSet presAssocID="{A0E5E9ED-7C22-46C2-BEF1-BA45AE6ACA57}" presName="txLvlOnly1" presStyleLbl="revTx" presStyleIdx="3" presStyleCnt="5" custScaleX="105669" custLinFactNeighborX="1623" custLinFactNeighborY="-2501"/>
      <dgm:spPr/>
      <dgm:t>
        <a:bodyPr/>
        <a:lstStyle/>
        <a:p>
          <a:endParaRPr lang="ru-RU"/>
        </a:p>
      </dgm:t>
    </dgm:pt>
    <dgm:pt modelId="{AF195B8F-90C5-4DD6-9273-2C6FE7EABD4B}" type="pres">
      <dgm:prSet presAssocID="{76FF7204-1233-4696-8895-9618E1951A6D}" presName="noChildren" presStyleCnt="0"/>
      <dgm:spPr/>
    </dgm:pt>
    <dgm:pt modelId="{C77CD27D-1B36-4E4D-BA4F-93050290D5EA}" type="pres">
      <dgm:prSet presAssocID="{76FF7204-1233-4696-8895-9618E1951A6D}" presName="gap" presStyleCnt="0"/>
      <dgm:spPr/>
    </dgm:pt>
    <dgm:pt modelId="{C87E3BD9-4BB5-4F9B-A75D-E3B92F2A9A21}" type="pres">
      <dgm:prSet presAssocID="{76FF7204-1233-4696-8895-9618E1951A6D}" presName="medCircle2" presStyleLbl="vennNode1" presStyleIdx="4" presStyleCnt="5" custScaleX="85254" custScaleY="101102" custLinFactNeighborX="-14705" custLinFactNeighborY="-5096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>
        <a:solidFill>
          <a:schemeClr val="accent6">
            <a:lumMod val="20000"/>
            <a:lumOff val="80000"/>
          </a:schemeClr>
        </a:solidFill>
        <a:ln>
          <a:solidFill>
            <a:schemeClr val="accent6">
              <a:lumMod val="50000"/>
            </a:schemeClr>
          </a:solidFill>
        </a:ln>
      </dgm:spPr>
      <dgm:t>
        <a:bodyPr/>
        <a:lstStyle/>
        <a:p>
          <a:endParaRPr lang="ru-RU"/>
        </a:p>
      </dgm:t>
    </dgm:pt>
    <dgm:pt modelId="{F6E9D887-42CB-4854-901F-073709BE81DB}" type="pres">
      <dgm:prSet presAssocID="{76FF7204-1233-4696-8895-9618E1951A6D}" presName="txLvlOnly1" presStyleLbl="revTx" presStyleIdx="4" presStyleCnt="5" custScaleX="106717" custScaleY="104576" custLinFactNeighborX="1307" custLinFactNeighborY="-3960"/>
      <dgm:spPr/>
      <dgm:t>
        <a:bodyPr/>
        <a:lstStyle/>
        <a:p>
          <a:endParaRPr lang="ru-RU"/>
        </a:p>
      </dgm:t>
    </dgm:pt>
  </dgm:ptLst>
  <dgm:cxnLst>
    <dgm:cxn modelId="{838F1920-3522-4E9A-BD8D-5B7A5F7DD2AF}" srcId="{4E57F022-EF46-4F1C-A1C0-1FCC48F613C2}" destId="{76FF7204-1233-4696-8895-9618E1951A6D}" srcOrd="4" destOrd="0" parTransId="{846EFF44-D2AD-469C-A4C2-3AC116679311}" sibTransId="{C397A819-233D-4622-87F4-D46D708A3FDE}"/>
    <dgm:cxn modelId="{71E58008-AA7F-4E63-9EF9-90B99DF8E61E}" type="presOf" srcId="{564F2132-1030-4E1A-839F-79BD050C00A5}" destId="{5B62A223-0C9D-4359-BBD7-1E6914FF582A}" srcOrd="0" destOrd="0" presId="urn:microsoft.com/office/officeart/2008/layout/VerticalCircleList"/>
    <dgm:cxn modelId="{BC6DB4A0-667F-4768-8473-6094C0BE85F4}" srcId="{4E57F022-EF46-4F1C-A1C0-1FCC48F613C2}" destId="{564F2132-1030-4E1A-839F-79BD050C00A5}" srcOrd="2" destOrd="0" parTransId="{19ED513C-587D-4A78-B862-FC2658F960D9}" sibTransId="{14DDA4BB-C3DA-4F9C-A08B-C441725C7577}"/>
    <dgm:cxn modelId="{28981DE3-031A-4550-BDA6-8E4EDD03BF48}" type="presOf" srcId="{4E57F022-EF46-4F1C-A1C0-1FCC48F613C2}" destId="{A73D4B25-B3F3-457A-8C21-3D54337FCA88}" srcOrd="0" destOrd="0" presId="urn:microsoft.com/office/officeart/2008/layout/VerticalCircleList"/>
    <dgm:cxn modelId="{31926691-98AE-4620-B119-F82D1BE0F70A}" type="presOf" srcId="{76FF7204-1233-4696-8895-9618E1951A6D}" destId="{F6E9D887-42CB-4854-901F-073709BE81DB}" srcOrd="0" destOrd="0" presId="urn:microsoft.com/office/officeart/2008/layout/VerticalCircleList"/>
    <dgm:cxn modelId="{21CAB312-4D21-43A5-9123-94C0ED0B1A1E}" srcId="{4E57F022-EF46-4F1C-A1C0-1FCC48F613C2}" destId="{1EC69EDA-E692-496F-B44B-3BC7866B2C4D}" srcOrd="0" destOrd="0" parTransId="{6B0A874E-1467-44AE-948F-548C1E7B674E}" sibTransId="{0ACCAD01-DB75-48F0-A6B2-1A732AA7FD9A}"/>
    <dgm:cxn modelId="{2DB4B6BD-12FB-4ACD-AA3A-EC73436E35B4}" type="presOf" srcId="{A0E5E9ED-7C22-46C2-BEF1-BA45AE6ACA57}" destId="{74B4460F-3F4F-4C2A-A787-A7AEE797722D}" srcOrd="0" destOrd="0" presId="urn:microsoft.com/office/officeart/2008/layout/VerticalCircleList"/>
    <dgm:cxn modelId="{2E41BAC8-4049-48D0-A0E6-E21BD7790C13}" srcId="{4E57F022-EF46-4F1C-A1C0-1FCC48F613C2}" destId="{A0E5E9ED-7C22-46C2-BEF1-BA45AE6ACA57}" srcOrd="3" destOrd="0" parTransId="{6CC81AE3-A947-4AAE-A85B-BE977E3C631C}" sibTransId="{ED479AFA-6882-48AA-9DB7-2DF51A02A99F}"/>
    <dgm:cxn modelId="{DA4D6035-D990-4E64-9B2F-9C62A674C93F}" type="presOf" srcId="{1EC69EDA-E692-496F-B44B-3BC7866B2C4D}" destId="{97A77F2B-584A-4B20-B209-6F4AB88CB5F1}" srcOrd="0" destOrd="0" presId="urn:microsoft.com/office/officeart/2008/layout/VerticalCircleList"/>
    <dgm:cxn modelId="{5FBB0BC0-B07F-4B92-95BD-58FBD40141AE}" type="presOf" srcId="{D9796494-E52F-4418-8F4E-04C8B87E285F}" destId="{480229E0-5F78-402D-9367-E8028FC07E05}" srcOrd="0" destOrd="0" presId="urn:microsoft.com/office/officeart/2008/layout/VerticalCircleList"/>
    <dgm:cxn modelId="{8010261E-AA3F-4250-BE86-89AD0AA5BD0F}" srcId="{4E57F022-EF46-4F1C-A1C0-1FCC48F613C2}" destId="{D9796494-E52F-4418-8F4E-04C8B87E285F}" srcOrd="1" destOrd="0" parTransId="{4A256402-13E5-4470-96EE-5EBCB6463B8B}" sibTransId="{F146220B-21E2-4845-8BDF-BB1C35218CB7}"/>
    <dgm:cxn modelId="{5B6CCB5D-F5CC-4F4C-91C5-7A5067C5E720}" type="presParOf" srcId="{A73D4B25-B3F3-457A-8C21-3D54337FCA88}" destId="{D34C2F63-0B23-4D30-9BFB-60BE29BDE4C0}" srcOrd="0" destOrd="0" presId="urn:microsoft.com/office/officeart/2008/layout/VerticalCircleList"/>
    <dgm:cxn modelId="{72CE7B91-763B-47B3-AAC2-2B9876FB34A8}" type="presParOf" srcId="{D34C2F63-0B23-4D30-9BFB-60BE29BDE4C0}" destId="{7858B011-6CC9-4A9F-8676-44B5DB8F39C5}" srcOrd="0" destOrd="0" presId="urn:microsoft.com/office/officeart/2008/layout/VerticalCircleList"/>
    <dgm:cxn modelId="{75A895E5-74E1-42C8-94AB-52DF8A608341}" type="presParOf" srcId="{D34C2F63-0B23-4D30-9BFB-60BE29BDE4C0}" destId="{B6160465-270B-44E2-A827-87AA8D7C324D}" srcOrd="1" destOrd="0" presId="urn:microsoft.com/office/officeart/2008/layout/VerticalCircleList"/>
    <dgm:cxn modelId="{0482C9C0-3767-4766-ABC5-EED60B4DE694}" type="presParOf" srcId="{D34C2F63-0B23-4D30-9BFB-60BE29BDE4C0}" destId="{97A77F2B-584A-4B20-B209-6F4AB88CB5F1}" srcOrd="2" destOrd="0" presId="urn:microsoft.com/office/officeart/2008/layout/VerticalCircleList"/>
    <dgm:cxn modelId="{8FCA9E64-E238-44F1-9ABD-EF2D72E8DF70}" type="presParOf" srcId="{A73D4B25-B3F3-457A-8C21-3D54337FCA88}" destId="{5D758B3D-BB6D-4C65-8A2F-27994ADD3D13}" srcOrd="1" destOrd="0" presId="urn:microsoft.com/office/officeart/2008/layout/VerticalCircleList"/>
    <dgm:cxn modelId="{71B35E69-C380-48F3-944B-C6F8695BF905}" type="presParOf" srcId="{5D758B3D-BB6D-4C65-8A2F-27994ADD3D13}" destId="{7ADED0CB-3A31-411D-893B-F67E43AE2AFF}" srcOrd="0" destOrd="0" presId="urn:microsoft.com/office/officeart/2008/layout/VerticalCircleList"/>
    <dgm:cxn modelId="{C76C7C83-3F13-4A6B-8984-A20F763493B3}" type="presParOf" srcId="{5D758B3D-BB6D-4C65-8A2F-27994ADD3D13}" destId="{8C5FB5D0-E3DA-4CA5-846C-8823DFF2D41C}" srcOrd="1" destOrd="0" presId="urn:microsoft.com/office/officeart/2008/layout/VerticalCircleList"/>
    <dgm:cxn modelId="{F3890ACF-F48B-42C6-AB06-6213E4DD2174}" type="presParOf" srcId="{5D758B3D-BB6D-4C65-8A2F-27994ADD3D13}" destId="{480229E0-5F78-402D-9367-E8028FC07E05}" srcOrd="2" destOrd="0" presId="urn:microsoft.com/office/officeart/2008/layout/VerticalCircleList"/>
    <dgm:cxn modelId="{F8DD783C-9211-4836-A067-D3193F628D97}" type="presParOf" srcId="{A73D4B25-B3F3-457A-8C21-3D54337FCA88}" destId="{AD883B9A-835D-40D2-93A8-405445353ED4}" srcOrd="2" destOrd="0" presId="urn:microsoft.com/office/officeart/2008/layout/VerticalCircleList"/>
    <dgm:cxn modelId="{A77A2585-C70B-4550-AC96-03005D0F202E}" type="presParOf" srcId="{AD883B9A-835D-40D2-93A8-405445353ED4}" destId="{2448794E-5A1E-48D9-A3C3-F69197B8E30C}" srcOrd="0" destOrd="0" presId="urn:microsoft.com/office/officeart/2008/layout/VerticalCircleList"/>
    <dgm:cxn modelId="{07FCD7AA-F76A-4579-A011-8509E4CACAC7}" type="presParOf" srcId="{AD883B9A-835D-40D2-93A8-405445353ED4}" destId="{61EBE43C-B079-4140-9C68-745D4EA1A07C}" srcOrd="1" destOrd="0" presId="urn:microsoft.com/office/officeart/2008/layout/VerticalCircleList"/>
    <dgm:cxn modelId="{5BB3451B-1AAC-48E9-BE88-F2124D089C28}" type="presParOf" srcId="{AD883B9A-835D-40D2-93A8-405445353ED4}" destId="{5B62A223-0C9D-4359-BBD7-1E6914FF582A}" srcOrd="2" destOrd="0" presId="urn:microsoft.com/office/officeart/2008/layout/VerticalCircleList"/>
    <dgm:cxn modelId="{1CB47050-1B17-4667-ADFC-C1A60F6BC3DA}" type="presParOf" srcId="{A73D4B25-B3F3-457A-8C21-3D54337FCA88}" destId="{7F90CC16-685B-41EC-888C-4EA4C477B07A}" srcOrd="3" destOrd="0" presId="urn:microsoft.com/office/officeart/2008/layout/VerticalCircleList"/>
    <dgm:cxn modelId="{AF3392AA-94FA-4332-BE7F-46BC4C6B0598}" type="presParOf" srcId="{7F90CC16-685B-41EC-888C-4EA4C477B07A}" destId="{7A194EF2-BFAE-4878-AF98-F91346BC1DC6}" srcOrd="0" destOrd="0" presId="urn:microsoft.com/office/officeart/2008/layout/VerticalCircleList"/>
    <dgm:cxn modelId="{A5887120-38B2-4245-87E8-82558E5FF542}" type="presParOf" srcId="{7F90CC16-685B-41EC-888C-4EA4C477B07A}" destId="{A2A3196A-64D3-4345-ADC5-D4BFA70BAAC0}" srcOrd="1" destOrd="0" presId="urn:microsoft.com/office/officeart/2008/layout/VerticalCircleList"/>
    <dgm:cxn modelId="{A16EDC0F-EDFA-4F1B-BF63-D5B096702F72}" type="presParOf" srcId="{7F90CC16-685B-41EC-888C-4EA4C477B07A}" destId="{74B4460F-3F4F-4C2A-A787-A7AEE797722D}" srcOrd="2" destOrd="0" presId="urn:microsoft.com/office/officeart/2008/layout/VerticalCircleList"/>
    <dgm:cxn modelId="{74B5A1CA-B9D8-41D5-8C92-F7B3A4D45278}" type="presParOf" srcId="{A73D4B25-B3F3-457A-8C21-3D54337FCA88}" destId="{AF195B8F-90C5-4DD6-9273-2C6FE7EABD4B}" srcOrd="4" destOrd="0" presId="urn:microsoft.com/office/officeart/2008/layout/VerticalCircleList"/>
    <dgm:cxn modelId="{92C1F05E-A6D6-4E17-87A3-ECD502384601}" type="presParOf" srcId="{AF195B8F-90C5-4DD6-9273-2C6FE7EABD4B}" destId="{C77CD27D-1B36-4E4D-BA4F-93050290D5EA}" srcOrd="0" destOrd="0" presId="urn:microsoft.com/office/officeart/2008/layout/VerticalCircleList"/>
    <dgm:cxn modelId="{9305917A-321F-482F-BE06-C1F3653F410C}" type="presParOf" srcId="{AF195B8F-90C5-4DD6-9273-2C6FE7EABD4B}" destId="{C87E3BD9-4BB5-4F9B-A75D-E3B92F2A9A21}" srcOrd="1" destOrd="0" presId="urn:microsoft.com/office/officeart/2008/layout/VerticalCircleList"/>
    <dgm:cxn modelId="{8DCF3695-3E6B-4887-9FB2-260E4AFA7E46}" type="presParOf" srcId="{AF195B8F-90C5-4DD6-9273-2C6FE7EABD4B}" destId="{F6E9D887-42CB-4854-901F-073709BE81DB}" srcOrd="2" destOrd="0" presId="urn:microsoft.com/office/officeart/2008/layout/VerticalCircle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CE5D19E-E3C5-4FF4-9844-013CB433506B}">
      <dsp:nvSpPr>
        <dsp:cNvPr id="0" name=""/>
        <dsp:cNvSpPr/>
      </dsp:nvSpPr>
      <dsp:spPr>
        <a:xfrm>
          <a:off x="4700814" y="2328245"/>
          <a:ext cx="1685514" cy="961889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67000"/>
                <a:satMod val="105000"/>
                <a:lumMod val="110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tint val="73000"/>
                <a:satMod val="103000"/>
                <a:lumMod val="105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81000"/>
                <a:satMod val="109000"/>
                <a:lumMod val="10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1600" tIns="101600" rIns="101600" bIns="1016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>
              <a:latin typeface="+mn-lt"/>
            </a:rPr>
            <a:t>2021</a:t>
          </a:r>
          <a:endParaRPr lang="ru-RU" sz="4000" kern="1200" dirty="0">
            <a:latin typeface="+mn-lt"/>
          </a:endParaRPr>
        </a:p>
      </dsp:txBody>
      <dsp:txXfrm>
        <a:off x="4747770" y="2375201"/>
        <a:ext cx="1591602" cy="867977"/>
      </dsp:txXfrm>
    </dsp:sp>
    <dsp:sp modelId="{EF9D77BC-BE07-437B-A25F-A11636A213D7}">
      <dsp:nvSpPr>
        <dsp:cNvPr id="0" name=""/>
        <dsp:cNvSpPr/>
      </dsp:nvSpPr>
      <dsp:spPr>
        <a:xfrm rot="16127586">
          <a:off x="4997212" y="1803197"/>
          <a:ext cx="1050330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050330" y="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5955DBE-D9EC-42F5-A02B-AB6C9CBF2FD2}">
      <dsp:nvSpPr>
        <dsp:cNvPr id="0" name=""/>
        <dsp:cNvSpPr/>
      </dsp:nvSpPr>
      <dsp:spPr>
        <a:xfrm>
          <a:off x="2867272" y="148853"/>
          <a:ext cx="5264297" cy="1129294"/>
        </a:xfrm>
        <a:prstGeom prst="roundRect">
          <a:avLst/>
        </a:prstGeom>
        <a:gradFill rotWithShape="0">
          <a:gsLst>
            <a:gs pos="0">
              <a:schemeClr val="accent4">
                <a:hueOff val="1732615"/>
                <a:satOff val="-7995"/>
                <a:lumOff val="294"/>
                <a:alphaOff val="0"/>
                <a:tint val="67000"/>
                <a:satMod val="105000"/>
                <a:lumMod val="110000"/>
              </a:schemeClr>
            </a:gs>
            <a:gs pos="50000">
              <a:schemeClr val="accent4">
                <a:hueOff val="1732615"/>
                <a:satOff val="-7995"/>
                <a:lumOff val="294"/>
                <a:alphaOff val="0"/>
                <a:tint val="73000"/>
                <a:satMod val="103000"/>
                <a:lumMod val="105000"/>
              </a:schemeClr>
            </a:gs>
            <a:gs pos="100000">
              <a:schemeClr val="accent4">
                <a:hueOff val="1732615"/>
                <a:satOff val="-7995"/>
                <a:lumOff val="294"/>
                <a:alphaOff val="0"/>
                <a:tint val="81000"/>
                <a:satMod val="109000"/>
                <a:lumMod val="10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+mn-lt"/>
            </a:rPr>
            <a:t>Рост заработной платы по крупным и средним предприятиям и организациям – на 4,5%</a:t>
          </a:r>
          <a:endParaRPr lang="ru-RU" sz="2000" kern="1200" dirty="0">
            <a:latin typeface="+mn-lt"/>
          </a:endParaRPr>
        </a:p>
      </dsp:txBody>
      <dsp:txXfrm>
        <a:off x="2922400" y="203981"/>
        <a:ext cx="5154041" cy="1019038"/>
      </dsp:txXfrm>
    </dsp:sp>
    <dsp:sp modelId="{256E1673-197A-4693-8B37-620A5BA936F2}">
      <dsp:nvSpPr>
        <dsp:cNvPr id="0" name=""/>
        <dsp:cNvSpPr/>
      </dsp:nvSpPr>
      <dsp:spPr>
        <a:xfrm rot="20898162">
          <a:off x="6379982" y="2572751"/>
          <a:ext cx="611161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611161" y="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615A8C-2829-4A24-B661-20F89EE1902F}">
      <dsp:nvSpPr>
        <dsp:cNvPr id="0" name=""/>
        <dsp:cNvSpPr/>
      </dsp:nvSpPr>
      <dsp:spPr>
        <a:xfrm>
          <a:off x="6984797" y="1514763"/>
          <a:ext cx="4167164" cy="1129294"/>
        </a:xfrm>
        <a:prstGeom prst="roundRect">
          <a:avLst/>
        </a:prstGeom>
        <a:gradFill rotWithShape="0">
          <a:gsLst>
            <a:gs pos="0">
              <a:schemeClr val="accent4">
                <a:hueOff val="3465231"/>
                <a:satOff val="-15989"/>
                <a:lumOff val="588"/>
                <a:alphaOff val="0"/>
                <a:tint val="67000"/>
                <a:satMod val="105000"/>
                <a:lumMod val="110000"/>
              </a:schemeClr>
            </a:gs>
            <a:gs pos="50000">
              <a:schemeClr val="accent4">
                <a:hueOff val="3465231"/>
                <a:satOff val="-15989"/>
                <a:lumOff val="588"/>
                <a:alphaOff val="0"/>
                <a:tint val="73000"/>
                <a:satMod val="103000"/>
                <a:lumMod val="105000"/>
              </a:schemeClr>
            </a:gs>
            <a:gs pos="100000">
              <a:schemeClr val="accent4">
                <a:hueOff val="3465231"/>
                <a:satOff val="-15989"/>
                <a:lumOff val="588"/>
                <a:alphaOff val="0"/>
                <a:tint val="81000"/>
                <a:satMod val="109000"/>
                <a:lumMod val="10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+mn-lt"/>
            </a:rPr>
            <a:t>Увеличение производства мяса и молока  в с/х организациях – на 2,9% и на 7% соответственно</a:t>
          </a:r>
          <a:endParaRPr lang="ru-RU" sz="2000" kern="1200" dirty="0">
            <a:latin typeface="+mn-lt"/>
          </a:endParaRPr>
        </a:p>
      </dsp:txBody>
      <dsp:txXfrm>
        <a:off x="7039925" y="1569891"/>
        <a:ext cx="4056908" cy="1019038"/>
      </dsp:txXfrm>
    </dsp:sp>
    <dsp:sp modelId="{D2101436-F376-4CB8-9208-7FF70C0E6FB1}">
      <dsp:nvSpPr>
        <dsp:cNvPr id="0" name=""/>
        <dsp:cNvSpPr/>
      </dsp:nvSpPr>
      <dsp:spPr>
        <a:xfrm rot="930546">
          <a:off x="6363441" y="3211128"/>
          <a:ext cx="1257159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257159" y="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04A8B28-4228-4A6A-B31D-DE0300B21795}">
      <dsp:nvSpPr>
        <dsp:cNvPr id="0" name=""/>
        <dsp:cNvSpPr/>
      </dsp:nvSpPr>
      <dsp:spPr>
        <a:xfrm>
          <a:off x="7597712" y="3149522"/>
          <a:ext cx="3414749" cy="1406942"/>
        </a:xfrm>
        <a:prstGeom prst="roundRect">
          <a:avLst/>
        </a:prstGeom>
        <a:gradFill rotWithShape="0">
          <a:gsLst>
            <a:gs pos="0">
              <a:schemeClr val="accent4">
                <a:hueOff val="5197846"/>
                <a:satOff val="-23984"/>
                <a:lumOff val="883"/>
                <a:alphaOff val="0"/>
                <a:tint val="67000"/>
                <a:satMod val="105000"/>
                <a:lumMod val="110000"/>
              </a:schemeClr>
            </a:gs>
            <a:gs pos="50000">
              <a:schemeClr val="accent4">
                <a:hueOff val="5197846"/>
                <a:satOff val="-23984"/>
                <a:lumOff val="883"/>
                <a:alphaOff val="0"/>
                <a:tint val="73000"/>
                <a:satMod val="103000"/>
                <a:lumMod val="105000"/>
              </a:schemeClr>
            </a:gs>
            <a:gs pos="100000">
              <a:schemeClr val="accent4">
                <a:hueOff val="5197846"/>
                <a:satOff val="-23984"/>
                <a:lumOff val="883"/>
                <a:alphaOff val="0"/>
                <a:tint val="81000"/>
                <a:satMod val="109000"/>
                <a:lumMod val="10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+mn-lt"/>
            </a:rPr>
            <a:t>Снижение числа безработных, состоящих на учете в службе занятости на 53,2%</a:t>
          </a:r>
          <a:endParaRPr lang="ru-RU" sz="2000" kern="1200" dirty="0">
            <a:latin typeface="+mn-lt"/>
          </a:endParaRPr>
        </a:p>
      </dsp:txBody>
      <dsp:txXfrm>
        <a:off x="7666393" y="3218203"/>
        <a:ext cx="3277387" cy="1269580"/>
      </dsp:txXfrm>
    </dsp:sp>
    <dsp:sp modelId="{F14321FC-5970-4C5B-AD26-6C4550611BE7}">
      <dsp:nvSpPr>
        <dsp:cNvPr id="0" name=""/>
        <dsp:cNvSpPr/>
      </dsp:nvSpPr>
      <dsp:spPr>
        <a:xfrm rot="5340726">
          <a:off x="5012803" y="3838572"/>
          <a:ext cx="1097038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097038" y="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5C34E54-3C09-42DF-9790-ECE44AE7347F}">
      <dsp:nvSpPr>
        <dsp:cNvPr id="0" name=""/>
        <dsp:cNvSpPr/>
      </dsp:nvSpPr>
      <dsp:spPr>
        <a:xfrm>
          <a:off x="3641269" y="4387010"/>
          <a:ext cx="3878494" cy="1129294"/>
        </a:xfrm>
        <a:prstGeom prst="roundRect">
          <a:avLst/>
        </a:prstGeom>
        <a:gradFill rotWithShape="0">
          <a:gsLst>
            <a:gs pos="0">
              <a:schemeClr val="accent4">
                <a:hueOff val="6930461"/>
                <a:satOff val="-31979"/>
                <a:lumOff val="1177"/>
                <a:alphaOff val="0"/>
                <a:tint val="67000"/>
                <a:satMod val="105000"/>
                <a:lumMod val="110000"/>
              </a:schemeClr>
            </a:gs>
            <a:gs pos="50000">
              <a:schemeClr val="accent4">
                <a:hueOff val="6930461"/>
                <a:satOff val="-31979"/>
                <a:lumOff val="1177"/>
                <a:alphaOff val="0"/>
                <a:tint val="73000"/>
                <a:satMod val="103000"/>
                <a:lumMod val="105000"/>
              </a:schemeClr>
            </a:gs>
            <a:gs pos="100000">
              <a:schemeClr val="accent4">
                <a:hueOff val="6930461"/>
                <a:satOff val="-31979"/>
                <a:lumOff val="1177"/>
                <a:alphaOff val="0"/>
                <a:tint val="81000"/>
                <a:satMod val="109000"/>
                <a:lumMod val="10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+mn-lt"/>
            </a:rPr>
            <a:t>Снижение уровня регистрируемой безработицы с 5,1% до 2,4%</a:t>
          </a:r>
          <a:endParaRPr lang="ru-RU" sz="2000" kern="1200" dirty="0">
            <a:latin typeface="+mn-lt"/>
          </a:endParaRPr>
        </a:p>
      </dsp:txBody>
      <dsp:txXfrm>
        <a:off x="3696397" y="4442138"/>
        <a:ext cx="3768238" cy="1019038"/>
      </dsp:txXfrm>
    </dsp:sp>
    <dsp:sp modelId="{11F4A3DF-4659-45AC-AF91-7BB6410EC18E}">
      <dsp:nvSpPr>
        <dsp:cNvPr id="0" name=""/>
        <dsp:cNvSpPr/>
      </dsp:nvSpPr>
      <dsp:spPr>
        <a:xfrm rot="9823032">
          <a:off x="3560328" y="3218511"/>
          <a:ext cx="1163826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163826" y="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587E59E-2F0F-475B-854E-38D55AE20BBB}">
      <dsp:nvSpPr>
        <dsp:cNvPr id="0" name=""/>
        <dsp:cNvSpPr/>
      </dsp:nvSpPr>
      <dsp:spPr>
        <a:xfrm>
          <a:off x="0" y="3105845"/>
          <a:ext cx="3583669" cy="1598414"/>
        </a:xfrm>
        <a:prstGeom prst="roundRect">
          <a:avLst/>
        </a:prstGeom>
        <a:gradFill rotWithShape="0">
          <a:gsLst>
            <a:gs pos="0">
              <a:schemeClr val="accent4">
                <a:hueOff val="8663077"/>
                <a:satOff val="-39973"/>
                <a:lumOff val="1471"/>
                <a:alphaOff val="0"/>
                <a:tint val="67000"/>
                <a:satMod val="105000"/>
                <a:lumMod val="110000"/>
              </a:schemeClr>
            </a:gs>
            <a:gs pos="50000">
              <a:schemeClr val="accent4">
                <a:hueOff val="8663077"/>
                <a:satOff val="-39973"/>
                <a:lumOff val="1471"/>
                <a:alphaOff val="0"/>
                <a:tint val="73000"/>
                <a:satMod val="103000"/>
                <a:lumMod val="105000"/>
              </a:schemeClr>
            </a:gs>
            <a:gs pos="100000">
              <a:schemeClr val="accent4">
                <a:hueOff val="8663077"/>
                <a:satOff val="-39973"/>
                <a:lumOff val="1471"/>
                <a:alphaOff val="0"/>
                <a:tint val="81000"/>
                <a:satMod val="109000"/>
                <a:lumMod val="10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+mn-lt"/>
            </a:rPr>
            <a:t>Рост числа лиц, систематически занимающихся спортом – с 30,1% в 2020 году до 32,9% в 2021 году</a:t>
          </a:r>
          <a:endParaRPr lang="ru-RU" sz="2000" kern="1200" dirty="0">
            <a:latin typeface="+mn-lt"/>
          </a:endParaRPr>
        </a:p>
      </dsp:txBody>
      <dsp:txXfrm>
        <a:off x="78028" y="3183873"/>
        <a:ext cx="3427613" cy="1442358"/>
      </dsp:txXfrm>
    </dsp:sp>
    <dsp:sp modelId="{487DF866-FFF7-4164-A90A-671E59CE83F7}">
      <dsp:nvSpPr>
        <dsp:cNvPr id="0" name=""/>
        <dsp:cNvSpPr/>
      </dsp:nvSpPr>
      <dsp:spPr>
        <a:xfrm rot="11617704">
          <a:off x="4393185" y="2568103"/>
          <a:ext cx="312021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312021" y="0"/>
              </a:lnTo>
            </a:path>
          </a:pathLst>
        </a:custGeom>
        <a:noFill/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E5A1B3D-58FE-4BB9-A2FF-AD6EA9FA528C}">
      <dsp:nvSpPr>
        <dsp:cNvPr id="0" name=""/>
        <dsp:cNvSpPr/>
      </dsp:nvSpPr>
      <dsp:spPr>
        <a:xfrm>
          <a:off x="635231" y="1563886"/>
          <a:ext cx="3762346" cy="1022734"/>
        </a:xfrm>
        <a:prstGeom prst="roundRect">
          <a:avLst/>
        </a:prstGeom>
        <a:gradFill rotWithShape="0">
          <a:gsLst>
            <a:gs pos="0">
              <a:schemeClr val="accent4">
                <a:hueOff val="10395692"/>
                <a:satOff val="-47968"/>
                <a:lumOff val="1765"/>
                <a:alphaOff val="0"/>
                <a:tint val="67000"/>
                <a:satMod val="105000"/>
                <a:lumMod val="110000"/>
              </a:schemeClr>
            </a:gs>
            <a:gs pos="50000">
              <a:schemeClr val="accent4">
                <a:hueOff val="10395692"/>
                <a:satOff val="-47968"/>
                <a:lumOff val="1765"/>
                <a:alphaOff val="0"/>
                <a:tint val="73000"/>
                <a:satMod val="103000"/>
                <a:lumMod val="105000"/>
              </a:schemeClr>
            </a:gs>
            <a:gs pos="100000">
              <a:schemeClr val="accent4">
                <a:hueOff val="10395692"/>
                <a:satOff val="-47968"/>
                <a:lumOff val="1765"/>
                <a:alphaOff val="0"/>
                <a:tint val="81000"/>
                <a:satMod val="109000"/>
                <a:lumMod val="10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+mn-lt"/>
            </a:rPr>
            <a:t>Рост ввода жилья – на 11,04% </a:t>
          </a:r>
          <a:endParaRPr lang="ru-RU" sz="2000" kern="1200" dirty="0">
            <a:latin typeface="+mn-lt"/>
          </a:endParaRPr>
        </a:p>
      </dsp:txBody>
      <dsp:txXfrm>
        <a:off x="685157" y="1613812"/>
        <a:ext cx="3662494" cy="922882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D3E96BF-17D5-4CE2-AA92-D66954B22BED}">
      <dsp:nvSpPr>
        <dsp:cNvPr id="0" name=""/>
        <dsp:cNvSpPr/>
      </dsp:nvSpPr>
      <dsp:spPr>
        <a:xfrm>
          <a:off x="4009926" y="2856317"/>
          <a:ext cx="2728299" cy="2728299"/>
        </a:xfrm>
        <a:prstGeom prst="ellipse">
          <a:avLst/>
        </a:prstGeom>
        <a:solidFill>
          <a:schemeClr val="accent6">
            <a:lumMod val="20000"/>
            <a:lumOff val="80000"/>
          </a:schemeClr>
        </a:solidFill>
        <a:ln w="12700" cap="flat" cmpd="sng" algn="ctr">
          <a:solidFill>
            <a:schemeClr val="accent6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FF0000"/>
              </a:solidFill>
            </a:rPr>
            <a:t>20 муниципальных программ</a:t>
          </a:r>
          <a:endParaRPr lang="ru-RU" sz="2000" b="1" kern="1200" dirty="0">
            <a:solidFill>
              <a:srgbClr val="FF0000"/>
            </a:solidFill>
          </a:endParaRPr>
        </a:p>
      </dsp:txBody>
      <dsp:txXfrm>
        <a:off x="4409476" y="3255867"/>
        <a:ext cx="1929199" cy="1929199"/>
      </dsp:txXfrm>
    </dsp:sp>
    <dsp:sp modelId="{4B5121B4-C92E-47D4-B714-0C3A7A25BCE6}">
      <dsp:nvSpPr>
        <dsp:cNvPr id="0" name=""/>
        <dsp:cNvSpPr/>
      </dsp:nvSpPr>
      <dsp:spPr>
        <a:xfrm rot="11700000">
          <a:off x="1946768" y="3185322"/>
          <a:ext cx="2030099" cy="777565"/>
        </a:xfrm>
        <a:prstGeom prst="leftArrow">
          <a:avLst>
            <a:gd name="adj1" fmla="val 60000"/>
            <a:gd name="adj2" fmla="val 50000"/>
          </a:avLst>
        </a:prstGeom>
        <a:solidFill>
          <a:schemeClr val="accent6">
            <a:lumMod val="20000"/>
            <a:lumOff val="80000"/>
          </a:schemeClr>
        </a:solidFill>
        <a:ln>
          <a:solidFill>
            <a:schemeClr val="accent6">
              <a:lumMod val="50000"/>
            </a:schemeClr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FC171F0-9E42-4A4E-BD40-EF9C86DDDE92}">
      <dsp:nvSpPr>
        <dsp:cNvPr id="0" name=""/>
        <dsp:cNvSpPr/>
      </dsp:nvSpPr>
      <dsp:spPr>
        <a:xfrm>
          <a:off x="685413" y="2274636"/>
          <a:ext cx="2591884" cy="2073507"/>
        </a:xfrm>
        <a:prstGeom prst="roundRect">
          <a:avLst>
            <a:gd name="adj" fmla="val 10000"/>
          </a:avLst>
        </a:prstGeom>
        <a:solidFill>
          <a:schemeClr val="accent6">
            <a:lumMod val="20000"/>
            <a:lumOff val="80000"/>
          </a:schemeClr>
        </a:solidFill>
        <a:ln w="12700" cap="flat" cmpd="sng" algn="ctr">
          <a:solidFill>
            <a:schemeClr val="accent6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</a:rPr>
            <a:t>Цель 1. Развитие экономической базы района за счет повышения инвестиционной привлекательности и ликвидации структурных диспропорций в экономике – </a:t>
          </a:r>
          <a:r>
            <a:rPr lang="ru-RU" sz="1600" b="1" kern="1200" dirty="0" smtClean="0">
              <a:solidFill>
                <a:srgbClr val="FF0000"/>
              </a:solidFill>
            </a:rPr>
            <a:t>2 программы</a:t>
          </a:r>
          <a:endParaRPr lang="ru-RU" sz="1600" kern="1200" dirty="0">
            <a:solidFill>
              <a:srgbClr val="FF0000"/>
            </a:solidFill>
          </a:endParaRPr>
        </a:p>
      </dsp:txBody>
      <dsp:txXfrm>
        <a:off x="746144" y="2335367"/>
        <a:ext cx="2470422" cy="1952045"/>
      </dsp:txXfrm>
    </dsp:sp>
    <dsp:sp modelId="{24E667E0-265B-4839-8048-48FB5674600F}">
      <dsp:nvSpPr>
        <dsp:cNvPr id="0" name=""/>
        <dsp:cNvSpPr/>
      </dsp:nvSpPr>
      <dsp:spPr>
        <a:xfrm rot="14700000">
          <a:off x="3303599" y="1568313"/>
          <a:ext cx="2030099" cy="777565"/>
        </a:xfrm>
        <a:prstGeom prst="leftArrow">
          <a:avLst>
            <a:gd name="adj1" fmla="val 60000"/>
            <a:gd name="adj2" fmla="val 50000"/>
          </a:avLst>
        </a:prstGeom>
        <a:solidFill>
          <a:schemeClr val="accent6">
            <a:lumMod val="20000"/>
            <a:lumOff val="80000"/>
          </a:schemeClr>
        </a:solidFill>
        <a:ln>
          <a:solidFill>
            <a:schemeClr val="accent6">
              <a:lumMod val="50000"/>
            </a:schemeClr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413E720-522C-4CBE-9965-01DA304815FC}">
      <dsp:nvSpPr>
        <dsp:cNvPr id="0" name=""/>
        <dsp:cNvSpPr/>
      </dsp:nvSpPr>
      <dsp:spPr>
        <a:xfrm>
          <a:off x="2593728" y="395"/>
          <a:ext cx="2591884" cy="2073507"/>
        </a:xfrm>
        <a:prstGeom prst="roundRect">
          <a:avLst>
            <a:gd name="adj" fmla="val 10000"/>
          </a:avLst>
        </a:prstGeom>
        <a:solidFill>
          <a:schemeClr val="accent6">
            <a:lumMod val="20000"/>
            <a:lumOff val="80000"/>
          </a:schemeClr>
        </a:solidFill>
        <a:ln w="12700" cap="flat" cmpd="sng" algn="ctr">
          <a:solidFill>
            <a:schemeClr val="accent6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i="0" kern="1200" dirty="0" smtClean="0">
              <a:solidFill>
                <a:schemeClr val="tx1"/>
              </a:solidFill>
            </a:rPr>
            <a:t>Цель 2. Повышение уровня и качества жизни населения на всей территории Кожевниковского района – </a:t>
          </a:r>
          <a:r>
            <a:rPr lang="ru-RU" sz="1600" b="1" i="0" kern="1200" dirty="0" smtClean="0">
              <a:solidFill>
                <a:srgbClr val="FF0000"/>
              </a:solidFill>
            </a:rPr>
            <a:t>13 программ</a:t>
          </a:r>
          <a:endParaRPr lang="ru-RU" sz="1600" i="0" kern="1200" dirty="0">
            <a:solidFill>
              <a:srgbClr val="FF0000"/>
            </a:solidFill>
          </a:endParaRPr>
        </a:p>
      </dsp:txBody>
      <dsp:txXfrm>
        <a:off x="2654459" y="61126"/>
        <a:ext cx="2470422" cy="1952045"/>
      </dsp:txXfrm>
    </dsp:sp>
    <dsp:sp modelId="{7E476B83-FD6E-4786-A920-C84A19CD9432}">
      <dsp:nvSpPr>
        <dsp:cNvPr id="0" name=""/>
        <dsp:cNvSpPr/>
      </dsp:nvSpPr>
      <dsp:spPr>
        <a:xfrm rot="17700000">
          <a:off x="5414453" y="1568313"/>
          <a:ext cx="2030099" cy="777565"/>
        </a:xfrm>
        <a:prstGeom prst="leftArrow">
          <a:avLst>
            <a:gd name="adj1" fmla="val 60000"/>
            <a:gd name="adj2" fmla="val 50000"/>
          </a:avLst>
        </a:prstGeom>
        <a:solidFill>
          <a:schemeClr val="accent6">
            <a:lumMod val="20000"/>
            <a:lumOff val="80000"/>
          </a:schemeClr>
        </a:solidFill>
        <a:ln>
          <a:solidFill>
            <a:schemeClr val="accent6">
              <a:lumMod val="50000"/>
            </a:schemeClr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F6C87A6-9D94-4893-8467-E5D32E92FC85}">
      <dsp:nvSpPr>
        <dsp:cNvPr id="0" name=""/>
        <dsp:cNvSpPr/>
      </dsp:nvSpPr>
      <dsp:spPr>
        <a:xfrm>
          <a:off x="5562540" y="395"/>
          <a:ext cx="2591884" cy="2073507"/>
        </a:xfrm>
        <a:prstGeom prst="roundRect">
          <a:avLst>
            <a:gd name="adj" fmla="val 10000"/>
          </a:avLst>
        </a:prstGeom>
        <a:solidFill>
          <a:schemeClr val="accent6">
            <a:lumMod val="20000"/>
            <a:lumOff val="80000"/>
          </a:schemeClr>
        </a:solidFill>
        <a:ln w="12700" cap="flat" cmpd="sng" algn="ctr">
          <a:solidFill>
            <a:schemeClr val="accent6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</a:rPr>
            <a:t>Цель 3. Развитие инфраструктуры в Кожевниковском районе – </a:t>
          </a:r>
          <a:r>
            <a:rPr lang="ru-RU" sz="1600" b="1" kern="1200" dirty="0" smtClean="0">
              <a:solidFill>
                <a:srgbClr val="FF0000"/>
              </a:solidFill>
            </a:rPr>
            <a:t>3 программы</a:t>
          </a:r>
          <a:endParaRPr lang="ru-RU" sz="1600" kern="1200" dirty="0">
            <a:solidFill>
              <a:srgbClr val="FF0000"/>
            </a:solidFill>
          </a:endParaRPr>
        </a:p>
      </dsp:txBody>
      <dsp:txXfrm>
        <a:off x="5623271" y="61126"/>
        <a:ext cx="2470422" cy="1952045"/>
      </dsp:txXfrm>
    </dsp:sp>
    <dsp:sp modelId="{AE2A00E2-75E2-4E47-9E9B-9B2855DB78AB}">
      <dsp:nvSpPr>
        <dsp:cNvPr id="0" name=""/>
        <dsp:cNvSpPr/>
      </dsp:nvSpPr>
      <dsp:spPr>
        <a:xfrm rot="20700000">
          <a:off x="6771284" y="3185322"/>
          <a:ext cx="2030099" cy="777565"/>
        </a:xfrm>
        <a:prstGeom prst="leftArrow">
          <a:avLst>
            <a:gd name="adj1" fmla="val 60000"/>
            <a:gd name="adj2" fmla="val 50000"/>
          </a:avLst>
        </a:prstGeom>
        <a:solidFill>
          <a:schemeClr val="accent6">
            <a:lumMod val="20000"/>
            <a:lumOff val="80000"/>
          </a:schemeClr>
        </a:solidFill>
        <a:ln>
          <a:solidFill>
            <a:schemeClr val="accent6">
              <a:lumMod val="50000"/>
            </a:schemeClr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61A5E71-89EC-4370-9972-B1D7FC9BD228}">
      <dsp:nvSpPr>
        <dsp:cNvPr id="0" name=""/>
        <dsp:cNvSpPr/>
      </dsp:nvSpPr>
      <dsp:spPr>
        <a:xfrm>
          <a:off x="7485266" y="2274636"/>
          <a:ext cx="2563062" cy="2073507"/>
        </a:xfrm>
        <a:prstGeom prst="roundRect">
          <a:avLst>
            <a:gd name="adj" fmla="val 10000"/>
          </a:avLst>
        </a:prstGeom>
        <a:solidFill>
          <a:schemeClr val="accent6">
            <a:lumMod val="20000"/>
            <a:lumOff val="80000"/>
          </a:schemeClr>
        </a:solidFill>
        <a:ln w="12700" cap="flat" cmpd="sng" algn="ctr">
          <a:solidFill>
            <a:schemeClr val="accent6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</a:rPr>
            <a:t>Цель 4. Эффективное управление районом –      </a:t>
          </a:r>
          <a:r>
            <a:rPr lang="ru-RU" sz="1600" b="1" kern="1200" dirty="0" smtClean="0">
              <a:solidFill>
                <a:srgbClr val="FF0000"/>
              </a:solidFill>
            </a:rPr>
            <a:t>2 программы</a:t>
          </a:r>
          <a:endParaRPr lang="ru-RU" sz="1600" kern="1200" dirty="0">
            <a:solidFill>
              <a:srgbClr val="FF0000"/>
            </a:solidFill>
          </a:endParaRPr>
        </a:p>
      </dsp:txBody>
      <dsp:txXfrm>
        <a:off x="7545997" y="2335367"/>
        <a:ext cx="2441600" cy="1952045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C1ED6D3-42FB-479F-9C92-C7D019C65B1D}">
      <dsp:nvSpPr>
        <dsp:cNvPr id="0" name=""/>
        <dsp:cNvSpPr/>
      </dsp:nvSpPr>
      <dsp:spPr>
        <a:xfrm>
          <a:off x="75062" y="111262"/>
          <a:ext cx="3524006" cy="2428040"/>
        </a:xfrm>
        <a:prstGeom prst="roundRect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274A81D-F583-4C0E-BCBC-8E508F6365CD}">
      <dsp:nvSpPr>
        <dsp:cNvPr id="0" name=""/>
        <dsp:cNvSpPr/>
      </dsp:nvSpPr>
      <dsp:spPr>
        <a:xfrm>
          <a:off x="94373" y="2483411"/>
          <a:ext cx="3524006" cy="2644399"/>
        </a:xfrm>
        <a:prstGeom prst="rect">
          <a:avLst/>
        </a:prstGeom>
        <a:noFill/>
        <a:ln>
          <a:noFill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99136" rIns="199136" bIns="0" numCol="1" spcCol="1270" anchor="t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Доходы                         923,8 млн. руб.                                                                                     100% к плану</a:t>
          </a:r>
        </a:p>
      </dsp:txBody>
      <dsp:txXfrm>
        <a:off x="94373" y="2483411"/>
        <a:ext cx="3524006" cy="2644399"/>
      </dsp:txXfrm>
    </dsp:sp>
    <dsp:sp modelId="{474298FA-C85D-41B0-BFAF-C69B4ED81AEE}">
      <dsp:nvSpPr>
        <dsp:cNvPr id="0" name=""/>
        <dsp:cNvSpPr/>
      </dsp:nvSpPr>
      <dsp:spPr>
        <a:xfrm>
          <a:off x="3778976" y="867286"/>
          <a:ext cx="3524006" cy="2428040"/>
        </a:xfrm>
        <a:prstGeom prst="roundRect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DC8BCE3-B149-47F2-8DED-F79627BCDC31}">
      <dsp:nvSpPr>
        <dsp:cNvPr id="0" name=""/>
        <dsp:cNvSpPr/>
      </dsp:nvSpPr>
      <dsp:spPr>
        <a:xfrm>
          <a:off x="3918809" y="2793541"/>
          <a:ext cx="3524006" cy="2334269"/>
        </a:xfrm>
        <a:prstGeom prst="rect">
          <a:avLst/>
        </a:prstGeom>
        <a:noFill/>
        <a:ln>
          <a:noFill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99136" rIns="199136" bIns="0" numCol="1" spcCol="1270" anchor="t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800" b="1" kern="1200" dirty="0" smtClean="0">
            <a:solidFill>
              <a:schemeClr val="tx1"/>
            </a:solidFill>
            <a:latin typeface="+mn-lt"/>
            <a:cs typeface="Times New Roman" panose="02020603050405020304" pitchFamily="18" charset="0"/>
          </a:endParaRP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Расходы                        928,8 млн. руб.  97,2% к плану</a:t>
          </a:r>
          <a:endParaRPr lang="ru-RU" sz="2800" b="1" kern="1200" dirty="0">
            <a:solidFill>
              <a:schemeClr val="tx1"/>
            </a:solidFill>
            <a:latin typeface="+mn-lt"/>
            <a:cs typeface="Times New Roman" panose="02020603050405020304" pitchFamily="18" charset="0"/>
          </a:endParaRPr>
        </a:p>
      </dsp:txBody>
      <dsp:txXfrm>
        <a:off x="3918809" y="2793541"/>
        <a:ext cx="3524006" cy="2334269"/>
      </dsp:txXfrm>
    </dsp:sp>
    <dsp:sp modelId="{76D15FD5-C4AC-4E87-8336-7C9FAFFEC4A6}">
      <dsp:nvSpPr>
        <dsp:cNvPr id="0" name=""/>
        <dsp:cNvSpPr/>
      </dsp:nvSpPr>
      <dsp:spPr>
        <a:xfrm>
          <a:off x="7729043" y="1651070"/>
          <a:ext cx="3524006" cy="2476747"/>
        </a:xfrm>
        <a:prstGeom prst="roundRect">
          <a:avLst/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0472B54-B828-4A12-A0BF-FBB9DD7DD475}">
      <dsp:nvSpPr>
        <dsp:cNvPr id="0" name=""/>
        <dsp:cNvSpPr/>
      </dsp:nvSpPr>
      <dsp:spPr>
        <a:xfrm>
          <a:off x="7710401" y="4094972"/>
          <a:ext cx="3524006" cy="1032838"/>
        </a:xfrm>
        <a:prstGeom prst="rect">
          <a:avLst/>
        </a:prstGeom>
        <a:noFill/>
        <a:ln>
          <a:noFill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99136" rIns="199136" bIns="0" numCol="1" spcCol="1270" anchor="t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rgbClr val="FF0000"/>
              </a:solidFill>
              <a:latin typeface="+mn-lt"/>
              <a:cs typeface="Times New Roman" panose="02020603050405020304" pitchFamily="18" charset="0"/>
            </a:rPr>
            <a:t>Дефицит  </a:t>
          </a:r>
          <a:r>
            <a:rPr lang="ru-RU" sz="2800" b="1" kern="1200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                5,0 млн. руб.</a:t>
          </a:r>
          <a:endParaRPr lang="ru-RU" sz="2800" b="1" kern="1200" dirty="0">
            <a:solidFill>
              <a:schemeClr val="tx1"/>
            </a:solidFill>
            <a:latin typeface="+mn-lt"/>
            <a:cs typeface="Times New Roman" panose="02020603050405020304" pitchFamily="18" charset="0"/>
          </a:endParaRPr>
        </a:p>
      </dsp:txBody>
      <dsp:txXfrm>
        <a:off x="7710401" y="4094972"/>
        <a:ext cx="3524006" cy="103283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976004F-4760-447B-9B4C-5E06B5B67253}">
      <dsp:nvSpPr>
        <dsp:cNvPr id="0" name=""/>
        <dsp:cNvSpPr/>
      </dsp:nvSpPr>
      <dsp:spPr>
        <a:xfrm>
          <a:off x="2227838" y="4221861"/>
          <a:ext cx="4652351" cy="0"/>
        </a:xfrm>
        <a:prstGeom prst="line">
          <a:avLst/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F78B3A3-510E-4442-8C96-416703F5D207}">
      <dsp:nvSpPr>
        <dsp:cNvPr id="0" name=""/>
        <dsp:cNvSpPr/>
      </dsp:nvSpPr>
      <dsp:spPr>
        <a:xfrm>
          <a:off x="2227838" y="1125900"/>
          <a:ext cx="4652351" cy="0"/>
        </a:xfrm>
        <a:prstGeom prst="line">
          <a:avLst/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8350FD1-A9E9-4347-AB93-6058E300A7C4}">
      <dsp:nvSpPr>
        <dsp:cNvPr id="0" name=""/>
        <dsp:cNvSpPr/>
      </dsp:nvSpPr>
      <dsp:spPr>
        <a:xfrm>
          <a:off x="59479" y="1145503"/>
          <a:ext cx="3131097" cy="3052460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rgbClr r="0" g="0" b="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D8185D-9FC7-48D5-8D54-846FA9FFA466}">
      <dsp:nvSpPr>
        <dsp:cNvPr id="0" name=""/>
        <dsp:cNvSpPr/>
      </dsp:nvSpPr>
      <dsp:spPr>
        <a:xfrm>
          <a:off x="573191" y="1211736"/>
          <a:ext cx="3727504" cy="776464"/>
        </a:xfrm>
        <a:prstGeom prst="rect">
          <a:avLst/>
        </a:prstGeom>
        <a:noFill/>
        <a:ln w="127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b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2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73191" y="1211736"/>
        <a:ext cx="3727504" cy="776464"/>
      </dsp:txXfrm>
    </dsp:sp>
    <dsp:sp modelId="{E4A0661B-30AD-45E4-BA80-1EC80FD712D1}">
      <dsp:nvSpPr>
        <dsp:cNvPr id="0" name=""/>
        <dsp:cNvSpPr/>
      </dsp:nvSpPr>
      <dsp:spPr>
        <a:xfrm>
          <a:off x="5121785" y="95945"/>
          <a:ext cx="3112675" cy="2303963"/>
        </a:xfrm>
        <a:prstGeom prst="ellipse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FF5764B-6B4B-4A6B-8A5A-C88238D8275E}">
      <dsp:nvSpPr>
        <dsp:cNvPr id="0" name=""/>
        <dsp:cNvSpPr/>
      </dsp:nvSpPr>
      <dsp:spPr>
        <a:xfrm>
          <a:off x="7963957" y="4699"/>
          <a:ext cx="2674333" cy="1943879"/>
        </a:xfrm>
        <a:prstGeom prst="rect">
          <a:avLst/>
        </a:prstGeom>
        <a:solidFill>
          <a:schemeClr val="accent6">
            <a:lumMod val="20000"/>
            <a:lumOff val="80000"/>
          </a:schemeClr>
        </a:solidFill>
        <a:ln w="6350" cap="flat" cmpd="sng" algn="ctr">
          <a:solidFill>
            <a:schemeClr val="accent6">
              <a:lumMod val="50000"/>
            </a:schemeClr>
          </a:solidFill>
          <a:prstDash val="solid"/>
        </a:ln>
        <a:effectLst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91440" tIns="0" rIns="9144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Финансовая помощь 720,0 млн. руб.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(77,9%)</a:t>
          </a:r>
          <a:endParaRPr lang="ru-RU" sz="2400" b="1" kern="1200" dirty="0">
            <a:solidFill>
              <a:schemeClr val="tx1"/>
            </a:solidFill>
            <a:latin typeface="+mn-lt"/>
            <a:cs typeface="Times New Roman" panose="02020603050405020304" pitchFamily="18" charset="0"/>
          </a:endParaRPr>
        </a:p>
      </dsp:txBody>
      <dsp:txXfrm>
        <a:off x="7963957" y="4699"/>
        <a:ext cx="2674333" cy="1943879"/>
      </dsp:txXfrm>
    </dsp:sp>
    <dsp:sp modelId="{B0FEAF0F-CD60-40BF-B235-45AB2E515E33}">
      <dsp:nvSpPr>
        <dsp:cNvPr id="0" name=""/>
        <dsp:cNvSpPr/>
      </dsp:nvSpPr>
      <dsp:spPr>
        <a:xfrm>
          <a:off x="5484823" y="2757702"/>
          <a:ext cx="2520181" cy="2263472"/>
        </a:xfrm>
        <a:prstGeom prst="ellipse">
          <a:avLst/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D091692-2B27-4893-8EED-5BFE6B009D6C}">
      <dsp:nvSpPr>
        <dsp:cNvPr id="0" name=""/>
        <dsp:cNvSpPr/>
      </dsp:nvSpPr>
      <dsp:spPr>
        <a:xfrm>
          <a:off x="8038417" y="3030282"/>
          <a:ext cx="2672941" cy="1943879"/>
        </a:xfrm>
        <a:prstGeom prst="rect">
          <a:avLst/>
        </a:prstGeom>
        <a:solidFill>
          <a:schemeClr val="accent6">
            <a:lumMod val="20000"/>
            <a:lumOff val="80000"/>
          </a:schemeClr>
        </a:solidFill>
        <a:ln w="6350" cap="flat" cmpd="sng" algn="ctr">
          <a:solidFill>
            <a:schemeClr val="accent6">
              <a:lumMod val="50000"/>
            </a:schemeClr>
          </a:solidFill>
          <a:prstDash val="solid"/>
        </a:ln>
        <a:effectLst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91440" tIns="0" rIns="9144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Налоговые и неналоговые доходы 203,8 млн. руб.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(22,1%)</a:t>
          </a:r>
          <a:endParaRPr lang="ru-RU" sz="2400" b="1" kern="1200" dirty="0">
            <a:solidFill>
              <a:schemeClr val="tx1"/>
            </a:solidFill>
            <a:latin typeface="+mn-lt"/>
            <a:cs typeface="Times New Roman" panose="02020603050405020304" pitchFamily="18" charset="0"/>
          </a:endParaRPr>
        </a:p>
      </dsp:txBody>
      <dsp:txXfrm>
        <a:off x="8038417" y="3030282"/>
        <a:ext cx="2672941" cy="194387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3B20806-D092-46D4-A605-9F7B58F45B33}">
      <dsp:nvSpPr>
        <dsp:cNvPr id="0" name=""/>
        <dsp:cNvSpPr/>
      </dsp:nvSpPr>
      <dsp:spPr>
        <a:xfrm>
          <a:off x="320025" y="13386"/>
          <a:ext cx="4441464" cy="3306250"/>
        </a:xfrm>
        <a:prstGeom prst="rect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49C79DA-C375-4363-82FB-601A5D929B72}">
      <dsp:nvSpPr>
        <dsp:cNvPr id="0" name=""/>
        <dsp:cNvSpPr/>
      </dsp:nvSpPr>
      <dsp:spPr>
        <a:xfrm>
          <a:off x="0" y="3407190"/>
          <a:ext cx="5112587" cy="1803849"/>
        </a:xfrm>
        <a:prstGeom prst="wedgeRectCallout">
          <a:avLst>
            <a:gd name="adj1" fmla="val 20250"/>
            <a:gd name="adj2" fmla="val -60700"/>
          </a:avLst>
        </a:prstGeom>
        <a:solidFill>
          <a:schemeClr val="accent6">
            <a:lumMod val="20000"/>
            <a:lumOff val="80000"/>
          </a:schemeClr>
        </a:solidFill>
        <a:ln w="6350" cap="flat" cmpd="sng" algn="ctr">
          <a:solidFill>
            <a:schemeClr val="accent6">
              <a:lumMod val="50000"/>
            </a:schemeClr>
          </a:solidFill>
          <a:prstDash val="solid"/>
        </a:ln>
        <a:effectLst/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100000"/>
            </a:lnSpc>
            <a:spcBef>
              <a:spcPct val="0"/>
            </a:spcBef>
            <a:spcAft>
              <a:spcPts val="600"/>
            </a:spcAft>
          </a:pPr>
          <a:r>
            <a:rPr lang="ru-RU" sz="2800" b="1" kern="1200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Налоговые доходы </a:t>
          </a:r>
          <a:r>
            <a:rPr lang="ru-RU" sz="2000" b="1" kern="1200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174,3 млн. руб.</a:t>
          </a:r>
        </a:p>
        <a:p>
          <a:pPr lvl="0" algn="l" defTabSz="1244600">
            <a:lnSpc>
              <a:spcPct val="100000"/>
            </a:lnSpc>
            <a:spcBef>
              <a:spcPct val="0"/>
            </a:spcBef>
            <a:spcAft>
              <a:spcPts val="600"/>
            </a:spcAft>
          </a:pPr>
          <a:r>
            <a:rPr lang="ru-RU" sz="2000" b="1" kern="1200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В структуре собственных доходов 85,5%</a:t>
          </a:r>
        </a:p>
        <a:p>
          <a:pPr lvl="0" algn="l" defTabSz="1244600">
            <a:lnSpc>
              <a:spcPct val="100000"/>
            </a:lnSpc>
            <a:spcBef>
              <a:spcPct val="0"/>
            </a:spcBef>
            <a:spcAft>
              <a:spcPts val="600"/>
            </a:spcAft>
          </a:pPr>
          <a:r>
            <a:rPr lang="ru-RU" sz="2000" b="1" kern="1200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Исполнение 102,3% к плану 2021 года</a:t>
          </a:r>
          <a:endParaRPr lang="ru-RU" sz="2800" b="1" kern="1200" dirty="0">
            <a:solidFill>
              <a:schemeClr val="tx1"/>
            </a:solidFill>
            <a:latin typeface="+mn-lt"/>
            <a:cs typeface="Times New Roman" panose="02020603050405020304" pitchFamily="18" charset="0"/>
          </a:endParaRPr>
        </a:p>
      </dsp:txBody>
      <dsp:txXfrm>
        <a:off x="0" y="3407190"/>
        <a:ext cx="5112587" cy="1803849"/>
      </dsp:txXfrm>
    </dsp:sp>
    <dsp:sp modelId="{F5406E6F-1727-4B2D-9549-F7C1B6322B54}">
      <dsp:nvSpPr>
        <dsp:cNvPr id="0" name=""/>
        <dsp:cNvSpPr/>
      </dsp:nvSpPr>
      <dsp:spPr>
        <a:xfrm>
          <a:off x="7184863" y="0"/>
          <a:ext cx="4459826" cy="3333844"/>
        </a:xfrm>
        <a:prstGeom prst="rect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12700" cap="flat" cmpd="sng" algn="ctr">
          <a:solidFill>
            <a:schemeClr val="dk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6758321-FFC2-4119-A92B-E61F1E369F4A}">
      <dsp:nvSpPr>
        <dsp:cNvPr id="0" name=""/>
        <dsp:cNvSpPr/>
      </dsp:nvSpPr>
      <dsp:spPr>
        <a:xfrm>
          <a:off x="6119238" y="3385704"/>
          <a:ext cx="5525451" cy="1826576"/>
        </a:xfrm>
        <a:prstGeom prst="wedgeRectCallout">
          <a:avLst>
            <a:gd name="adj1" fmla="val 20250"/>
            <a:gd name="adj2" fmla="val -60700"/>
          </a:avLst>
        </a:prstGeom>
        <a:solidFill>
          <a:schemeClr val="accent6">
            <a:lumMod val="20000"/>
            <a:lumOff val="80000"/>
          </a:schemeClr>
        </a:solidFill>
        <a:ln w="6350" cap="flat" cmpd="sng" algn="ctr">
          <a:solidFill>
            <a:schemeClr val="accent6">
              <a:lumMod val="50000"/>
            </a:schemeClr>
          </a:solidFill>
          <a:prstDash val="solid"/>
        </a:ln>
        <a:effectLst/>
      </dsp:spPr>
      <dsp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r" defTabSz="1244600">
            <a:lnSpc>
              <a:spcPct val="100000"/>
            </a:lnSpc>
            <a:spcBef>
              <a:spcPct val="0"/>
            </a:spcBef>
            <a:spcAft>
              <a:spcPts val="600"/>
            </a:spcAft>
          </a:pPr>
          <a:r>
            <a:rPr lang="ru-RU" sz="2800" b="1" kern="1200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Неналоговые доходы </a:t>
          </a:r>
          <a:r>
            <a:rPr lang="ru-RU" sz="2000" b="1" kern="1200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29,5 млн. руб. </a:t>
          </a:r>
        </a:p>
        <a:p>
          <a:pPr lvl="0" algn="r" defTabSz="1244600">
            <a:lnSpc>
              <a:spcPct val="100000"/>
            </a:lnSpc>
            <a:spcBef>
              <a:spcPct val="0"/>
            </a:spcBef>
            <a:spcAft>
              <a:spcPts val="600"/>
            </a:spcAft>
          </a:pPr>
          <a:r>
            <a:rPr lang="ru-RU" sz="2000" b="1" kern="1200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В структуре собственных доходов 14,5%. </a:t>
          </a:r>
        </a:p>
        <a:p>
          <a:pPr lvl="0" algn="r" defTabSz="1244600">
            <a:lnSpc>
              <a:spcPct val="100000"/>
            </a:lnSpc>
            <a:spcBef>
              <a:spcPct val="0"/>
            </a:spcBef>
            <a:spcAft>
              <a:spcPts val="600"/>
            </a:spcAft>
          </a:pPr>
          <a:r>
            <a:rPr lang="ru-RU" sz="2000" b="1" kern="1200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Исполнение 96,1% к плану</a:t>
          </a:r>
        </a:p>
        <a:p>
          <a:pPr lvl="0" algn="r" defTabSz="1244600">
            <a:lnSpc>
              <a:spcPct val="100000"/>
            </a:lnSpc>
            <a:spcBef>
              <a:spcPct val="0"/>
            </a:spcBef>
            <a:spcAft>
              <a:spcPts val="600"/>
            </a:spcAft>
          </a:pPr>
          <a:r>
            <a:rPr lang="ru-RU" sz="2000" b="1" kern="1200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Недополучено в бюджет к плану 1,2 млн. руб.</a:t>
          </a:r>
          <a:endParaRPr lang="ru-RU" sz="2800" b="1" kern="1200" dirty="0">
            <a:solidFill>
              <a:schemeClr val="tx1"/>
            </a:solidFill>
            <a:latin typeface="+mn-lt"/>
            <a:cs typeface="Times New Roman" panose="02020603050405020304" pitchFamily="18" charset="0"/>
          </a:endParaRPr>
        </a:p>
      </dsp:txBody>
      <dsp:txXfrm>
        <a:off x="6119238" y="3385704"/>
        <a:ext cx="5525451" cy="182657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712E7E8-8C16-4FC7-8DDB-940F0EBCF0B1}">
      <dsp:nvSpPr>
        <dsp:cNvPr id="0" name=""/>
        <dsp:cNvSpPr/>
      </dsp:nvSpPr>
      <dsp:spPr>
        <a:xfrm>
          <a:off x="283892" y="240549"/>
          <a:ext cx="2770377" cy="1108150"/>
        </a:xfrm>
        <a:prstGeom prst="chevron">
          <a:avLst/>
        </a:prstGeom>
        <a:solidFill>
          <a:schemeClr val="accent6">
            <a:lumMod val="20000"/>
            <a:lumOff val="80000"/>
          </a:schemeClr>
        </a:solidFill>
        <a:ln>
          <a:solidFill>
            <a:schemeClr val="accent6">
              <a:lumMod val="50000"/>
            </a:schemeClr>
          </a:solidFill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6012" tIns="32004" rIns="32004" bIns="32004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2018 год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106,8 млн. руб.</a:t>
          </a:r>
          <a:endParaRPr lang="ru-RU" sz="2400" kern="1200" dirty="0">
            <a:solidFill>
              <a:schemeClr val="tx1"/>
            </a:solidFill>
            <a:latin typeface="+mn-lt"/>
            <a:cs typeface="Times New Roman" panose="02020603050405020304" pitchFamily="18" charset="0"/>
          </a:endParaRPr>
        </a:p>
      </dsp:txBody>
      <dsp:txXfrm>
        <a:off x="837967" y="240549"/>
        <a:ext cx="1662227" cy="1108150"/>
      </dsp:txXfrm>
    </dsp:sp>
    <dsp:sp modelId="{8CD76F21-B37A-48F3-A1FA-633468E5F4C8}">
      <dsp:nvSpPr>
        <dsp:cNvPr id="0" name=""/>
        <dsp:cNvSpPr/>
      </dsp:nvSpPr>
      <dsp:spPr>
        <a:xfrm>
          <a:off x="8355" y="1498788"/>
          <a:ext cx="2678999" cy="1575000"/>
        </a:xfrm>
        <a:prstGeom prst="rect">
          <a:avLst/>
        </a:prstGeom>
        <a:solidFill>
          <a:schemeClr val="accent6">
            <a:lumMod val="20000"/>
            <a:lumOff val="80000"/>
          </a:schemeClr>
        </a:solidFill>
        <a:ln w="6350" cap="flat" cmpd="sng" algn="ctr">
          <a:solidFill>
            <a:schemeClr val="accent1"/>
          </a:solidFill>
          <a:prstDash val="solid"/>
        </a:ln>
        <a:effectLst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171450" lvl="1" indent="-171450" algn="ctr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Доп. норматив зачисления 40,42%</a:t>
          </a:r>
          <a:endParaRPr lang="ru-RU" sz="1800" b="1" kern="1200" dirty="0">
            <a:solidFill>
              <a:schemeClr val="tx1"/>
            </a:solidFill>
            <a:latin typeface="+mn-lt"/>
            <a:cs typeface="Times New Roman" panose="02020603050405020304" pitchFamily="18" charset="0"/>
          </a:endParaRPr>
        </a:p>
        <a:p>
          <a:pPr marL="171450" lvl="1" indent="-171450" algn="ctr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Всего в бюджет:            района 55,42%; консолидированный 65,42%</a:t>
          </a:r>
          <a:endParaRPr lang="ru-RU" sz="1800" b="1" kern="1200" dirty="0">
            <a:solidFill>
              <a:schemeClr val="tx1"/>
            </a:solidFill>
            <a:latin typeface="+mn-lt"/>
            <a:cs typeface="Times New Roman" panose="02020603050405020304" pitchFamily="18" charset="0"/>
          </a:endParaRPr>
        </a:p>
      </dsp:txBody>
      <dsp:txXfrm>
        <a:off x="8355" y="1498788"/>
        <a:ext cx="2678999" cy="1575000"/>
      </dsp:txXfrm>
    </dsp:sp>
    <dsp:sp modelId="{8563F10C-0655-4BD3-96E3-C8BC8ADA6428}">
      <dsp:nvSpPr>
        <dsp:cNvPr id="0" name=""/>
        <dsp:cNvSpPr/>
      </dsp:nvSpPr>
      <dsp:spPr>
        <a:xfrm>
          <a:off x="3103201" y="252118"/>
          <a:ext cx="2770377" cy="1108150"/>
        </a:xfrm>
        <a:prstGeom prst="chevron">
          <a:avLst/>
        </a:prstGeom>
        <a:solidFill>
          <a:schemeClr val="accent6">
            <a:lumMod val="20000"/>
            <a:lumOff val="80000"/>
          </a:schemeClr>
        </a:solidFill>
        <a:ln>
          <a:solidFill>
            <a:schemeClr val="accent6">
              <a:lumMod val="50000"/>
            </a:schemeClr>
          </a:solidFill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6012" tIns="32004" rIns="32004" bIns="32004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2019 год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120,4 млн. руб.</a:t>
          </a:r>
          <a:endParaRPr lang="ru-RU" sz="2400" b="1" kern="1200" dirty="0">
            <a:solidFill>
              <a:schemeClr val="tx1"/>
            </a:solidFill>
            <a:latin typeface="+mn-lt"/>
            <a:cs typeface="Times New Roman" panose="02020603050405020304" pitchFamily="18" charset="0"/>
          </a:endParaRPr>
        </a:p>
      </dsp:txBody>
      <dsp:txXfrm>
        <a:off x="3657276" y="252118"/>
        <a:ext cx="1662227" cy="1108150"/>
      </dsp:txXfrm>
    </dsp:sp>
    <dsp:sp modelId="{66D116F9-A110-4786-9268-0D1B7C4A9ABB}">
      <dsp:nvSpPr>
        <dsp:cNvPr id="0" name=""/>
        <dsp:cNvSpPr/>
      </dsp:nvSpPr>
      <dsp:spPr>
        <a:xfrm>
          <a:off x="2794292" y="1498788"/>
          <a:ext cx="2834118" cy="1575000"/>
        </a:xfrm>
        <a:prstGeom prst="rect">
          <a:avLst/>
        </a:prstGeom>
        <a:solidFill>
          <a:schemeClr val="accent6">
            <a:lumMod val="20000"/>
            <a:lumOff val="80000"/>
          </a:schemeClr>
        </a:solidFill>
        <a:ln w="6350" cap="flat" cmpd="sng" algn="ctr">
          <a:solidFill>
            <a:schemeClr val="accent1"/>
          </a:solidFill>
          <a:prstDash val="solid"/>
        </a:ln>
        <a:effectLst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171450" lvl="1" indent="-171450" algn="ctr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Доп. норматив зачисления 43,06%          Всего в бюджет:            района 58,06%; консолидированный 68,06%</a:t>
          </a:r>
          <a:endParaRPr lang="ru-RU" sz="1800" b="1" kern="1200" dirty="0">
            <a:solidFill>
              <a:schemeClr val="tx1"/>
            </a:solidFill>
            <a:latin typeface="+mn-lt"/>
            <a:cs typeface="Times New Roman" panose="02020603050405020304" pitchFamily="18" charset="0"/>
          </a:endParaRPr>
        </a:p>
      </dsp:txBody>
      <dsp:txXfrm>
        <a:off x="2794292" y="1498788"/>
        <a:ext cx="2834118" cy="1575000"/>
      </dsp:txXfrm>
    </dsp:sp>
    <dsp:sp modelId="{D15046AE-7BB9-4672-823E-01E802E35D03}">
      <dsp:nvSpPr>
        <dsp:cNvPr id="0" name=""/>
        <dsp:cNvSpPr/>
      </dsp:nvSpPr>
      <dsp:spPr>
        <a:xfrm>
          <a:off x="5858830" y="187746"/>
          <a:ext cx="2770377" cy="1108150"/>
        </a:xfrm>
        <a:prstGeom prst="chevron">
          <a:avLst/>
        </a:prstGeom>
        <a:solidFill>
          <a:schemeClr val="accent6">
            <a:lumMod val="20000"/>
            <a:lumOff val="80000"/>
          </a:schemeClr>
        </a:solidFill>
        <a:ln>
          <a:solidFill>
            <a:schemeClr val="accent6">
              <a:lumMod val="50000"/>
            </a:schemeClr>
          </a:solidFill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6012" tIns="32004" rIns="32004" bIns="32004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2020 год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118,5 млн. руб.</a:t>
          </a:r>
          <a:endParaRPr lang="ru-RU" sz="2400" b="1" kern="1200" dirty="0">
            <a:solidFill>
              <a:schemeClr val="tx1"/>
            </a:solidFill>
            <a:latin typeface="+mn-lt"/>
            <a:cs typeface="Times New Roman" panose="02020603050405020304" pitchFamily="18" charset="0"/>
          </a:endParaRPr>
        </a:p>
      </dsp:txBody>
      <dsp:txXfrm>
        <a:off x="6412905" y="187746"/>
        <a:ext cx="1662227" cy="1108150"/>
      </dsp:txXfrm>
    </dsp:sp>
    <dsp:sp modelId="{388B7935-589E-4E3E-B404-3CABD203F8F0}">
      <dsp:nvSpPr>
        <dsp:cNvPr id="0" name=""/>
        <dsp:cNvSpPr/>
      </dsp:nvSpPr>
      <dsp:spPr>
        <a:xfrm>
          <a:off x="5829441" y="1486141"/>
          <a:ext cx="2618383" cy="1575000"/>
        </a:xfrm>
        <a:prstGeom prst="rect">
          <a:avLst/>
        </a:prstGeom>
        <a:solidFill>
          <a:schemeClr val="accent6">
            <a:lumMod val="20000"/>
            <a:lumOff val="80000"/>
          </a:schemeClr>
        </a:solidFill>
        <a:ln w="6350" cap="flat" cmpd="sng" algn="ctr">
          <a:solidFill>
            <a:schemeClr val="accent1"/>
          </a:solidFill>
          <a:prstDash val="solid"/>
        </a:ln>
        <a:effectLst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171450" lvl="1" indent="-171450" algn="ctr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Доп. норматив зачисления 40,65%           Всего в бюджет:           района 55,65%; консолидированный 65,65%</a:t>
          </a:r>
          <a:endParaRPr lang="ru-RU" sz="1800" b="1" kern="1200" dirty="0">
            <a:solidFill>
              <a:schemeClr val="tx1"/>
            </a:solidFill>
            <a:latin typeface="+mn-lt"/>
            <a:cs typeface="Times New Roman" panose="02020603050405020304" pitchFamily="18" charset="0"/>
          </a:endParaRPr>
        </a:p>
      </dsp:txBody>
      <dsp:txXfrm>
        <a:off x="5829441" y="1486141"/>
        <a:ext cx="2618383" cy="1575000"/>
      </dsp:txXfrm>
    </dsp:sp>
    <dsp:sp modelId="{5204640E-A67B-483F-BE60-8D594F64E965}">
      <dsp:nvSpPr>
        <dsp:cNvPr id="0" name=""/>
        <dsp:cNvSpPr/>
      </dsp:nvSpPr>
      <dsp:spPr>
        <a:xfrm>
          <a:off x="8714514" y="138023"/>
          <a:ext cx="2770377" cy="1108150"/>
        </a:xfrm>
        <a:prstGeom prst="chevron">
          <a:avLst/>
        </a:prstGeom>
        <a:solidFill>
          <a:schemeClr val="accent6">
            <a:lumMod val="20000"/>
            <a:lumOff val="80000"/>
          </a:schemeClr>
        </a:solidFill>
        <a:ln>
          <a:solidFill>
            <a:schemeClr val="accent6">
              <a:lumMod val="50000"/>
            </a:schemeClr>
          </a:solidFill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6012" tIns="32004" rIns="32004" bIns="32004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2021 год 135,4 млн. руб.</a:t>
          </a:r>
          <a:endParaRPr lang="ru-RU" sz="2400" b="1" kern="1200" dirty="0">
            <a:solidFill>
              <a:schemeClr val="tx1"/>
            </a:solidFill>
            <a:latin typeface="+mn-lt"/>
            <a:cs typeface="Times New Roman" panose="02020603050405020304" pitchFamily="18" charset="0"/>
          </a:endParaRPr>
        </a:p>
      </dsp:txBody>
      <dsp:txXfrm>
        <a:off x="9268589" y="138023"/>
        <a:ext cx="1662227" cy="1108150"/>
      </dsp:txXfrm>
    </dsp:sp>
    <dsp:sp modelId="{13FB4DFF-0747-48C2-9333-23FA891C12F0}">
      <dsp:nvSpPr>
        <dsp:cNvPr id="0" name=""/>
        <dsp:cNvSpPr/>
      </dsp:nvSpPr>
      <dsp:spPr>
        <a:xfrm>
          <a:off x="8601848" y="1486298"/>
          <a:ext cx="2801782" cy="1575000"/>
        </a:xfrm>
        <a:prstGeom prst="rect">
          <a:avLst/>
        </a:prstGeom>
        <a:solidFill>
          <a:schemeClr val="accent6">
            <a:lumMod val="20000"/>
            <a:lumOff val="80000"/>
          </a:schemeClr>
        </a:solidFill>
        <a:ln w="6350" cap="flat" cmpd="sng" algn="ctr">
          <a:solidFill>
            <a:schemeClr val="accent1"/>
          </a:solidFill>
          <a:prstDash val="solid"/>
        </a:ln>
        <a:effectLst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171450" lvl="1" indent="-171450" algn="ctr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800" b="1" kern="1200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Доп. норматив зачисления 44,38%      Всего в бюджет:               района 59,38%; консолидированный 69,38%</a:t>
          </a:r>
          <a:endParaRPr lang="ru-RU" sz="1800" b="1" kern="1200" dirty="0">
            <a:solidFill>
              <a:schemeClr val="tx1"/>
            </a:solidFill>
            <a:latin typeface="+mn-lt"/>
            <a:cs typeface="Times New Roman" panose="02020603050405020304" pitchFamily="18" charset="0"/>
          </a:endParaRPr>
        </a:p>
      </dsp:txBody>
      <dsp:txXfrm>
        <a:off x="8601848" y="1486298"/>
        <a:ext cx="2801782" cy="157500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EC750E2-D125-492D-BB75-24E7048AB464}">
      <dsp:nvSpPr>
        <dsp:cNvPr id="0" name=""/>
        <dsp:cNvSpPr/>
      </dsp:nvSpPr>
      <dsp:spPr>
        <a:xfrm>
          <a:off x="0" y="0"/>
          <a:ext cx="3218276" cy="1287310"/>
        </a:xfrm>
        <a:prstGeom prst="chevron">
          <a:avLst/>
        </a:prstGeom>
        <a:solidFill>
          <a:schemeClr val="accent6">
            <a:lumMod val="20000"/>
            <a:lumOff val="80000"/>
          </a:schemeClr>
        </a:solidFill>
        <a:ln>
          <a:solidFill>
            <a:schemeClr val="accent6">
              <a:lumMod val="50000"/>
            </a:schemeClr>
          </a:solidFill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112014" tIns="37338" rIns="37338" bIns="37338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2018 год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10,7 млн. руб.</a:t>
          </a:r>
          <a:endParaRPr lang="ru-RU" sz="2800" kern="1200" dirty="0">
            <a:solidFill>
              <a:schemeClr val="tx1"/>
            </a:solidFill>
            <a:latin typeface="+mn-lt"/>
            <a:cs typeface="Times New Roman" panose="02020603050405020304" pitchFamily="18" charset="0"/>
          </a:endParaRPr>
        </a:p>
      </dsp:txBody>
      <dsp:txXfrm>
        <a:off x="643655" y="0"/>
        <a:ext cx="1930966" cy="1287310"/>
      </dsp:txXfrm>
    </dsp:sp>
    <dsp:sp modelId="{5CD4F4F8-1D50-49FC-A286-C5D08F53DFFA}">
      <dsp:nvSpPr>
        <dsp:cNvPr id="0" name=""/>
        <dsp:cNvSpPr/>
      </dsp:nvSpPr>
      <dsp:spPr>
        <a:xfrm>
          <a:off x="2783386" y="0"/>
          <a:ext cx="3218276" cy="1287310"/>
        </a:xfrm>
        <a:prstGeom prst="chevron">
          <a:avLst/>
        </a:prstGeom>
        <a:solidFill>
          <a:schemeClr val="accent6">
            <a:lumMod val="20000"/>
            <a:lumOff val="80000"/>
          </a:schemeClr>
        </a:solidFill>
        <a:ln>
          <a:solidFill>
            <a:schemeClr val="accent6">
              <a:lumMod val="50000"/>
            </a:schemeClr>
          </a:solidFill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112014" tIns="37338" rIns="37338" bIns="37338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2019 год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12,6 млн. руб.</a:t>
          </a:r>
          <a:endParaRPr lang="ru-RU" sz="2800" b="1" kern="1200" dirty="0">
            <a:solidFill>
              <a:schemeClr val="tx1"/>
            </a:solidFill>
            <a:latin typeface="+mn-lt"/>
            <a:cs typeface="Times New Roman" panose="02020603050405020304" pitchFamily="18" charset="0"/>
          </a:endParaRPr>
        </a:p>
      </dsp:txBody>
      <dsp:txXfrm>
        <a:off x="3427041" y="0"/>
        <a:ext cx="1930966" cy="1287310"/>
      </dsp:txXfrm>
    </dsp:sp>
    <dsp:sp modelId="{D5559C37-6D88-4ED1-A659-E7EE3E2A1F7B}">
      <dsp:nvSpPr>
        <dsp:cNvPr id="0" name=""/>
        <dsp:cNvSpPr/>
      </dsp:nvSpPr>
      <dsp:spPr>
        <a:xfrm>
          <a:off x="5717991" y="0"/>
          <a:ext cx="3218276" cy="1287310"/>
        </a:xfrm>
        <a:prstGeom prst="chevron">
          <a:avLst/>
        </a:prstGeom>
        <a:solidFill>
          <a:schemeClr val="accent6">
            <a:lumMod val="20000"/>
            <a:lumOff val="80000"/>
          </a:schemeClr>
        </a:solidFill>
        <a:ln>
          <a:solidFill>
            <a:schemeClr val="accent6">
              <a:lumMod val="50000"/>
            </a:schemeClr>
          </a:solidFill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112014" tIns="37338" rIns="37338" bIns="37338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2020 год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11,8 млн. руб. </a:t>
          </a:r>
          <a:endParaRPr lang="ru-RU" sz="2800" b="1" kern="1200" dirty="0">
            <a:solidFill>
              <a:schemeClr val="tx1"/>
            </a:solidFill>
            <a:latin typeface="+mn-lt"/>
            <a:cs typeface="Times New Roman" panose="02020603050405020304" pitchFamily="18" charset="0"/>
          </a:endParaRPr>
        </a:p>
      </dsp:txBody>
      <dsp:txXfrm>
        <a:off x="6361646" y="0"/>
        <a:ext cx="1930966" cy="1287310"/>
      </dsp:txXfrm>
    </dsp:sp>
    <dsp:sp modelId="{2A198062-7748-4000-970E-E07D7F653E74}">
      <dsp:nvSpPr>
        <dsp:cNvPr id="0" name=""/>
        <dsp:cNvSpPr/>
      </dsp:nvSpPr>
      <dsp:spPr>
        <a:xfrm>
          <a:off x="8660403" y="0"/>
          <a:ext cx="3218276" cy="1287310"/>
        </a:xfrm>
        <a:prstGeom prst="chevron">
          <a:avLst/>
        </a:prstGeom>
        <a:solidFill>
          <a:schemeClr val="accent6">
            <a:lumMod val="20000"/>
            <a:lumOff val="80000"/>
          </a:schemeClr>
        </a:solidFill>
        <a:ln>
          <a:solidFill>
            <a:schemeClr val="accent6">
              <a:lumMod val="50000"/>
            </a:schemeClr>
          </a:solidFill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112014" tIns="37338" rIns="37338" bIns="37338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2021 год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14,1 млн. руб.                               </a:t>
          </a:r>
          <a:endParaRPr lang="ru-RU" sz="2800" b="1" kern="1200" dirty="0">
            <a:solidFill>
              <a:schemeClr val="tx1"/>
            </a:solidFill>
            <a:latin typeface="+mn-lt"/>
            <a:cs typeface="Times New Roman" panose="02020603050405020304" pitchFamily="18" charset="0"/>
          </a:endParaRPr>
        </a:p>
      </dsp:txBody>
      <dsp:txXfrm>
        <a:off x="9304058" y="0"/>
        <a:ext cx="1930966" cy="128731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B17E97B-8846-498B-99F5-AC0792A64AAB}">
      <dsp:nvSpPr>
        <dsp:cNvPr id="0" name=""/>
        <dsp:cNvSpPr/>
      </dsp:nvSpPr>
      <dsp:spPr>
        <a:xfrm>
          <a:off x="26239" y="0"/>
          <a:ext cx="2617273" cy="739951"/>
        </a:xfrm>
        <a:prstGeom prst="chevron">
          <a:avLst/>
        </a:prstGeom>
        <a:solidFill>
          <a:schemeClr val="accent6">
            <a:lumMod val="20000"/>
            <a:lumOff val="80000"/>
          </a:schemeClr>
        </a:solidFill>
        <a:ln w="6350" cap="flat" cmpd="sng" algn="ctr">
          <a:solidFill>
            <a:schemeClr val="accent6">
              <a:lumMod val="50000"/>
            </a:schemeClr>
          </a:solidFill>
          <a:prstDash val="solid"/>
        </a:ln>
        <a:effectLst/>
        <a:scene3d>
          <a:camera prst="orthographicFront"/>
          <a:lightRig rig="flat" dir="t"/>
        </a:scene3d>
        <a:sp3d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2017 год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8,1 млн. руб.</a:t>
          </a:r>
          <a:endParaRPr lang="ru-RU" sz="2000" b="1" kern="1200" dirty="0">
            <a:solidFill>
              <a:schemeClr val="tx1"/>
            </a:solidFill>
            <a:latin typeface="+mn-lt"/>
            <a:cs typeface="Times New Roman" panose="02020603050405020304" pitchFamily="18" charset="0"/>
          </a:endParaRPr>
        </a:p>
      </dsp:txBody>
      <dsp:txXfrm>
        <a:off x="396215" y="0"/>
        <a:ext cx="1877322" cy="739951"/>
      </dsp:txXfrm>
    </dsp:sp>
    <dsp:sp modelId="{9E64F412-40A6-42CC-B002-5817D1AEBC69}">
      <dsp:nvSpPr>
        <dsp:cNvPr id="0" name=""/>
        <dsp:cNvSpPr/>
      </dsp:nvSpPr>
      <dsp:spPr>
        <a:xfrm>
          <a:off x="2348690" y="0"/>
          <a:ext cx="2379468" cy="739951"/>
        </a:xfrm>
        <a:prstGeom prst="chevron">
          <a:avLst/>
        </a:prstGeom>
        <a:solidFill>
          <a:schemeClr val="accent6">
            <a:lumMod val="20000"/>
            <a:lumOff val="80000"/>
          </a:schemeClr>
        </a:solidFill>
        <a:ln w="6350" cap="flat" cmpd="sng" algn="ctr">
          <a:solidFill>
            <a:schemeClr val="accent6">
              <a:lumMod val="50000"/>
            </a:schemeClr>
          </a:solidFill>
          <a:prstDash val="solid"/>
        </a:ln>
        <a:effectLst/>
        <a:scene3d>
          <a:camera prst="orthographicFront"/>
          <a:lightRig rig="flat" dir="t"/>
        </a:scene3d>
        <a:sp3d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2018 год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8,6 млн. руб.</a:t>
          </a:r>
          <a:endParaRPr lang="ru-RU" sz="2000" b="1" kern="1200" dirty="0">
            <a:solidFill>
              <a:schemeClr val="tx1"/>
            </a:solidFill>
            <a:latin typeface="+mn-lt"/>
            <a:cs typeface="Times New Roman" panose="02020603050405020304" pitchFamily="18" charset="0"/>
          </a:endParaRPr>
        </a:p>
      </dsp:txBody>
      <dsp:txXfrm>
        <a:off x="2718666" y="0"/>
        <a:ext cx="1639517" cy="739951"/>
      </dsp:txXfrm>
    </dsp:sp>
    <dsp:sp modelId="{5CD4F4F8-1D50-49FC-A286-C5D08F53DFFA}">
      <dsp:nvSpPr>
        <dsp:cNvPr id="0" name=""/>
        <dsp:cNvSpPr/>
      </dsp:nvSpPr>
      <dsp:spPr>
        <a:xfrm>
          <a:off x="4448421" y="0"/>
          <a:ext cx="2617273" cy="739951"/>
        </a:xfrm>
        <a:prstGeom prst="chevron">
          <a:avLst/>
        </a:prstGeom>
        <a:solidFill>
          <a:schemeClr val="accent6">
            <a:lumMod val="20000"/>
            <a:lumOff val="80000"/>
          </a:schemeClr>
        </a:solidFill>
        <a:ln w="6350" cap="flat" cmpd="sng" algn="ctr">
          <a:solidFill>
            <a:schemeClr val="accent6">
              <a:lumMod val="50000"/>
            </a:schemeClr>
          </a:solidFill>
          <a:prstDash val="solid"/>
        </a:ln>
        <a:effectLst/>
        <a:scene3d>
          <a:camera prst="orthographicFront"/>
          <a:lightRig rig="flat" dir="t"/>
        </a:scene3d>
        <a:sp3d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2019 год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8,8 млн. руб.</a:t>
          </a:r>
          <a:endParaRPr lang="ru-RU" sz="2000" b="1" kern="1200" dirty="0">
            <a:solidFill>
              <a:schemeClr val="tx1"/>
            </a:solidFill>
            <a:latin typeface="+mn-lt"/>
            <a:cs typeface="Times New Roman" panose="02020603050405020304" pitchFamily="18" charset="0"/>
          </a:endParaRPr>
        </a:p>
      </dsp:txBody>
      <dsp:txXfrm>
        <a:off x="4818397" y="0"/>
        <a:ext cx="1877322" cy="739951"/>
      </dsp:txXfrm>
    </dsp:sp>
    <dsp:sp modelId="{6A0ADE66-3C96-40C8-8474-5A5A193B9D62}">
      <dsp:nvSpPr>
        <dsp:cNvPr id="0" name=""/>
        <dsp:cNvSpPr/>
      </dsp:nvSpPr>
      <dsp:spPr>
        <a:xfrm>
          <a:off x="6806093" y="0"/>
          <a:ext cx="2617273" cy="739951"/>
        </a:xfrm>
        <a:prstGeom prst="chevron">
          <a:avLst/>
        </a:prstGeom>
        <a:solidFill>
          <a:schemeClr val="accent6">
            <a:lumMod val="20000"/>
            <a:lumOff val="80000"/>
          </a:schemeClr>
        </a:solidFill>
        <a:ln w="6350" cap="flat" cmpd="sng" algn="ctr">
          <a:solidFill>
            <a:schemeClr val="accent6">
              <a:lumMod val="50000"/>
            </a:schemeClr>
          </a:solidFill>
          <a:prstDash val="solid"/>
        </a:ln>
        <a:effectLst/>
        <a:scene3d>
          <a:camera prst="orthographicFront"/>
          <a:lightRig rig="flat" dir="t"/>
        </a:scene3d>
        <a:sp3d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2020 год 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 9,7 млн. руб.</a:t>
          </a:r>
          <a:endParaRPr lang="ru-RU" sz="2000" b="1" kern="1200" dirty="0">
            <a:solidFill>
              <a:schemeClr val="tx1"/>
            </a:solidFill>
            <a:latin typeface="+mn-lt"/>
            <a:cs typeface="Times New Roman" panose="02020603050405020304" pitchFamily="18" charset="0"/>
          </a:endParaRPr>
        </a:p>
      </dsp:txBody>
      <dsp:txXfrm>
        <a:off x="7176069" y="0"/>
        <a:ext cx="1877322" cy="739951"/>
      </dsp:txXfrm>
    </dsp:sp>
    <dsp:sp modelId="{227498B2-ED8D-4CD6-8DB1-D1D99B78A208}">
      <dsp:nvSpPr>
        <dsp:cNvPr id="0" name=""/>
        <dsp:cNvSpPr/>
      </dsp:nvSpPr>
      <dsp:spPr>
        <a:xfrm>
          <a:off x="9189282" y="0"/>
          <a:ext cx="2617273" cy="739951"/>
        </a:xfrm>
        <a:prstGeom prst="chevron">
          <a:avLst/>
        </a:prstGeom>
        <a:solidFill>
          <a:schemeClr val="accent6">
            <a:lumMod val="20000"/>
            <a:lumOff val="80000"/>
          </a:schemeClr>
        </a:solidFill>
        <a:ln w="6350" cap="flat" cmpd="sng" algn="ctr">
          <a:solidFill>
            <a:schemeClr val="accent6">
              <a:lumMod val="50000"/>
            </a:schemeClr>
          </a:solidFill>
          <a:prstDash val="solid"/>
        </a:ln>
        <a:effectLst/>
        <a:scene3d>
          <a:camera prst="orthographicFront"/>
          <a:lightRig rig="flat" dir="t"/>
        </a:scene3d>
        <a:sp3d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b="1" kern="1200" dirty="0" smtClean="0">
            <a:solidFill>
              <a:schemeClr val="tx1"/>
            </a:solidFill>
            <a:latin typeface="+mn-lt"/>
            <a:cs typeface="Times New Roman" panose="02020603050405020304" pitchFamily="18" charset="0"/>
          </a:endParaRP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2021 год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9,5 млн. руб.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                                                       </a:t>
          </a:r>
          <a:endParaRPr lang="ru-RU" sz="2000" b="1" kern="1200" dirty="0">
            <a:solidFill>
              <a:schemeClr val="tx1"/>
            </a:solidFill>
            <a:latin typeface="+mn-lt"/>
            <a:cs typeface="Times New Roman" panose="02020603050405020304" pitchFamily="18" charset="0"/>
          </a:endParaRPr>
        </a:p>
      </dsp:txBody>
      <dsp:txXfrm>
        <a:off x="9559258" y="0"/>
        <a:ext cx="1877322" cy="739951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6C2BABE-6D0F-4886-9AAE-B18019BB7BF9}">
      <dsp:nvSpPr>
        <dsp:cNvPr id="0" name=""/>
        <dsp:cNvSpPr/>
      </dsp:nvSpPr>
      <dsp:spPr>
        <a:xfrm>
          <a:off x="5693" y="287313"/>
          <a:ext cx="1765112" cy="1406573"/>
        </a:xfrm>
        <a:prstGeom prst="roundRect">
          <a:avLst>
            <a:gd name="adj" fmla="val 10000"/>
          </a:avLst>
        </a:prstGeom>
        <a:solidFill>
          <a:schemeClr val="accent6">
            <a:lumMod val="20000"/>
            <a:lumOff val="80000"/>
          </a:schemeClr>
        </a:solidFill>
        <a:ln w="6350" cap="flat" cmpd="sng" algn="ctr">
          <a:solidFill>
            <a:schemeClr val="accent6">
              <a:lumMod val="50000"/>
            </a:schemeClr>
          </a:solidFill>
          <a:prstDash val="solid"/>
        </a:ln>
        <a:effectLst/>
        <a:scene3d>
          <a:camera prst="orthographicFront"/>
          <a:lightRig rig="flat" dir="t"/>
        </a:scene3d>
        <a:sp3d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  <a:latin typeface="+mn-lt"/>
            </a:rPr>
            <a:t>2017 год</a:t>
          </a:r>
          <a:endParaRPr lang="ru-RU" sz="2400" b="1" kern="1200" dirty="0">
            <a:solidFill>
              <a:schemeClr val="tx1"/>
            </a:solidFill>
            <a:latin typeface="+mn-lt"/>
          </a:endParaRPr>
        </a:p>
        <a:p>
          <a:pPr marL="228600" lvl="1" indent="-228600" algn="ctr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 smtClean="0">
              <a:solidFill>
                <a:schemeClr val="tx1"/>
              </a:solidFill>
              <a:latin typeface="+mn-lt"/>
            </a:rPr>
            <a:t>2,4 млн. руб.</a:t>
          </a:r>
          <a:endParaRPr lang="ru-RU" sz="2400" b="1" kern="1200" dirty="0">
            <a:solidFill>
              <a:schemeClr val="tx1"/>
            </a:solidFill>
            <a:latin typeface="+mn-lt"/>
          </a:endParaRPr>
        </a:p>
      </dsp:txBody>
      <dsp:txXfrm>
        <a:off x="46890" y="328510"/>
        <a:ext cx="1682718" cy="1324179"/>
      </dsp:txXfrm>
    </dsp:sp>
    <dsp:sp modelId="{46C73EA0-3B3A-4041-BA9A-DBBDAD1D2518}">
      <dsp:nvSpPr>
        <dsp:cNvPr id="0" name=""/>
        <dsp:cNvSpPr/>
      </dsp:nvSpPr>
      <dsp:spPr>
        <a:xfrm>
          <a:off x="1947317" y="771726"/>
          <a:ext cx="374203" cy="437747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lumMod val="50000"/>
          </a:schemeClr>
        </a:solidFill>
        <a:ln w="6350" cap="flat" cmpd="sng" algn="ctr">
          <a:solidFill>
            <a:schemeClr val="accent6">
              <a:lumMod val="50000"/>
            </a:schemeClr>
          </a:solidFill>
          <a:prstDash val="solid"/>
        </a:ln>
        <a:effectLst/>
        <a:scene3d>
          <a:camera prst="orthographicFront"/>
          <a:lightRig rig="flat" dir="t"/>
        </a:scene3d>
        <a:sp3d z="-80000"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>
            <a:solidFill>
              <a:schemeClr val="tx1"/>
            </a:solidFill>
          </a:endParaRPr>
        </a:p>
      </dsp:txBody>
      <dsp:txXfrm>
        <a:off x="1947317" y="859275"/>
        <a:ext cx="261942" cy="262649"/>
      </dsp:txXfrm>
    </dsp:sp>
    <dsp:sp modelId="{0C8AD820-0615-45EE-8DE5-2253809DA3AD}">
      <dsp:nvSpPr>
        <dsp:cNvPr id="0" name=""/>
        <dsp:cNvSpPr/>
      </dsp:nvSpPr>
      <dsp:spPr>
        <a:xfrm>
          <a:off x="2476851" y="287313"/>
          <a:ext cx="1765112" cy="1406573"/>
        </a:xfrm>
        <a:prstGeom prst="roundRect">
          <a:avLst>
            <a:gd name="adj" fmla="val 10000"/>
          </a:avLst>
        </a:prstGeom>
        <a:solidFill>
          <a:schemeClr val="accent6">
            <a:lumMod val="20000"/>
            <a:lumOff val="80000"/>
          </a:schemeClr>
        </a:solidFill>
        <a:ln w="6350" cap="flat" cmpd="sng" algn="ctr">
          <a:solidFill>
            <a:schemeClr val="accent6">
              <a:lumMod val="50000"/>
            </a:schemeClr>
          </a:solidFill>
          <a:prstDash val="solid"/>
        </a:ln>
        <a:effectLst/>
        <a:scene3d>
          <a:camera prst="orthographicFront"/>
          <a:lightRig rig="flat" dir="t"/>
        </a:scene3d>
        <a:sp3d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  <a:latin typeface="+mn-lt"/>
            </a:rPr>
            <a:t>2018 год</a:t>
          </a:r>
          <a:endParaRPr lang="ru-RU" sz="2400" b="1" kern="1200" dirty="0">
            <a:solidFill>
              <a:schemeClr val="tx1"/>
            </a:solidFill>
            <a:latin typeface="+mn-lt"/>
          </a:endParaRPr>
        </a:p>
        <a:p>
          <a:pPr marL="228600" lvl="1" indent="-228600" algn="ctr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 smtClean="0">
              <a:solidFill>
                <a:schemeClr val="tx1"/>
              </a:solidFill>
              <a:latin typeface="+mn-lt"/>
            </a:rPr>
            <a:t>2,7 млн. руб.</a:t>
          </a:r>
          <a:endParaRPr lang="ru-RU" sz="2400" b="1" kern="1200" dirty="0">
            <a:solidFill>
              <a:schemeClr val="tx1"/>
            </a:solidFill>
            <a:latin typeface="+mn-lt"/>
          </a:endParaRPr>
        </a:p>
      </dsp:txBody>
      <dsp:txXfrm>
        <a:off x="2518048" y="328510"/>
        <a:ext cx="1682718" cy="1324179"/>
      </dsp:txXfrm>
    </dsp:sp>
    <dsp:sp modelId="{A36F6C99-CF11-4620-85D5-283C23F18ABF}">
      <dsp:nvSpPr>
        <dsp:cNvPr id="0" name=""/>
        <dsp:cNvSpPr/>
      </dsp:nvSpPr>
      <dsp:spPr>
        <a:xfrm>
          <a:off x="4418474" y="771726"/>
          <a:ext cx="374203" cy="437747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lumMod val="50000"/>
          </a:schemeClr>
        </a:solidFill>
        <a:ln>
          <a:noFill/>
        </a:ln>
        <a:effectLst/>
        <a:scene3d>
          <a:camera prst="orthographicFront"/>
          <a:lightRig rig="flat" dir="t"/>
        </a:scene3d>
        <a:sp3d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>
            <a:solidFill>
              <a:schemeClr val="tx1"/>
            </a:solidFill>
          </a:endParaRPr>
        </a:p>
      </dsp:txBody>
      <dsp:txXfrm>
        <a:off x="4418474" y="859275"/>
        <a:ext cx="261942" cy="262649"/>
      </dsp:txXfrm>
    </dsp:sp>
    <dsp:sp modelId="{42A2EA4F-8AB3-4FAC-86AE-25806B978D3C}">
      <dsp:nvSpPr>
        <dsp:cNvPr id="0" name=""/>
        <dsp:cNvSpPr/>
      </dsp:nvSpPr>
      <dsp:spPr>
        <a:xfrm>
          <a:off x="4948008" y="287313"/>
          <a:ext cx="1765112" cy="1406573"/>
        </a:xfrm>
        <a:prstGeom prst="roundRect">
          <a:avLst>
            <a:gd name="adj" fmla="val 10000"/>
          </a:avLst>
        </a:prstGeom>
        <a:solidFill>
          <a:schemeClr val="accent6">
            <a:lumMod val="20000"/>
            <a:lumOff val="80000"/>
          </a:schemeClr>
        </a:solidFill>
        <a:ln w="6350" cap="flat" cmpd="sng" algn="ctr">
          <a:solidFill>
            <a:schemeClr val="accent6">
              <a:lumMod val="50000"/>
            </a:schemeClr>
          </a:solidFill>
          <a:prstDash val="solid"/>
        </a:ln>
        <a:effectLst/>
        <a:scene3d>
          <a:camera prst="orthographicFront"/>
          <a:lightRig rig="flat" dir="t"/>
        </a:scene3d>
        <a:sp3d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  <a:latin typeface="+mn-lt"/>
            </a:rPr>
            <a:t>2019 год</a:t>
          </a:r>
          <a:endParaRPr lang="ru-RU" sz="2400" b="1" kern="1200" dirty="0">
            <a:solidFill>
              <a:schemeClr val="tx1"/>
            </a:solidFill>
            <a:latin typeface="+mn-lt"/>
          </a:endParaRPr>
        </a:p>
        <a:p>
          <a:pPr marL="228600" lvl="1" indent="-228600" algn="ctr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 smtClean="0">
              <a:solidFill>
                <a:schemeClr val="tx1"/>
              </a:solidFill>
              <a:latin typeface="+mn-lt"/>
            </a:rPr>
            <a:t>2,5 млн. руб.</a:t>
          </a:r>
          <a:endParaRPr lang="ru-RU" sz="2400" b="1" kern="1200" dirty="0">
            <a:solidFill>
              <a:schemeClr val="tx1"/>
            </a:solidFill>
            <a:latin typeface="+mn-lt"/>
          </a:endParaRPr>
        </a:p>
      </dsp:txBody>
      <dsp:txXfrm>
        <a:off x="4989205" y="328510"/>
        <a:ext cx="1682718" cy="1324179"/>
      </dsp:txXfrm>
    </dsp:sp>
    <dsp:sp modelId="{84F9688E-BC95-4E06-ADE1-748C7C0C5487}">
      <dsp:nvSpPr>
        <dsp:cNvPr id="0" name=""/>
        <dsp:cNvSpPr/>
      </dsp:nvSpPr>
      <dsp:spPr>
        <a:xfrm>
          <a:off x="6889631" y="771726"/>
          <a:ext cx="374203" cy="437747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lumMod val="50000"/>
          </a:schemeClr>
        </a:solidFill>
        <a:ln>
          <a:noFill/>
        </a:ln>
        <a:effectLst/>
        <a:scene3d>
          <a:camera prst="orthographicFront"/>
          <a:lightRig rig="flat" dir="t"/>
        </a:scene3d>
        <a:sp3d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>
            <a:solidFill>
              <a:schemeClr val="tx1"/>
            </a:solidFill>
          </a:endParaRPr>
        </a:p>
      </dsp:txBody>
      <dsp:txXfrm>
        <a:off x="6889631" y="859275"/>
        <a:ext cx="261942" cy="262649"/>
      </dsp:txXfrm>
    </dsp:sp>
    <dsp:sp modelId="{AB99868B-C096-49F0-8607-53BB3A5C62F6}">
      <dsp:nvSpPr>
        <dsp:cNvPr id="0" name=""/>
        <dsp:cNvSpPr/>
      </dsp:nvSpPr>
      <dsp:spPr>
        <a:xfrm>
          <a:off x="7419165" y="287313"/>
          <a:ext cx="1765112" cy="1406573"/>
        </a:xfrm>
        <a:prstGeom prst="roundRect">
          <a:avLst>
            <a:gd name="adj" fmla="val 10000"/>
          </a:avLst>
        </a:prstGeom>
        <a:solidFill>
          <a:schemeClr val="accent6">
            <a:lumMod val="20000"/>
            <a:lumOff val="80000"/>
          </a:schemeClr>
        </a:solidFill>
        <a:ln w="6350" cap="flat" cmpd="sng" algn="ctr">
          <a:solidFill>
            <a:schemeClr val="accent6">
              <a:lumMod val="50000"/>
            </a:schemeClr>
          </a:solidFill>
          <a:prstDash val="solid"/>
        </a:ln>
        <a:effectLst/>
        <a:scene3d>
          <a:camera prst="orthographicFront"/>
          <a:lightRig rig="flat" dir="t"/>
        </a:scene3d>
        <a:sp3d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  <a:latin typeface="+mn-lt"/>
            </a:rPr>
            <a:t>2020 год </a:t>
          </a:r>
          <a:endParaRPr lang="ru-RU" sz="2400" b="1" kern="1200" dirty="0">
            <a:solidFill>
              <a:schemeClr val="tx1"/>
            </a:solidFill>
            <a:latin typeface="+mn-lt"/>
          </a:endParaRPr>
        </a:p>
        <a:p>
          <a:pPr marL="228600" lvl="1" indent="-228600" algn="ctr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 smtClean="0">
              <a:solidFill>
                <a:schemeClr val="tx1"/>
              </a:solidFill>
              <a:latin typeface="+mn-lt"/>
            </a:rPr>
            <a:t>2,6 млн. руб.</a:t>
          </a:r>
          <a:endParaRPr lang="ru-RU" sz="2400" b="1" kern="1200" dirty="0">
            <a:solidFill>
              <a:schemeClr val="tx1"/>
            </a:solidFill>
            <a:latin typeface="+mn-lt"/>
          </a:endParaRPr>
        </a:p>
      </dsp:txBody>
      <dsp:txXfrm>
        <a:off x="7460362" y="328510"/>
        <a:ext cx="1682718" cy="1324179"/>
      </dsp:txXfrm>
    </dsp:sp>
    <dsp:sp modelId="{A75831A1-99EE-47D2-9FA2-47DE67969565}">
      <dsp:nvSpPr>
        <dsp:cNvPr id="0" name=""/>
        <dsp:cNvSpPr/>
      </dsp:nvSpPr>
      <dsp:spPr>
        <a:xfrm>
          <a:off x="9360789" y="771726"/>
          <a:ext cx="374203" cy="437747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lumMod val="50000"/>
          </a:schemeClr>
        </a:solidFill>
        <a:ln w="6350" cap="flat" cmpd="sng" algn="ctr">
          <a:solidFill>
            <a:schemeClr val="accent1"/>
          </a:solidFill>
          <a:prstDash val="solid"/>
        </a:ln>
        <a:effectLst/>
        <a:scene3d>
          <a:camera prst="orthographicFront"/>
          <a:lightRig rig="flat" dir="t"/>
        </a:scene3d>
        <a:sp3d z="-80000"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>
            <a:solidFill>
              <a:schemeClr val="tx1"/>
            </a:solidFill>
          </a:endParaRPr>
        </a:p>
      </dsp:txBody>
      <dsp:txXfrm>
        <a:off x="9360789" y="859275"/>
        <a:ext cx="261942" cy="262649"/>
      </dsp:txXfrm>
    </dsp:sp>
    <dsp:sp modelId="{2D5B9C54-ED52-4AB9-8239-E07FA0D025A5}">
      <dsp:nvSpPr>
        <dsp:cNvPr id="0" name=""/>
        <dsp:cNvSpPr/>
      </dsp:nvSpPr>
      <dsp:spPr>
        <a:xfrm>
          <a:off x="9890322" y="287313"/>
          <a:ext cx="1765112" cy="1406573"/>
        </a:xfrm>
        <a:prstGeom prst="roundRect">
          <a:avLst>
            <a:gd name="adj" fmla="val 10000"/>
          </a:avLst>
        </a:prstGeom>
        <a:solidFill>
          <a:schemeClr val="accent6">
            <a:lumMod val="20000"/>
            <a:lumOff val="80000"/>
          </a:schemeClr>
        </a:solidFill>
        <a:ln w="6350" cap="flat" cmpd="sng" algn="ctr">
          <a:solidFill>
            <a:schemeClr val="accent6">
              <a:lumMod val="50000"/>
            </a:schemeClr>
          </a:solidFill>
          <a:prstDash val="solid"/>
        </a:ln>
        <a:effectLst/>
        <a:scene3d>
          <a:camera prst="orthographicFront"/>
          <a:lightRig rig="flat" dir="t"/>
        </a:scene3d>
        <a:sp3d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  <a:latin typeface="+mn-lt"/>
              <a:cs typeface="Angsana New" panose="02020603050405020304" pitchFamily="18" charset="-34"/>
            </a:rPr>
            <a:t>2021 год</a:t>
          </a:r>
          <a:endParaRPr lang="ru-RU" sz="2400" b="1" kern="1200" dirty="0">
            <a:solidFill>
              <a:schemeClr val="tx1"/>
            </a:solidFill>
            <a:latin typeface="+mn-lt"/>
            <a:cs typeface="Angsana New" panose="02020603050405020304" pitchFamily="18" charset="-34"/>
          </a:endParaRPr>
        </a:p>
        <a:p>
          <a:pPr marL="228600" lvl="1" indent="-228600" algn="ctr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400" b="1" kern="1200" dirty="0" smtClean="0">
              <a:solidFill>
                <a:schemeClr val="tx1"/>
              </a:solidFill>
              <a:latin typeface="+mn-lt"/>
              <a:cs typeface="Angsana New" panose="02020603050405020304" pitchFamily="18" charset="-34"/>
            </a:rPr>
            <a:t>2,7 млн. руб.</a:t>
          </a:r>
          <a:endParaRPr lang="ru-RU" sz="2400" b="1" kern="1200" dirty="0">
            <a:solidFill>
              <a:schemeClr val="tx1"/>
            </a:solidFill>
            <a:latin typeface="+mn-lt"/>
            <a:cs typeface="Angsana New" panose="02020603050405020304" pitchFamily="18" charset="-34"/>
          </a:endParaRPr>
        </a:p>
      </dsp:txBody>
      <dsp:txXfrm>
        <a:off x="9931519" y="328510"/>
        <a:ext cx="1682718" cy="1324179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6160465-270B-44E2-A827-87AA8D7C324D}">
      <dsp:nvSpPr>
        <dsp:cNvPr id="0" name=""/>
        <dsp:cNvSpPr/>
      </dsp:nvSpPr>
      <dsp:spPr>
        <a:xfrm>
          <a:off x="783823" y="66548"/>
          <a:ext cx="852731" cy="797926"/>
        </a:xfrm>
        <a:prstGeom prst="ellipse">
          <a:avLst/>
        </a:prstGeom>
        <a:solidFill>
          <a:schemeClr val="accent6">
            <a:lumMod val="20000"/>
            <a:lumOff val="80000"/>
          </a:schemeClr>
        </a:solidFill>
        <a:ln w="6350" cap="flat" cmpd="sng" algn="ctr">
          <a:solidFill>
            <a:schemeClr val="accent6">
              <a:lumMod val="5000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</dsp:sp>
    <dsp:sp modelId="{97A77F2B-584A-4B20-B209-6F4AB88CB5F1}">
      <dsp:nvSpPr>
        <dsp:cNvPr id="0" name=""/>
        <dsp:cNvSpPr/>
      </dsp:nvSpPr>
      <dsp:spPr>
        <a:xfrm>
          <a:off x="1134598" y="9658"/>
          <a:ext cx="4712921" cy="852731"/>
        </a:xfrm>
        <a:prstGeom prst="rect">
          <a:avLst/>
        </a:prstGeom>
        <a:solidFill>
          <a:schemeClr val="accent6">
            <a:lumMod val="20000"/>
            <a:lumOff val="80000"/>
          </a:schemeClr>
        </a:solidFill>
        <a:ln w="6350" cap="flat" cmpd="sng" algn="ctr">
          <a:solidFill>
            <a:schemeClr val="accent6">
              <a:lumMod val="50000"/>
            </a:schemeClr>
          </a:solidFill>
          <a:prstDash val="solid"/>
        </a:ln>
        <a:effectLst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0" tIns="33020" rIns="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kern="1200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2017 год - 10,3 млн. руб.</a:t>
          </a:r>
          <a:endParaRPr lang="ru-RU" sz="2600" b="1" kern="1200" dirty="0">
            <a:solidFill>
              <a:schemeClr val="tx1"/>
            </a:solidFill>
            <a:latin typeface="+mn-lt"/>
            <a:cs typeface="Times New Roman" panose="02020603050405020304" pitchFamily="18" charset="0"/>
          </a:endParaRPr>
        </a:p>
      </dsp:txBody>
      <dsp:txXfrm>
        <a:off x="1134598" y="9658"/>
        <a:ext cx="4712921" cy="852731"/>
      </dsp:txXfrm>
    </dsp:sp>
    <dsp:sp modelId="{8C5FB5D0-E3DA-4CA5-846C-8823DFF2D41C}">
      <dsp:nvSpPr>
        <dsp:cNvPr id="0" name=""/>
        <dsp:cNvSpPr/>
      </dsp:nvSpPr>
      <dsp:spPr>
        <a:xfrm>
          <a:off x="749042" y="854826"/>
          <a:ext cx="852731" cy="852731"/>
        </a:xfrm>
        <a:prstGeom prst="ellipse">
          <a:avLst/>
        </a:prstGeom>
        <a:solidFill>
          <a:schemeClr val="accent6">
            <a:lumMod val="20000"/>
            <a:lumOff val="80000"/>
          </a:schemeClr>
        </a:solidFill>
        <a:ln w="6350" cap="flat" cmpd="sng" algn="ctr">
          <a:solidFill>
            <a:schemeClr val="accent6">
              <a:lumMod val="5000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</dsp:sp>
    <dsp:sp modelId="{480229E0-5F78-402D-9367-E8028FC07E05}">
      <dsp:nvSpPr>
        <dsp:cNvPr id="0" name=""/>
        <dsp:cNvSpPr/>
      </dsp:nvSpPr>
      <dsp:spPr>
        <a:xfrm>
          <a:off x="1110735" y="857478"/>
          <a:ext cx="4755961" cy="852731"/>
        </a:xfrm>
        <a:prstGeom prst="rect">
          <a:avLst/>
        </a:prstGeom>
        <a:solidFill>
          <a:schemeClr val="accent6">
            <a:lumMod val="20000"/>
            <a:lumOff val="80000"/>
          </a:schemeClr>
        </a:solidFill>
        <a:ln w="6350" cap="flat" cmpd="sng" algn="ctr">
          <a:solidFill>
            <a:schemeClr val="accent6">
              <a:lumMod val="50000"/>
            </a:schemeClr>
          </a:solidFill>
          <a:prstDash val="solid"/>
        </a:ln>
        <a:effectLst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0" tIns="33020" rIns="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kern="1200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2018 год - 10,3 млн. руб.</a:t>
          </a:r>
          <a:endParaRPr lang="ru-RU" sz="2600" b="1" kern="1200" dirty="0">
            <a:solidFill>
              <a:schemeClr val="tx1"/>
            </a:solidFill>
            <a:latin typeface="+mn-lt"/>
            <a:cs typeface="Times New Roman" panose="02020603050405020304" pitchFamily="18" charset="0"/>
          </a:endParaRPr>
        </a:p>
      </dsp:txBody>
      <dsp:txXfrm>
        <a:off x="1110735" y="857478"/>
        <a:ext cx="4755961" cy="852731"/>
      </dsp:txXfrm>
    </dsp:sp>
    <dsp:sp modelId="{61EBE43C-B079-4140-9C68-745D4EA1A07C}">
      <dsp:nvSpPr>
        <dsp:cNvPr id="0" name=""/>
        <dsp:cNvSpPr/>
      </dsp:nvSpPr>
      <dsp:spPr>
        <a:xfrm>
          <a:off x="751067" y="1707557"/>
          <a:ext cx="852731" cy="852731"/>
        </a:xfrm>
        <a:prstGeom prst="ellipse">
          <a:avLst/>
        </a:prstGeom>
        <a:solidFill>
          <a:schemeClr val="accent6">
            <a:lumMod val="20000"/>
            <a:lumOff val="80000"/>
          </a:schemeClr>
        </a:solidFill>
        <a:ln w="6350" cap="flat" cmpd="sng" algn="ctr">
          <a:solidFill>
            <a:schemeClr val="accent6">
              <a:lumMod val="5000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</dsp:sp>
    <dsp:sp modelId="{5B62A223-0C9D-4359-BBD7-1E6914FF582A}">
      <dsp:nvSpPr>
        <dsp:cNvPr id="0" name=""/>
        <dsp:cNvSpPr/>
      </dsp:nvSpPr>
      <dsp:spPr>
        <a:xfrm>
          <a:off x="1129684" y="1702236"/>
          <a:ext cx="4747862" cy="840929"/>
        </a:xfrm>
        <a:prstGeom prst="rect">
          <a:avLst/>
        </a:prstGeom>
        <a:solidFill>
          <a:schemeClr val="accent6">
            <a:lumMod val="20000"/>
            <a:lumOff val="80000"/>
          </a:schemeClr>
        </a:solidFill>
        <a:ln w="6350" cap="flat" cmpd="sng" algn="ctr">
          <a:solidFill>
            <a:schemeClr val="accent6">
              <a:lumMod val="50000"/>
            </a:schemeClr>
          </a:solidFill>
          <a:prstDash val="solid"/>
        </a:ln>
        <a:effectLst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0" tIns="33020" rIns="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kern="1200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2019 год - 10,0 млн. руб.</a:t>
          </a:r>
          <a:endParaRPr lang="ru-RU" sz="2600" b="1" kern="1200" dirty="0">
            <a:solidFill>
              <a:schemeClr val="tx1"/>
            </a:solidFill>
            <a:latin typeface="+mn-lt"/>
            <a:cs typeface="Times New Roman" panose="02020603050405020304" pitchFamily="18" charset="0"/>
          </a:endParaRPr>
        </a:p>
      </dsp:txBody>
      <dsp:txXfrm>
        <a:off x="1129684" y="1702236"/>
        <a:ext cx="4747862" cy="840929"/>
      </dsp:txXfrm>
    </dsp:sp>
    <dsp:sp modelId="{A2A3196A-64D3-4345-ADC5-D4BFA70BAAC0}">
      <dsp:nvSpPr>
        <dsp:cNvPr id="0" name=""/>
        <dsp:cNvSpPr/>
      </dsp:nvSpPr>
      <dsp:spPr>
        <a:xfrm>
          <a:off x="736144" y="2560289"/>
          <a:ext cx="852731" cy="852731"/>
        </a:xfrm>
        <a:prstGeom prst="ellipse">
          <a:avLst/>
        </a:prstGeom>
        <a:solidFill>
          <a:schemeClr val="accent6">
            <a:lumMod val="20000"/>
            <a:lumOff val="80000"/>
          </a:schemeClr>
        </a:solidFill>
        <a:ln w="6350" cap="flat" cmpd="sng" algn="ctr">
          <a:solidFill>
            <a:schemeClr val="accent6">
              <a:lumMod val="5000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</dsp:sp>
    <dsp:sp modelId="{74B4460F-3F4F-4C2A-A787-A7AEE797722D}">
      <dsp:nvSpPr>
        <dsp:cNvPr id="0" name=""/>
        <dsp:cNvSpPr/>
      </dsp:nvSpPr>
      <dsp:spPr>
        <a:xfrm>
          <a:off x="1107391" y="2538962"/>
          <a:ext cx="4807553" cy="852731"/>
        </a:xfrm>
        <a:prstGeom prst="rect">
          <a:avLst/>
        </a:prstGeom>
        <a:solidFill>
          <a:schemeClr val="accent6">
            <a:lumMod val="20000"/>
            <a:lumOff val="80000"/>
          </a:schemeClr>
        </a:solidFill>
        <a:ln w="6350" cap="flat" cmpd="sng" algn="ctr">
          <a:solidFill>
            <a:schemeClr val="accent6">
              <a:lumMod val="50000"/>
            </a:schemeClr>
          </a:solidFill>
          <a:prstDash val="solid"/>
        </a:ln>
        <a:effectLst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0" tIns="33020" rIns="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kern="1200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2020 год - 10,1 млн. руб.</a:t>
          </a:r>
          <a:endParaRPr lang="ru-RU" sz="2600" b="1" kern="1200" dirty="0">
            <a:solidFill>
              <a:schemeClr val="tx1"/>
            </a:solidFill>
            <a:latin typeface="+mn-lt"/>
            <a:cs typeface="Times New Roman" panose="02020603050405020304" pitchFamily="18" charset="0"/>
          </a:endParaRPr>
        </a:p>
      </dsp:txBody>
      <dsp:txXfrm>
        <a:off x="1107391" y="2538962"/>
        <a:ext cx="4807553" cy="852731"/>
      </dsp:txXfrm>
    </dsp:sp>
    <dsp:sp modelId="{C87E3BD9-4BB5-4F9B-A75D-E3B92F2A9A21}">
      <dsp:nvSpPr>
        <dsp:cNvPr id="0" name=""/>
        <dsp:cNvSpPr/>
      </dsp:nvSpPr>
      <dsp:spPr>
        <a:xfrm>
          <a:off x="661702" y="3384377"/>
          <a:ext cx="726987" cy="862128"/>
        </a:xfrm>
        <a:prstGeom prst="ellipse">
          <a:avLst/>
        </a:prstGeom>
        <a:solidFill>
          <a:schemeClr val="accent6">
            <a:lumMod val="20000"/>
            <a:lumOff val="80000"/>
          </a:schemeClr>
        </a:solidFill>
        <a:ln w="6350" cap="flat" cmpd="sng" algn="ctr">
          <a:solidFill>
            <a:schemeClr val="accent6">
              <a:lumMod val="5000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</dsp:sp>
    <dsp:sp modelId="{F6E9D887-42CB-4854-901F-073709BE81DB}">
      <dsp:nvSpPr>
        <dsp:cNvPr id="0" name=""/>
        <dsp:cNvSpPr/>
      </dsp:nvSpPr>
      <dsp:spPr>
        <a:xfrm>
          <a:off x="1057254" y="3379252"/>
          <a:ext cx="4855234" cy="891752"/>
        </a:xfrm>
        <a:prstGeom prst="rect">
          <a:avLst/>
        </a:prstGeom>
        <a:solidFill>
          <a:schemeClr val="accent6">
            <a:lumMod val="20000"/>
            <a:lumOff val="80000"/>
          </a:schemeClr>
        </a:solidFill>
        <a:ln w="6350" cap="flat" cmpd="sng" algn="ctr">
          <a:solidFill>
            <a:schemeClr val="accent6">
              <a:lumMod val="50000"/>
            </a:schemeClr>
          </a:solidFill>
          <a:prstDash val="solid"/>
        </a:ln>
        <a:effectLst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0" tIns="33020" rIns="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b="1" kern="1200" dirty="0" smtClean="0">
              <a:solidFill>
                <a:schemeClr val="tx1"/>
              </a:solidFill>
              <a:latin typeface="+mn-lt"/>
              <a:cs typeface="Times New Roman" panose="02020603050405020304" pitchFamily="18" charset="0"/>
            </a:rPr>
            <a:t>2021 год - 11,0 млн. руб.</a:t>
          </a:r>
          <a:endParaRPr lang="ru-RU" sz="2600" b="1" kern="1200" dirty="0">
            <a:solidFill>
              <a:schemeClr val="tx1"/>
            </a:solidFill>
            <a:latin typeface="+mn-lt"/>
            <a:cs typeface="Times New Roman" panose="02020603050405020304" pitchFamily="18" charset="0"/>
          </a:endParaRPr>
        </a:p>
      </dsp:txBody>
      <dsp:txXfrm>
        <a:off x="1057254" y="3379252"/>
        <a:ext cx="4855234" cy="89175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List1">
  <dgm:title val=""/>
  <dgm:desc val=""/>
  <dgm:catLst>
    <dgm:cat type="list" pri="2000"/>
    <dgm:cat type="picture" pri="2500"/>
    <dgm:cat type="pictureconvert" pri="2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CircularPictureCallout">
  <dgm:title val=""/>
  <dgm:desc val=""/>
  <dgm:catLst>
    <dgm:cat type="picture" pri="2000"/>
    <dgm:cat type="pictureconvert" pri="2000"/>
  </dgm:catLst>
  <dgm:sampData>
    <dgm:dataModel>
      <dgm:ptLst>
        <dgm:pt modelId="0" type="doc"/>
        <dgm:pt modelId="1"/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2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axis="ch" ptType="node" func="cnt" op="lte" val="1">
          <dgm:constrLst>
            <dgm:constr type="h" for="ch" forName="picture_1" refType="h"/>
            <dgm:constr type="w" for="ch" forName="picture_1" refType="h" refFor="ch" refForName="picture_1" op="equ"/>
            <dgm:constr type="l" for="ch" forName="picture_1"/>
            <dgm:constr type="t" for="ch" forName="picture_1"/>
            <dgm:constr type="w" for="ch" forName="text_1" refType="w" refFor="ch" refForName="picture_1" fact="0.64"/>
            <dgm:constr type="h" for="ch" forName="text_1" refType="h" refFor="ch" refForName="picture_1" fact="0.33"/>
            <dgm:constr type="l" for="ch" forName="text_1" refType="w" refFor="ch" refForName="picture_1" fact="0.18"/>
            <dgm:constr type="t" for="ch" forName="text_1" refType="h" refFor="ch" refForName="picture_1" fact="0.531"/>
          </dgm:constrLst>
        </dgm:if>
        <dgm:if name="Name4" axis="ch" ptType="node" func="cnt" op="lte" val="2">
          <dgm:choose name="Name5">
            <dgm:if name="Name6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5"/>
                <dgm:constr type="h" for="ch" forName="picture_2" refType="h" refFor="ch" refForName="picture_1" fact="0.5"/>
                <dgm:constr type="l" for="ch" forName="picture_2" refType="w" refFor="ch" refForName="picture_1" fact="1.21"/>
                <dgm:constr type="ctrY" for="ch" forName="picture_2" refType="h" refFor="ch" refForName="picture_1" fact="0.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</dgm:constrLst>
            </dgm:if>
            <dgm:else name="Name7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5"/>
                <dgm:constr type="h" for="ch" forName="picture_2" refType="h" refFor="ch" refForName="picture_1" fact="0.5"/>
                <dgm:constr type="r" for="ch" forName="picture_2" refType="w"/>
                <dgm:constr type="rOff" for="ch" forName="picture_2" refType="w" refFor="ch" refForName="picture_1" fact="-1.21"/>
                <dgm:constr type="ctrY" for="ch" forName="picture_2" refType="h" refFor="ch" refForName="picture_1" fact="0.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</dgm:constrLst>
            </dgm:else>
          </dgm:choose>
        </dgm:if>
        <dgm:if name="Name8" axis="ch" ptType="node" func="cnt" op="lte" val="3">
          <dgm:choose name="Name9">
            <dgm:if name="Name10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75"/>
                <dgm:constr type="h" for="ch" forName="picture_2" refType="h" refFor="ch" refForName="picture_1" fact="0.375"/>
                <dgm:constr type="l" for="ch" forName="picture_2" refType="w" refFor="ch" refForName="picture_1" fact="1.21"/>
                <dgm:constr type="ctrY" for="ch" forName="picture_2" refType="h" refFor="ch" refForName="picture_1" fact="0.187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75"/>
                <dgm:constr type="h" for="ch" forName="picture_3" refType="h" refFor="ch" refForName="picture_1" fact="0.375"/>
                <dgm:constr type="l" for="ch" forName="picture_3" refType="w" refFor="ch" refForName="picture_1" fact="1.21"/>
                <dgm:constr type="ctrY" for="ch" forName="picture_3" refType="h" refFor="ch" refForName="picture_1" fact="0.8125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</dgm:constrLst>
            </dgm:if>
            <dgm:else name="Name11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75"/>
                <dgm:constr type="h" for="ch" forName="picture_2" refType="h" refFor="ch" refForName="picture_1" fact="0.375"/>
                <dgm:constr type="r" for="ch" forName="picture_2" refType="w"/>
                <dgm:constr type="rOff" for="ch" forName="picture_2" refType="w" refFor="ch" refForName="picture_1" fact="-1.21"/>
                <dgm:constr type="ctrY" for="ch" forName="picture_2" refType="h" refFor="ch" refForName="picture_1" fact="0.187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75"/>
                <dgm:constr type="h" for="ch" forName="picture_3" refType="h" refFor="ch" refForName="picture_1" fact="0.375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8125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</dgm:constrLst>
            </dgm:else>
          </dgm:choose>
        </dgm:if>
        <dgm:if name="Name12" axis="ch" ptType="node" func="cnt" op="lte" val="4">
          <dgm:choose name="Name13">
            <dgm:if name="Name14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"/>
                <dgm:constr type="h" for="ch" forName="picture_2" refType="h" refFor="ch" refForName="picture_1" fact="0.3"/>
                <dgm:constr type="l" for="ch" forName="picture_2" refType="w" refFor="ch" refForName="picture_1" fact="1.354"/>
                <dgm:constr type="ctrY" for="ch" forName="picture_2" refType="h" refFor="ch" refForName="picture_1" fact="0.1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"/>
                <dgm:constr type="h" for="ch" forName="picture_3" refType="h" refFor="ch" refForName="picture_1" fact="0.3"/>
                <dgm:constr type="l" for="ch" forName="picture_3" refType="w" refFor="ch" refForName="picture_1" fact="1.21"/>
                <dgm:constr type="ctrY" for="ch" forName="picture_3" refType="h" refFor="ch" refForName="picture_1" fact="0.5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3"/>
                <dgm:constr type="h" for="ch" forName="picture_4" refType="h" refFor="ch" refForName="picture_1" fact="0.3"/>
                <dgm:constr type="l" for="ch" forName="picture_4" refType="w" refFor="ch" refForName="picture_1" fact="1.354"/>
                <dgm:constr type="ctrY" for="ch" forName="picture_4" refType="h" refFor="ch" refForName="picture_1" fact="0.8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</dgm:constrLst>
            </dgm:if>
            <dgm:else name="Name15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"/>
                <dgm:constr type="h" for="ch" forName="picture_2" refType="h" refFor="ch" refForName="picture_1" fact="0.3"/>
                <dgm:constr type="r" for="ch" forName="picture_2" refType="w"/>
                <dgm:constr type="rOff" for="ch" forName="picture_2" refType="w" refFor="ch" refForName="picture_1" fact="-1.354"/>
                <dgm:constr type="ctrY" for="ch" forName="picture_2" refType="h" refFor="ch" refForName="picture_1" fact="0.1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"/>
                <dgm:constr type="h" for="ch" forName="picture_3" refType="h" refFor="ch" refForName="picture_1" fact="0.3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5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3"/>
                <dgm:constr type="h" for="ch" forName="picture_4" refType="h" refFor="ch" refForName="picture_1" fact="0.3"/>
                <dgm:constr type="r" for="ch" forName="picture_4" refType="w"/>
                <dgm:constr type="rOff" for="ch" forName="picture_4" refType="w" refFor="ch" refForName="picture_1" fact="-1.354"/>
                <dgm:constr type="ctrY" for="ch" forName="picture_4" refType="h" refFor="ch" refForName="picture_1" fact="0.8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</dgm:constrLst>
            </dgm:else>
          </dgm:choose>
        </dgm:if>
        <dgm:if name="Name16" axis="ch" ptType="node" func="cnt" op="lte" val="5">
          <dgm:choose name="Name17">
            <dgm:if name="Name18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22"/>
                <dgm:constr type="h" for="ch" forName="picture_2" refType="h" refFor="ch" refForName="picture_1" fact="0.22"/>
                <dgm:constr type="l" for="ch" forName="picture_2" refType="w" refFor="ch" refForName="picture_1" fact="1.375"/>
                <dgm:constr type="ctrY" for="ch" forName="picture_2" refType="h" refFor="ch" refForName="picture_1" fact="0.11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22"/>
                <dgm:constr type="h" for="ch" forName="picture_3" refType="h" refFor="ch" refForName="picture_1" fact="0.22"/>
                <dgm:constr type="l" for="ch" forName="picture_3" refType="w" refFor="ch" refForName="picture_1" fact="1.21"/>
                <dgm:constr type="ctrY" for="ch" forName="picture_3" refType="h" refFor="ch" refForName="picture_1" fact="0.353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22"/>
                <dgm:constr type="h" for="ch" forName="picture_4" refType="h" refFor="ch" refForName="picture_1" fact="0.22"/>
                <dgm:constr type="l" for="ch" forName="picture_4" refType="w" refFor="ch" refForName="picture_1" fact="1.21"/>
                <dgm:constr type="ctrY" for="ch" forName="picture_4" refType="h" refFor="ch" refForName="picture_1" fact="0.647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22"/>
                <dgm:constr type="h" for="ch" forName="picture_5" refType="h" refFor="ch" refForName="picture_1" fact="0.22"/>
                <dgm:constr type="l" for="ch" forName="picture_5" refType="w" refFor="ch" refForName="picture_1" fact="1.375"/>
                <dgm:constr type="ctrY" for="ch" forName="picture_5" refType="h" refFor="ch" refForName="picture_1" fact="0.89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</dgm:constrLst>
            </dgm:if>
            <dgm:else name="Name19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22"/>
                <dgm:constr type="h" for="ch" forName="picture_2" refType="h" refFor="ch" refForName="picture_1" fact="0.22"/>
                <dgm:constr type="r" for="ch" forName="picture_2" refType="w"/>
                <dgm:constr type="rOff" for="ch" forName="picture_2" refType="w" refFor="ch" refForName="picture_1" fact="-1.375"/>
                <dgm:constr type="ctrY" for="ch" forName="picture_2" refType="h" refFor="ch" refForName="picture_1" fact="0.11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22"/>
                <dgm:constr type="h" for="ch" forName="picture_3" refType="h" refFor="ch" refForName="picture_1" fact="0.22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353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22"/>
                <dgm:constr type="h" for="ch" forName="picture_4" refType="h" refFor="ch" refForName="picture_1" fact="0.22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647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22"/>
                <dgm:constr type="h" for="ch" forName="picture_5" refType="h" refFor="ch" refForName="picture_1" fact="0.22"/>
                <dgm:constr type="r" for="ch" forName="picture_5" refType="w"/>
                <dgm:constr type="rOff" for="ch" forName="picture_5" refType="w" refFor="ch" refForName="picture_1" fact="-1.375"/>
                <dgm:constr type="ctrY" for="ch" forName="picture_5" refType="h" refFor="ch" refForName="picture_1" fact="0.89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</dgm:constrLst>
            </dgm:else>
          </dgm:choose>
        </dgm:if>
        <dgm:if name="Name20" axis="ch" ptType="node" func="cnt" op="lte" val="6">
          <dgm:choose name="Name21">
            <dgm:if name="Name22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8"/>
                <dgm:constr type="h" for="ch" forName="picture_2" refType="h" refFor="ch" refForName="picture_1" fact="0.18"/>
                <dgm:constr type="l" for="ch" forName="picture_2" refType="w" refFor="ch" refForName="picture_1" fact="1.4238"/>
                <dgm:constr type="ctrY" for="ch" forName="picture_2" refType="h" refFor="ch" refForName="picture_1" fact="0.09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8"/>
                <dgm:constr type="h" for="ch" forName="picture_3" refType="h" refFor="ch" refForName="picture_1" fact="0.18"/>
                <dgm:constr type="l" for="ch" forName="picture_3" refType="w" refFor="ch" refForName="picture_1" fact="1.2667"/>
                <dgm:constr type="ctrY" for="ch" forName="picture_3" refType="h" refFor="ch" refForName="picture_1" fact="0.261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8"/>
                <dgm:constr type="h" for="ch" forName="picture_4" refType="h" refFor="ch" refForName="picture_1" fact="0.18"/>
                <dgm:constr type="l" for="ch" forName="picture_4" refType="w" refFor="ch" refForName="picture_1" fact="1.21"/>
                <dgm:constr type="ctrY" for="ch" forName="picture_4" refType="h" refFor="ch" refForName="picture_1" fact="0.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8"/>
                <dgm:constr type="h" for="ch" forName="picture_5" refType="h" refFor="ch" refForName="picture_1" fact="0.18"/>
                <dgm:constr type="l" for="ch" forName="picture_5" refType="w" refFor="ch" refForName="picture_1" fact="1.2667"/>
                <dgm:constr type="ctrY" for="ch" forName="picture_5" refType="h" refFor="ch" refForName="picture_1" fact="0.739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8"/>
                <dgm:constr type="h" for="ch" forName="picture_6" refType="h" refFor="ch" refForName="picture_1" fact="0.18"/>
                <dgm:constr type="l" for="ch" forName="picture_6" refType="w" refFor="ch" refForName="picture_1" fact="1.4238"/>
                <dgm:constr type="ctrY" for="ch" forName="picture_6" refType="h" refFor="ch" refForName="picture_1" fact="0.91"/>
                <dgm:constr type="l" for="ch" forName="line_6" refType="ctrX" refFor="ch" refForName="picture_1"/>
                <dgm:constr type="h" for="ch" forName="line_6"/>
                <dgm:constr type="r" for="ch" forName="line_6" refType="ctrX" refFor="ch" refForName="picture_6"/>
                <dgm:constr type="ctrY" for="ch" forName="line_6" refType="ctrY" refFor="ch" refForName="picture_6"/>
                <dgm:constr type="r" for="ch" forName="textparent_6" refType="w"/>
                <dgm:constr type="h" for="ch" forName="textparent_6" refType="h" refFor="ch" refForName="picture_6"/>
                <dgm:constr type="l" for="ch" forName="textparent_6" refType="r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</dgm:constrLst>
            </dgm:if>
            <dgm:else name="Name23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8"/>
                <dgm:constr type="h" for="ch" forName="picture_2" refType="h" refFor="ch" refForName="picture_1" fact="0.18"/>
                <dgm:constr type="r" for="ch" forName="picture_2" refType="w"/>
                <dgm:constr type="rOff" for="ch" forName="picture_2" refType="w" refFor="ch" refForName="picture_1" fact="-1.4238"/>
                <dgm:constr type="ctrY" for="ch" forName="picture_2" refType="h" refFor="ch" refForName="picture_1" fact="0.09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8"/>
                <dgm:constr type="h" for="ch" forName="picture_3" refType="h" refFor="ch" refForName="picture_1" fact="0.18"/>
                <dgm:constr type="r" for="ch" forName="picture_3" refType="w"/>
                <dgm:constr type="rOff" for="ch" forName="picture_3" refType="w" refFor="ch" refForName="picture_1" fact="-1.2667"/>
                <dgm:constr type="ctrY" for="ch" forName="picture_3" refType="h" refFor="ch" refForName="picture_1" fact="0.261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8"/>
                <dgm:constr type="h" for="ch" forName="picture_4" refType="h" refFor="ch" refForName="picture_1" fact="0.18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8"/>
                <dgm:constr type="h" for="ch" forName="picture_5" refType="h" refFor="ch" refForName="picture_1" fact="0.18"/>
                <dgm:constr type="r" for="ch" forName="picture_5" refType="w"/>
                <dgm:constr type="rOff" for="ch" forName="picture_5" refType="w" refFor="ch" refForName="picture_1" fact="-1.2667"/>
                <dgm:constr type="ctrY" for="ch" forName="picture_5" refType="h" refFor="ch" refForName="picture_1" fact="0.739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8"/>
                <dgm:constr type="h" for="ch" forName="picture_6" refType="h" refFor="ch" refForName="picture_1" fact="0.18"/>
                <dgm:constr type="r" for="ch" forName="picture_6" refType="w"/>
                <dgm:constr type="rOff" for="ch" forName="picture_6" refType="w" refFor="ch" refForName="picture_1" fact="-1.4238"/>
                <dgm:constr type="ctrY" for="ch" forName="picture_6" refType="h" refFor="ch" refForName="picture_1" fact="0.91"/>
                <dgm:constr type="r" for="ch" forName="line_6" refType="ctrX" refFor="ch" refForName="picture_1"/>
                <dgm:constr type="h" for="ch" forName="line_6"/>
                <dgm:constr type="l" for="ch" forName="line_6" refType="ctrX" refFor="ch" refForName="picture_6"/>
                <dgm:constr type="ctrY" for="ch" forName="line_6" refType="ctrY" refFor="ch" refForName="picture_6"/>
                <dgm:constr type="l" for="ch" forName="textparent_6"/>
                <dgm:constr type="h" for="ch" forName="textparent_6" refType="h" refFor="ch" refForName="picture_6"/>
                <dgm:constr type="r" for="ch" forName="textparent_6" refType="l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</dgm:constrLst>
            </dgm:else>
          </dgm:choose>
        </dgm:if>
        <dgm:else name="Name24">
          <dgm:choose name="Name25">
            <dgm:if name="Name26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5"/>
                <dgm:constr type="h" for="ch" forName="picture_2" refType="h" refFor="ch" refForName="picture_1" fact="0.15"/>
                <dgm:constr type="l" for="ch" forName="picture_2" refType="w" refFor="ch" refForName="picture_1" fact="1.4363"/>
                <dgm:constr type="ctrY" for="ch" forName="picture_2" refType="h" refFor="ch" refForName="picture_1" fact="0.07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5"/>
                <dgm:constr type="h" for="ch" forName="picture_3" refType="h" refFor="ch" refForName="picture_1" fact="0.15"/>
                <dgm:constr type="l" for="ch" forName="picture_3" refType="w" refFor="ch" refForName="picture_1" fact="1.2898"/>
                <dgm:constr type="ctrY" for="ch" forName="picture_3" refType="h" refFor="ch" refForName="picture_1" fact="0.227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5"/>
                <dgm:constr type="h" for="ch" forName="picture_4" refType="h" refFor="ch" refForName="picture_1" fact="0.15"/>
                <dgm:constr type="l" for="ch" forName="picture_4" refType="w" refFor="ch" refForName="picture_1" fact="1.21"/>
                <dgm:constr type="ctrY" for="ch" forName="picture_4" refType="h" refFor="ch" refForName="picture_1" fact="0.40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5"/>
                <dgm:constr type="h" for="ch" forName="picture_5" refType="h" refFor="ch" refForName="picture_1" fact="0.15"/>
                <dgm:constr type="l" for="ch" forName="picture_5" refType="w" refFor="ch" refForName="picture_1" fact="1.21"/>
                <dgm:constr type="ctrY" for="ch" forName="picture_5" refType="h" refFor="ch" refForName="picture_1" fact="0.595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5"/>
                <dgm:constr type="h" for="ch" forName="picture_6" refType="h" refFor="ch" refForName="picture_1" fact="0.15"/>
                <dgm:constr type="l" for="ch" forName="picture_6" refType="w" refFor="ch" refForName="picture_1" fact="1.2898"/>
                <dgm:constr type="ctrY" for="ch" forName="picture_6" refType="h" refFor="ch" refForName="picture_1" fact="0.773"/>
                <dgm:constr type="l" for="ch" forName="line_6" refType="ctrX" refFor="ch" refForName="picture_1"/>
                <dgm:constr type="h" for="ch" forName="line_6"/>
                <dgm:constr type="r" for="ch" forName="line_6" refType="ctrX" refFor="ch" refForName="picture_6"/>
                <dgm:constr type="ctrY" for="ch" forName="line_6" refType="ctrY" refFor="ch" refForName="picture_6"/>
                <dgm:constr type="r" for="ch" forName="textparent_6" refType="w"/>
                <dgm:constr type="h" for="ch" forName="textparent_6" refType="h" refFor="ch" refForName="picture_6"/>
                <dgm:constr type="l" for="ch" forName="textparent_6" refType="r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  <dgm:constr type="w" for="ch" forName="picture_7" refType="w" refFor="ch" refForName="picture_1" fact="0.15"/>
                <dgm:constr type="h" for="ch" forName="picture_7" refType="h" refFor="ch" refForName="picture_1" fact="0.15"/>
                <dgm:constr type="l" for="ch" forName="picture_7" refType="w" refFor="ch" refForName="picture_1" fact="1.4363"/>
                <dgm:constr type="ctrY" for="ch" forName="picture_7" refType="h" refFor="ch" refForName="picture_1" fact="0.925"/>
                <dgm:constr type="l" for="ch" forName="line_7" refType="ctrX" refFor="ch" refForName="picture_1"/>
                <dgm:constr type="h" for="ch" forName="line_7"/>
                <dgm:constr type="r" for="ch" forName="line_7" refType="ctrX" refFor="ch" refForName="picture_7"/>
                <dgm:constr type="ctrY" for="ch" forName="line_7" refType="ctrY" refFor="ch" refForName="picture_7"/>
                <dgm:constr type="r" for="ch" forName="textparent_7" refType="w"/>
                <dgm:constr type="h" for="ch" forName="textparent_7" refType="h" refFor="ch" refForName="picture_7"/>
                <dgm:constr type="l" for="ch" forName="textparent_7" refType="r" refFor="ch" refForName="picture_7"/>
                <dgm:constr type="ctrY" for="ch" forName="textparent_7" refType="ctrY" refFor="ch" refForName="picture_7"/>
                <dgm:constr type="primFontSz" for="des" forName="text_7" refType="primFontSz" refFor="des" refForName="text_2" op="equ"/>
              </dgm:constrLst>
            </dgm:if>
            <dgm:else name="Name27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5"/>
                <dgm:constr type="h" for="ch" forName="picture_2" refType="h" refFor="ch" refForName="picture_1" fact="0.15"/>
                <dgm:constr type="r" for="ch" forName="picture_2" refType="w"/>
                <dgm:constr type="rOff" for="ch" forName="picture_2" refType="w" refFor="ch" refForName="picture_1" fact="-1.4363"/>
                <dgm:constr type="ctrY" for="ch" forName="picture_2" refType="h" refFor="ch" refForName="picture_1" fact="0.07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5"/>
                <dgm:constr type="h" for="ch" forName="picture_3" refType="h" refFor="ch" refForName="picture_1" fact="0.15"/>
                <dgm:constr type="r" for="ch" forName="picture_3" refType="w"/>
                <dgm:constr type="rOff" for="ch" forName="picture_3" refType="w" refFor="ch" refForName="picture_1" fact="-1.2898"/>
                <dgm:constr type="ctrY" for="ch" forName="picture_3" refType="h" refFor="ch" refForName="picture_1" fact="0.227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5"/>
                <dgm:constr type="h" for="ch" forName="picture_4" refType="h" refFor="ch" refForName="picture_1" fact="0.15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40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5"/>
                <dgm:constr type="h" for="ch" forName="picture_5" refType="h" refFor="ch" refForName="picture_1" fact="0.15"/>
                <dgm:constr type="r" for="ch" forName="picture_5" refType="w"/>
                <dgm:constr type="rOff" for="ch" forName="picture_5" refType="w" refFor="ch" refForName="picture_1" fact="-1.21"/>
                <dgm:constr type="ctrY" for="ch" forName="picture_5" refType="h" refFor="ch" refForName="picture_1" fact="0.595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5"/>
                <dgm:constr type="h" for="ch" forName="picture_6" refType="h" refFor="ch" refForName="picture_1" fact="0.15"/>
                <dgm:constr type="r" for="ch" forName="picture_6" refType="w"/>
                <dgm:constr type="rOff" for="ch" forName="picture_6" refType="w" refFor="ch" refForName="picture_1" fact="-1.2898"/>
                <dgm:constr type="ctrY" for="ch" forName="picture_6" refType="h" refFor="ch" refForName="picture_1" fact="0.773"/>
                <dgm:constr type="r" for="ch" forName="line_6" refType="ctrX" refFor="ch" refForName="picture_1"/>
                <dgm:constr type="h" for="ch" forName="line_6"/>
                <dgm:constr type="l" for="ch" forName="line_6" refType="ctrX" refFor="ch" refForName="picture_6"/>
                <dgm:constr type="ctrY" for="ch" forName="line_6" refType="ctrY" refFor="ch" refForName="picture_6"/>
                <dgm:constr type="l" for="ch" forName="textparent_6"/>
                <dgm:constr type="h" for="ch" forName="textparent_6" refType="h" refFor="ch" refForName="picture_6"/>
                <dgm:constr type="r" for="ch" forName="textparent_6" refType="l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  <dgm:constr type="w" for="ch" forName="picture_7" refType="w" refFor="ch" refForName="picture_1" fact="0.15"/>
                <dgm:constr type="h" for="ch" forName="picture_7" refType="h" refFor="ch" refForName="picture_1" fact="0.15"/>
                <dgm:constr type="r" for="ch" forName="picture_7" refType="w"/>
                <dgm:constr type="rOff" for="ch" forName="picture_7" refType="w" refFor="ch" refForName="picture_1" fact="-1.4363"/>
                <dgm:constr type="ctrY" for="ch" forName="picture_7" refType="h" refFor="ch" refForName="picture_1" fact="0.925"/>
                <dgm:constr type="r" for="ch" forName="line_7" refType="ctrX" refFor="ch" refForName="picture_1"/>
                <dgm:constr type="h" for="ch" forName="line_7"/>
                <dgm:constr type="l" for="ch" forName="line_7" refType="ctrX" refFor="ch" refForName="picture_7"/>
                <dgm:constr type="ctrY" for="ch" forName="line_7" refType="ctrY" refFor="ch" refForName="picture_7"/>
                <dgm:constr type="l" for="ch" forName="textparent_7"/>
                <dgm:constr type="h" for="ch" forName="textparent_7" refType="h" refFor="ch" refForName="picture_7"/>
                <dgm:constr type="r" for="ch" forName="textparent_7" refType="l" refFor="ch" refForName="picture_7"/>
                <dgm:constr type="ctrY" for="ch" forName="textparent_7" refType="ctrY" refFor="ch" refForName="picture_7"/>
                <dgm:constr type="primFontSz" for="des" forName="text_7" refType="primFontSz" refFor="des" refForName="text_2" op="equ"/>
              </dgm:constrLst>
            </dgm:else>
          </dgm:choose>
        </dgm:else>
      </dgm:choose>
      <dgm:forEach name="wrapper" axis="self" ptType="parTrans">
        <dgm:forEach name="wrapper2" axis="self" ptType="sibTrans" st="2">
          <dgm:forEach name="pictureRepeat" axis="self">
            <dgm:layoutNode name="pictureRepeatNode" styleLbl="alignImgPlace1">
              <dgm:alg type="sp"/>
              <dgm:shape xmlns:r="http://schemas.openxmlformats.org/officeDocument/2006/relationships" type="ellipse" r:blip="" blipPhldr="1">
                <dgm:adjLst/>
              </dgm:shape>
              <dgm:presOf axis="self"/>
            </dgm:layoutNode>
          </dgm:forEach>
        </dgm:forEach>
      </dgm:forEach>
      <dgm:forEach name="Name28" axis="ch" ptType="sibTrans" hideLastTrans="0" cnt="1">
        <dgm:layoutNode name="picture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9" ref="pictureRepeat"/>
        </dgm:layoutNode>
      </dgm:forEach>
      <dgm:forEach name="Name30" axis="ch" ptType="node" cnt="1">
        <dgm:layoutNode name="text_1" styleLbl="node1">
          <dgm:varLst>
            <dgm:bulletEnabled val="1"/>
          </dgm:varLst>
          <dgm:alg type="tx">
            <dgm:param type="txAnchorVert" val="b"/>
            <dgm:param type="txAnchorVertCh" val="b"/>
            <dgm:param type="parTxRTLAlign" val="r"/>
            <dgm:param type="shpTxRTLAlignCh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primFontSz" val="65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</dgm:forEach>
      <dgm:forEach name="Name31" axis="ch" ptType="sibTrans" hideLastTrans="0" st="2" cnt="1">
        <dgm:layoutNode name="picture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2" ref="pictureRepeat"/>
        </dgm:layoutNode>
      </dgm:forEach>
      <dgm:forEach name="Name33" axis="ch" ptType="node" st="2" cnt="1">
        <dgm:layoutNode name="line_2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2">
          <dgm:choose name="Name34">
            <dgm:if name="Name35" func="var" arg="dir" op="equ" val="norm">
              <dgm:alg type="lin">
                <dgm:param type="horzAlign" val="l"/>
              </dgm:alg>
            </dgm:if>
            <dgm:else name="Name36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2" refType="w"/>
            <dgm:constr type="h" for="ch" forName="text_2" refType="h"/>
          </dgm:constrLst>
          <dgm:presOf/>
          <dgm:layoutNode name="text_2" styleLbl="revTx">
            <dgm:varLst>
              <dgm:bulletEnabled val="1"/>
            </dgm:varLst>
            <dgm:choose name="Name37">
              <dgm:if name="Name38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39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40" axis="ch" ptType="sibTrans" hideLastTrans="0" st="3" cnt="1">
        <dgm:layoutNode name="picture_3">
          <dgm:alg type="sp"/>
          <dgm:shape xmlns:r="http://schemas.openxmlformats.org/officeDocument/2006/relationships" r:blip="">
            <dgm:adjLst/>
          </dgm:shape>
          <dgm:presOf/>
          <dgm:constrLst/>
          <dgm:forEach name="Name41" ref="pictureRepeat"/>
        </dgm:layoutNode>
      </dgm:forEach>
      <dgm:forEach name="Name42" axis="ch" ptType="node" st="3" cnt="1">
        <dgm:layoutNode name="line_3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3">
          <dgm:choose name="Name43">
            <dgm:if name="Name44" func="var" arg="dir" op="equ" val="norm">
              <dgm:alg type="lin">
                <dgm:param type="horzAlign" val="l"/>
              </dgm:alg>
            </dgm:if>
            <dgm:else name="Name45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3" refType="w"/>
            <dgm:constr type="h" for="ch" forName="text_3" refType="h"/>
          </dgm:constrLst>
          <dgm:presOf/>
          <dgm:layoutNode name="text_3" styleLbl="revTx">
            <dgm:varLst>
              <dgm:bulletEnabled val="1"/>
            </dgm:varLst>
            <dgm:choose name="Name46">
              <dgm:if name="Name47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48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49" axis="ch" ptType="sibTrans" hideLastTrans="0" st="4" cnt="1">
        <dgm:layoutNode name="picture_4">
          <dgm:alg type="sp"/>
          <dgm:shape xmlns:r="http://schemas.openxmlformats.org/officeDocument/2006/relationships" r:blip="">
            <dgm:adjLst/>
          </dgm:shape>
          <dgm:presOf/>
          <dgm:constrLst/>
          <dgm:forEach name="Name50" ref="pictureRepeat"/>
        </dgm:layoutNode>
      </dgm:forEach>
      <dgm:forEach name="Name51" axis="ch" ptType="node" st="4" cnt="1">
        <dgm:layoutNode name="line_4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4">
          <dgm:choose name="Name52">
            <dgm:if name="Name53" func="var" arg="dir" op="equ" val="norm">
              <dgm:alg type="lin">
                <dgm:param type="horzAlign" val="l"/>
              </dgm:alg>
            </dgm:if>
            <dgm:else name="Name54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4" refType="w"/>
            <dgm:constr type="h" for="ch" forName="text_4" refType="h"/>
          </dgm:constrLst>
          <dgm:presOf/>
          <dgm:layoutNode name="text_4" styleLbl="revTx">
            <dgm:varLst>
              <dgm:bulletEnabled val="1"/>
            </dgm:varLst>
            <dgm:choose name="Name55">
              <dgm:if name="Name56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57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58" axis="ch" ptType="sibTrans" hideLastTrans="0" st="5" cnt="1">
        <dgm:layoutNode name="picture_5">
          <dgm:alg type="sp"/>
          <dgm:shape xmlns:r="http://schemas.openxmlformats.org/officeDocument/2006/relationships" r:blip="">
            <dgm:adjLst/>
          </dgm:shape>
          <dgm:presOf/>
          <dgm:constrLst/>
          <dgm:forEach name="Name59" ref="pictureRepeat"/>
        </dgm:layoutNode>
      </dgm:forEach>
      <dgm:forEach name="Name60" axis="ch" ptType="node" st="5" cnt="1">
        <dgm:layoutNode name="line_5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5">
          <dgm:choose name="Name61">
            <dgm:if name="Name62" func="var" arg="dir" op="equ" val="norm">
              <dgm:alg type="lin">
                <dgm:param type="horzAlign" val="l"/>
              </dgm:alg>
            </dgm:if>
            <dgm:else name="Name63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5" refType="w"/>
            <dgm:constr type="h" for="ch" forName="text_5" refType="h"/>
          </dgm:constrLst>
          <dgm:presOf/>
          <dgm:layoutNode name="text_5" styleLbl="revTx">
            <dgm:varLst>
              <dgm:bulletEnabled val="1"/>
            </dgm:varLst>
            <dgm:choose name="Name64">
              <dgm:if name="Name65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66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67" axis="ch" ptType="sibTrans" hideLastTrans="0" st="6" cnt="1">
        <dgm:layoutNode name="picture_6">
          <dgm:alg type="sp"/>
          <dgm:shape xmlns:r="http://schemas.openxmlformats.org/officeDocument/2006/relationships" r:blip="">
            <dgm:adjLst/>
          </dgm:shape>
          <dgm:presOf/>
          <dgm:constrLst/>
          <dgm:forEach name="Name68" ref="pictureRepeat"/>
        </dgm:layoutNode>
      </dgm:forEach>
      <dgm:forEach name="Name69" axis="ch" ptType="node" st="6" cnt="1">
        <dgm:layoutNode name="line_6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6">
          <dgm:choose name="Name70">
            <dgm:if name="Name71" func="var" arg="dir" op="equ" val="norm">
              <dgm:alg type="lin">
                <dgm:param type="horzAlign" val="l"/>
              </dgm:alg>
            </dgm:if>
            <dgm:else name="Name72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6" refType="w"/>
            <dgm:constr type="h" for="ch" forName="text_6" refType="h"/>
          </dgm:constrLst>
          <dgm:presOf/>
          <dgm:layoutNode name="text_6" styleLbl="revTx">
            <dgm:varLst>
              <dgm:bulletEnabled val="1"/>
            </dgm:varLst>
            <dgm:choose name="Name73">
              <dgm:if name="Name74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75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76" axis="ch" ptType="sibTrans" hideLastTrans="0" st="7" cnt="1">
        <dgm:layoutNode name="picture_7">
          <dgm:alg type="sp"/>
          <dgm:shape xmlns:r="http://schemas.openxmlformats.org/officeDocument/2006/relationships" r:blip="">
            <dgm:adjLst/>
          </dgm:shape>
          <dgm:presOf/>
          <dgm:constrLst/>
          <dgm:forEach name="Name77" ref="pictureRepeat"/>
        </dgm:layoutNode>
      </dgm:forEach>
      <dgm:forEach name="Name78" axis="ch" ptType="node" st="7" cnt="1">
        <dgm:layoutNode name="line_7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7">
          <dgm:choose name="Name79">
            <dgm:if name="Name80" func="var" arg="dir" op="equ" val="norm">
              <dgm:alg type="lin">
                <dgm:param type="horzAlign" val="l"/>
              </dgm:alg>
            </dgm:if>
            <dgm:else name="Name81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7" refType="w"/>
            <dgm:constr type="h" for="ch" forName="text_7" refType="h"/>
          </dgm:constrLst>
          <dgm:presOf/>
          <dgm:layoutNode name="text_7" styleLbl="revTx">
            <dgm:varLst>
              <dgm:bulletEnabled val="1"/>
            </dgm:varLst>
            <dgm:choose name="Name82">
              <dgm:if name="Name83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84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BendingPictureCaptionList">
  <dgm:title val=""/>
  <dgm:desc val=""/>
  <dgm:catLst>
    <dgm:cat type="picture" pri="9000"/>
    <dgm:cat type="pictureconvert" pri="9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w" fact="1.11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"/>
              <dgm:constr type="t" for="ch" forName="rect1" refType="h" fact="0"/>
              <dgm:constr type="w" for="ch" forName="rect1" refType="w"/>
              <dgm:constr type="h" for="ch" forName="rect1" refType="h" fact="0.8"/>
              <dgm:constr type="l" for="ch" forName="wedgeRectCallout1" refType="w" fact="0.09"/>
              <dgm:constr type="t" for="ch" forName="wedgeRectCallout1" refType="h" fact="0.72"/>
              <dgm:constr type="w" for="ch" forName="wedgeRectCallout1" refType="w" fact="0.89"/>
              <dgm:constr type="h" for="ch" forName="wedgeRectCallout1" refType="h" fact="0.28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w"/>
              <dgm:constr type="h" for="ch" forName="rect1" refType="h" fact="0.8"/>
              <dgm:constr type="l" for="ch" forName="wedgeRectCallout1" refType="w" fact="0.02"/>
              <dgm:constr type="t" for="ch" forName="wedgeRectCallout1" refType="h" fact="0.72"/>
              <dgm:constr type="w" for="ch" forName="wedgeRectCallout1" refType="w" fact="0.89"/>
              <dgm:constr type="h" for="ch" forName="wedgeRectCallout1" refType="h" fact="0.28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wedgeRectCallout1" styleLbl="node1">
          <dgm:varLst>
            <dgm:bulletEnabled val="1"/>
          </dgm:varLst>
          <dgm:alg type="tx"/>
          <dgm:choose name="Name7">
            <dgm:if name="Name8" func="var" arg="dir" op="equ" val="norm">
              <dgm:shape xmlns:r="http://schemas.openxmlformats.org/officeDocument/2006/relationships" type="wedgeRectCallout" r:blip="">
                <dgm:adjLst>
                  <dgm:adj idx="1" val="0.2025"/>
                  <dgm:adj idx="2" val="-0.607"/>
                </dgm:adjLst>
              </dgm:shape>
            </dgm:if>
            <dgm:else name="Name9">
              <dgm:shape xmlns:r="http://schemas.openxmlformats.org/officeDocument/2006/relationships" type="wedgeRectCallout" r:blip="">
                <dgm:adjLst>
                  <dgm:adj idx="1" val="-0.2025"/>
                  <dgm:adj idx="2" val="-0.607"/>
                </dgm:adjLst>
              </dgm:shape>
            </dgm:else>
          </dgm:choos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rot="180" type="chevron" r:blip="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rot="180" type="chevron" r:blip="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8/layout/VerticalCircleList">
  <dgm:title val=""/>
  <dgm:desc val=""/>
  <dgm:catLst>
    <dgm:cat type="list" pri="23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  <dgm:cxn modelId="51" srcId="2" destId="21" srcOrd="0" destOrd="0"/>
        <dgm:cxn modelId="52" srcId="2" destId="22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</dgm:varLst>
    <dgm:alg type="lin">
      <dgm:param type="linDir" val="fromT"/>
      <dgm:param type="fallback" val="2D"/>
    </dgm:alg>
    <dgm:shape xmlns:r="http://schemas.openxmlformats.org/officeDocument/2006/relationships" r:blip="">
      <dgm:adjLst/>
    </dgm:shape>
    <dgm:presOf/>
    <dgm:constrLst>
      <dgm:constr type="w" for="ch" forName="withChildren" refType="w"/>
      <dgm:constr type="h" for="ch" forName="withChildren" refType="w" fact="0.909"/>
      <dgm:constr type="w" for="ch" forName="noChildren" refType="w"/>
      <dgm:constr type="h" for="ch" forName="noChildren" refType="w" fact="0.164"/>
      <dgm:constr type="w" for="ch" forName="overlap" val="1"/>
      <dgm:constr type="h" for="ch" forName="overlap" refType="w" refFor="ch" refForName="withChildren" fact="-0.089"/>
      <dgm:constr type="primFontSz" for="des" forName="txLvl1" op="equ" val="65"/>
      <dgm:constr type="primFontSz" for="des" forName="txLvlOnly1" refType="primFontSz" refFor="des" refForName="txLvl1" op="equ"/>
      <dgm:constr type="primFontSz" for="des" forName="txLvl2" refType="primFontSz" refFor="des" refForName="txLvl1" op="equ" fact="0.78"/>
      <dgm:constr type="primFontSz" for="des" forName="txLvl3" refType="primFontSz" refFor="des" refForName="txLvl1" op="equ" fact="0.78"/>
      <dgm:constr type="userF" for="des" forName="lin" refType="primFontSz" refFor="des" refForName="txLvl2" op="equ"/>
    </dgm:constrLst>
    <dgm:forEach name="Name1" axis="ch" ptType="node">
      <dgm:choose name="Name2">
        <dgm:if name="Name3" axis="ch" ptType="node" func="cnt" op="gte" val="1">
          <dgm:layoutNode name="withChildren">
            <dgm:alg type="composite"/>
            <dgm:choose name="Name4">
              <dgm:if name="Name5" func="var" arg="dir" op="equ" val="norm">
                <dgm:constrLst>
                  <dgm:constr type="l" for="ch" forName="bigCircle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l" for="ch" forName="medCircle" refType="w" fact="0.043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 refType="ctrX" refFor="ch" refForName="medCircle"/>
                  <dgm:constr type="r" for="ch" forName="txLvl1" refType="w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 refType="ctrX" refFor="ch" refForName="medCircle"/>
                  <dgm:constr type="r" for="ch" forName="lin" refType="w"/>
                  <dgm:constr type="t" for="ch" forName="lin" refType="h" fact="0.222"/>
                  <dgm:constr type="h" for="ch" forName="lin" refType="h" fact="0.68"/>
                </dgm:constrLst>
              </dgm:if>
              <dgm:else name="Name6">
                <dgm:constrLst>
                  <dgm:constr type="r" for="ch" forName="bigCircle" refType="w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r" for="ch" forName="medCircle" refType="w" fact="0.957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/>
                  <dgm:constr type="r" for="ch" forName="txLvl1" refType="ctrX" refFor="ch" refForName="medCircle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/>
                  <dgm:constr type="r" for="ch" forName="lin" refType="ctrX" refFor="ch" refForName="medCircle"/>
                  <dgm:constr type="t" for="ch" forName="lin" refType="h" fact="0.222"/>
                  <dgm:constr type="h" for="ch" forName="lin" refType="h" fact="0.68"/>
                </dgm:constrLst>
              </dgm:else>
            </dgm:choose>
            <dgm:layoutNode name="big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med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1" styleLbl="revTx">
              <dgm:choose name="Name7">
                <dgm:if name="Name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lin">
              <dgm:choose name="Name10">
                <dgm:if name="Name11" func="var" arg="dir" op="equ" val="norm">
                  <dgm:alg type="lin">
                    <dgm:param type="linDir" val="fromT"/>
                    <dgm:param type="vertAlign" val="t"/>
                    <dgm:param type="nodeHorzAlign" val="l"/>
                  </dgm:alg>
                </dgm:if>
                <dgm:else name="Name12">
                  <dgm:alg type="lin">
                    <dgm:param type="linDir" val="fromT"/>
                    <dgm:param type="vertAlign" val="t"/>
                    <dgm:param type="nodeHorzAlign" val="r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>
                <dgm:constr type="userF"/>
                <dgm:constr type="primFontSz" for="ch" forName="txLvl2" refType="userF"/>
                <dgm:constr type="w" for="ch" forName="txLvl2" refType="w"/>
                <dgm:constr type="h" for="ch" forName="txLvl2" refType="primFontSz" refFor="ch" refForName="txLvl2" fact="0.39"/>
                <dgm:constr type="w" for="ch" forName="txLvl3" refType="w"/>
                <dgm:constr type="h" for="ch" forName="txLvl3" refType="primFontSz" refFor="ch" refForName="txLvl2" fact="0.39"/>
                <dgm:constr type="h" for="ch" forName="smCircle" refType="primFontSz" refFor="ch" refForName="txLvl2" fact="0.14"/>
                <dgm:constr type="h" for="ch" forName="indentDot1" refType="primFontSz" refFor="ch" refForName="txLvl2" fact="0.14"/>
                <dgm:constr type="h" for="ch" forName="indentDot2" refType="primFontSz" refFor="ch" refForName="txLvl2" fact="0.14"/>
                <dgm:constr type="h" for="ch" forName="indentDot3" refType="primFontSz" refFor="ch" refForName="txLvl2" fact="0.14"/>
                <dgm:constr type="w" for="ch" forName="indentDot1" refType="w"/>
                <dgm:constr type="w" for="ch" forName="indentDot2" refType="w"/>
                <dgm:constr type="w" for="ch" forName="indentDot3" refType="w"/>
                <dgm:constr type="userI" for="ch" forName="txLvl3" refType="primFontSz" refFor="ch" refForName="txLvl2" fact="0.14"/>
                <dgm:constr type="userI" for="ch" forName="indentDot1" refType="primFontSz" refFor="ch" refForName="txLvl2" fact="0.14"/>
                <dgm:constr type="userI" for="ch" forName="indentDot2" refType="primFontSz" refFor="ch" refForName="txLvl2" fact="0.14"/>
                <dgm:constr type="userI" for="ch" forName="indentDot3" refType="primFontSz" refFor="ch" refForName="txLvl2" fact="0.14"/>
              </dgm:constrLst>
              <dgm:ruleLst>
                <dgm:rule type="primFontSz" for="ch" forName="txLvl2" val="5" fact="NaN" max="NaN"/>
              </dgm:ruleLst>
              <dgm:forEach name="Name13" axis="ch" ptType="node">
                <dgm:layoutNode name="txLvl2" styleLbl="revTx">
                  <dgm:choose name="Name14">
                    <dgm:if name="Name15" func="var" arg="dir" op="equ" val="norm">
                      <dgm:alg type="tx">
                        <dgm:param type="parTxLTRAlign" val="l"/>
                        <dgm:param type="parTxRTLAlign" val="l"/>
                      </dgm:alg>
                    </dgm:if>
                    <dgm:else name="Name16">
                      <dgm:alg type="tx">
                        <dgm:param type="parTxLTRAlign" val="r"/>
                        <dgm:param type="parTxRTLAlign" val="r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self" ptType="node"/>
                  <dgm:constrLst>
                    <dgm:constr type="lMarg"/>
                    <dgm:constr type="rMarg"/>
                    <dgm:constr type="tMarg" refType="primFontSz" fact="0.1"/>
                    <dgm:constr type="bMarg" refType="primFontSz" fact="0.1"/>
                  </dgm:constrLst>
                  <dgm:ruleLst>
                    <dgm:rule type="h" val="INF" fact="NaN" max="NaN"/>
                  </dgm:ruleLst>
                </dgm:layoutNode>
                <dgm:forEach name="Name17" axis="ch" ptType="node" cnt="1">
                  <dgm:layoutNode name="indentDot1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hoose name="Name18">
                      <dgm:if name="Name19" func="var" arg="dir" op="equ" val="norm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l" for="ch" forName="smCircle1" refType="r" refFor="ch" refForName="gap1"/>
                        </dgm:constrLst>
                      </dgm:if>
                      <dgm:else name="Name20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r" for="ch" forName="smCircle1" refType="l" refFor="ch" refForName="gap1"/>
                        </dgm:constrLst>
                      </dgm:else>
                    </dgm:choose>
                    <dgm:layoutNode name="gap1">
                      <dgm:alg type="sp"/>
                      <dgm:shape xmlns:r="http://schemas.openxmlformats.org/officeDocument/2006/relationships" type="rect" r:blip="" hideGeom="1">
                        <dgm:adjLst/>
                      </dgm:shape>
                      <dgm:presOf/>
                    </dgm:layoutNode>
                    <dgm:layoutNode name="smCircle1" styleLbl="vennNode1">
                      <dgm:alg type="sp"/>
                      <dgm:shape xmlns:r="http://schemas.openxmlformats.org/officeDocument/2006/relationships" type="ellipse" r:blip="">
                        <dgm:adjLst/>
                      </dgm:shape>
                      <dgm:presOf/>
                      <dgm:constrLst>
                        <dgm:constr type="w" refType="h"/>
                      </dgm:constrLst>
                    </dgm:layoutNode>
                  </dgm:layoutNode>
                </dgm:forEach>
                <dgm:forEach name="Name21" axis="ch" ptType="node">
                  <dgm:layoutNode name="txLvl3" styleLbl="revTx">
                    <dgm:varLst>
                      <dgm:bulletEnabled val="1"/>
                    </dgm:varLst>
                    <dgm:choose name="Name22">
                      <dgm:if name="Name23" func="var" arg="dir" op="equ" val="norm">
                        <dgm:alg type="tx">
                          <dgm:param type="parTxLTRAlign" val="l"/>
                          <dgm:param type="parTxRTLAlign" val="l"/>
                          <dgm:param type="shpTxLTRAlignCh" val="l"/>
                          <dgm:param type="shpTxRTLAlignCh" val="l"/>
                        </dgm:alg>
                      </dgm:if>
                      <dgm:else name="Name24">
                        <dgm:alg type="tx">
                          <dgm:param type="parTxLTRAlign" val="r"/>
                          <dgm:param type="parTxRTLAlign" val="r"/>
                          <dgm:param type="shpTxLTRAlignCh" val="r"/>
                          <dgm:param type="shpTxRTLAlignCh" val="r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"/>
                    <dgm:choose name="Name25">
                      <dgm:if name="Name26" func="var" arg="dir" op="equ" val="norm">
                        <dgm:constrLst>
                          <dgm:constr type="userI"/>
                          <dgm:constr type="lMarg" refType="userI" fact="8.504"/>
                          <dgm:constr type="rMarg"/>
                          <dgm:constr type="tMarg" refType="primFontSz" fact="0.1"/>
                          <dgm:constr type="bMarg" refType="primFontSz" fact="0.1"/>
                        </dgm:constrLst>
                      </dgm:if>
                      <dgm:else name="Name27">
                        <dgm:constrLst>
                          <dgm:constr type="userI"/>
                          <dgm:constr type="lMarg"/>
                          <dgm:constr type="rMarg" refType="userI" fact="8.504"/>
                          <dgm:constr type="tMarg" refType="primFontSz" fact="0.1"/>
                          <dgm:constr type="bMarg" refType="primFontSz" fact="0.1"/>
                        </dgm:constrLst>
                      </dgm:else>
                    </dgm:choose>
                    <dgm:ruleLst>
                      <dgm:rule type="h" val="INF" fact="NaN" max="NaN"/>
                    </dgm:ruleLst>
                  </dgm:layoutNode>
                  <dgm:forEach name="Name28" axis="followSib" ptType="sibTrans" cnt="1">
                    <dgm:layoutNode name="indentDot2">
                      <dgm:alg type="composite"/>
                      <dgm:shape xmlns:r="http://schemas.openxmlformats.org/officeDocument/2006/relationships" r:blip="">
                        <dgm:adjLst/>
                      </dgm:shape>
                      <dgm:presOf/>
                      <dgm:choose name="Name29">
                        <dgm:if name="Name30" func="var" arg="dir" op="equ" val="norm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l" for="ch" forName="smCircle2" refType="r" refFor="ch" refForName="gap2"/>
                          </dgm:constrLst>
                        </dgm:if>
                        <dgm:else name="Name31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r" for="ch" forName="smCircle2" refType="l" refFor="ch" refForName="gap2"/>
                          </dgm:constrLst>
                        </dgm:else>
                      </dgm:choose>
                      <dgm:layoutNode name="gap2">
                        <dgm:alg type="sp"/>
                        <dgm:shape xmlns:r="http://schemas.openxmlformats.org/officeDocument/2006/relationships" type="rect" r:blip="" hideGeom="1">
                          <dgm:adjLst/>
                        </dgm:shape>
                        <dgm:presOf/>
                      </dgm:layoutNode>
                      <dgm:layoutNode name="smCircle2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layoutNode>
                  </dgm:forEach>
                </dgm:forEach>
                <dgm:choose name="Name32">
                  <dgm:if name="Name33" axis="ch" ptType="node" func="cnt" op="gte" val="1">
                    <dgm:forEach name="Name34" axis="followSib" ptType="sibTrans" cnt="1">
                      <dgm:layoutNode name="indentDot3">
                        <dgm:alg type="composite"/>
                        <dgm:shape xmlns:r="http://schemas.openxmlformats.org/officeDocument/2006/relationships" r:blip="">
                          <dgm:adjLst/>
                        </dgm:shape>
                        <dgm:presOf/>
                        <dgm:choose name="Name35">
                          <dgm:if name="Name36" func="var" arg="dir" op="equ" val="norm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l" for="ch" forName="smCircle3" refType="r" refFor="ch" refForName="gap3"/>
                            </dgm:constrLst>
                          </dgm:if>
                          <dgm:else name="Name37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r" for="ch" forName="smCircle3" refType="l" refFor="ch" refForName="gap3"/>
                            </dgm:constrLst>
                          </dgm:else>
                        </dgm:choose>
                        <dgm:layoutNode name="gap3">
                          <dgm:alg type="sp"/>
                          <dgm:shape xmlns:r="http://schemas.openxmlformats.org/officeDocument/2006/relationships" type="rect" r:blip="" hideGeom="1">
                            <dgm:adjLst/>
                          </dgm:shape>
                          <dgm:presOf/>
                        </dgm:layoutNode>
                        <dgm:layoutNode name="smCircle3" styleLbl="vennNode1">
                          <dgm:alg type="sp"/>
                          <dgm:shape xmlns:r="http://schemas.openxmlformats.org/officeDocument/2006/relationships" type="ellipse" r:blip="">
                            <dgm:adjLst/>
                          </dgm:shape>
                          <dgm:presOf/>
                          <dgm:constrLst>
                            <dgm:constr type="w" refType="h"/>
                          </dgm:constrLst>
                        </dgm:layoutNode>
                      </dgm:layoutNode>
                    </dgm:forEach>
                  </dgm:if>
                  <dgm:else name="Name38">
                    <dgm:forEach name="Name39" axis="followSib" ptType="sibTrans" cnt="1">
                      <dgm:layoutNode name="smCircle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forEach>
                  </dgm:else>
                </dgm:choose>
              </dgm:forEach>
            </dgm:layoutNode>
          </dgm:layoutNode>
          <dgm:choose name="Name40">
            <dgm:if name="Name41" axis="followSib ch" ptType="node node" cnt="1 0" func="cnt" op="gte" val="1">
              <dgm:layoutNode name="overlap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if>
            <dgm:else name="Name42"/>
          </dgm:choose>
        </dgm:if>
        <dgm:else name="Name43">
          <dgm:layoutNode name="noChildren">
            <dgm:alg type="composite"/>
            <dgm:choose name="Name44">
              <dgm:if name="Name45" func="var" arg="dir" op="equ" val="norm">
                <dgm:constrLst>
                  <dgm:constr type="l" for="ch" forName="gap"/>
                  <dgm:constr type="w" for="ch" forName="gap" refType="w" fact="0.043"/>
                  <dgm:constr type="h" for="ch" forName="gap" refType="h"/>
                  <dgm:constr type="t" for="ch" forName="gap"/>
                  <dgm:constr type="l" for="ch" forName="medCircle2" refType="r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 refType="ctrX" refFor="ch" refForName="medCircle2"/>
                  <dgm:constr type="r" for="ch" forName="txLvlOnly1" refType="w"/>
                  <dgm:constr type="h" for="ch" forName="txLvlOnly1" refType="h"/>
                  <dgm:constr type="t" for="ch" forName="txLvlOnly1"/>
                </dgm:constrLst>
              </dgm:if>
              <dgm:else name="Name46">
                <dgm:constrLst>
                  <dgm:constr type="r" for="ch" forName="gap" refType="w"/>
                  <dgm:constr type="w" for="ch" forName="gap" refType="w" fact="0.043"/>
                  <dgm:constr type="h" for="ch" forName="gap" refType="h"/>
                  <dgm:constr type="t" for="ch" forName="gap"/>
                  <dgm:constr type="r" for="ch" forName="medCircle2" refType="l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/>
                  <dgm:constr type="r" for="ch" forName="txLvlOnly1" refType="ctrX" refFor="ch" refForName="medCircle2"/>
                  <dgm:constr type="h" for="ch" forName="txLvlOnly1" refType="h"/>
                  <dgm:constr type="t" for="ch" forName="txLvlOnly1"/>
                </dgm:constrLst>
              </dgm:else>
            </dgm:choose>
            <dgm:layoutNode name="gap">
              <dgm:alg type="sp"/>
              <dgm:shape xmlns:r="http://schemas.openxmlformats.org/officeDocument/2006/relationships" r:blip="">
                <dgm:adjLst/>
              </dgm:shape>
              <dgm:presOf/>
            </dgm:layoutNode>
            <dgm:layoutNode name="medCircle2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Only1" styleLbl="revTx">
              <dgm:choose name="Name47">
                <dgm:if name="Name4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4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0.31817</cdr:x>
      <cdr:y>0.22698</cdr:y>
    </cdr:from>
    <cdr:to>
      <cdr:x>0.40737</cdr:x>
      <cdr:y>0.28263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3806474" y="1485323"/>
          <a:ext cx="1067166" cy="364159"/>
        </a:xfrm>
        <a:prstGeom xmlns:a="http://schemas.openxmlformats.org/drawingml/2006/main" prst="rect">
          <a:avLst/>
        </a:prstGeom>
        <a:noFill xmlns:a="http://schemas.openxmlformats.org/drawingml/2006/main"/>
      </cdr:spPr>
      <cdr:style>
        <a:lnRef xmlns:a="http://schemas.openxmlformats.org/drawingml/2006/main" idx="1">
          <a:schemeClr val="accent1"/>
        </a:lnRef>
        <a:fillRef xmlns:a="http://schemas.openxmlformats.org/drawingml/2006/main" idx="2">
          <a:schemeClr val="accent1"/>
        </a:fillRef>
        <a:effectRef xmlns:a="http://schemas.openxmlformats.org/drawingml/2006/main" idx="1">
          <a:schemeClr val="accent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sz="1600" b="1" dirty="0" smtClean="0">
              <a:solidFill>
                <a:schemeClr val="tx1"/>
              </a:solidFill>
              <a:latin typeface="+mn-lt"/>
            </a:rPr>
            <a:t>115,9%</a:t>
          </a:r>
          <a:endParaRPr lang="ru-RU" sz="1600" b="1" dirty="0">
            <a:solidFill>
              <a:schemeClr val="tx1"/>
            </a:solidFill>
            <a:latin typeface="+mn-lt"/>
          </a:endParaRPr>
        </a:p>
      </cdr:txBody>
    </cdr:sp>
  </cdr:relSizeAnchor>
  <cdr:relSizeAnchor xmlns:cdr="http://schemas.openxmlformats.org/drawingml/2006/chartDrawing">
    <cdr:from>
      <cdr:x>0.33385</cdr:x>
      <cdr:y>0.36714</cdr:y>
    </cdr:from>
    <cdr:to>
      <cdr:x>0.4244</cdr:x>
      <cdr:y>0.42279</cdr:y>
    </cdr:to>
    <cdr:sp macro="" textlink="">
      <cdr:nvSpPr>
        <cdr:cNvPr id="3" name="Прямоугольник 2"/>
        <cdr:cNvSpPr/>
      </cdr:nvSpPr>
      <cdr:spPr>
        <a:xfrm xmlns:a="http://schemas.openxmlformats.org/drawingml/2006/main">
          <a:off x="3994130" y="2402475"/>
          <a:ext cx="1083317" cy="364159"/>
        </a:xfrm>
        <a:prstGeom xmlns:a="http://schemas.openxmlformats.org/drawingml/2006/main" prst="rect">
          <a:avLst/>
        </a:prstGeom>
        <a:noFill xmlns:a="http://schemas.openxmlformats.org/drawingml/2006/main"/>
      </cdr:spPr>
      <cdr:style>
        <a:lnRef xmlns:a="http://schemas.openxmlformats.org/drawingml/2006/main" idx="1">
          <a:schemeClr val="accent1"/>
        </a:lnRef>
        <a:fillRef xmlns:a="http://schemas.openxmlformats.org/drawingml/2006/main" idx="2">
          <a:schemeClr val="accent1"/>
        </a:fillRef>
        <a:effectRef xmlns:a="http://schemas.openxmlformats.org/drawingml/2006/main" idx="1">
          <a:schemeClr val="accent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600" b="1" dirty="0" smtClean="0">
              <a:solidFill>
                <a:schemeClr val="tx1"/>
              </a:solidFill>
              <a:latin typeface="+mn-lt"/>
            </a:rPr>
            <a:t>111,6%</a:t>
          </a:r>
          <a:endParaRPr lang="ru-RU" sz="1600" b="1" dirty="0">
            <a:solidFill>
              <a:schemeClr val="tx1"/>
            </a:solidFill>
            <a:latin typeface="+mn-lt"/>
          </a:endParaRPr>
        </a:p>
      </cdr:txBody>
    </cdr:sp>
  </cdr:relSizeAnchor>
  <cdr:relSizeAnchor xmlns:cdr="http://schemas.openxmlformats.org/drawingml/2006/chartDrawing">
    <cdr:from>
      <cdr:x>0.34018</cdr:x>
      <cdr:y>0.43784</cdr:y>
    </cdr:from>
    <cdr:to>
      <cdr:x>0.41172</cdr:x>
      <cdr:y>0.49349</cdr:y>
    </cdr:to>
    <cdr:sp macro="" textlink="">
      <cdr:nvSpPr>
        <cdr:cNvPr id="4" name="Прямоугольник 3"/>
        <cdr:cNvSpPr/>
      </cdr:nvSpPr>
      <cdr:spPr>
        <a:xfrm xmlns:a="http://schemas.openxmlformats.org/drawingml/2006/main">
          <a:off x="4069862" y="2865117"/>
          <a:ext cx="855887" cy="364159"/>
        </a:xfrm>
        <a:prstGeom xmlns:a="http://schemas.openxmlformats.org/drawingml/2006/main" prst="rect">
          <a:avLst/>
        </a:prstGeom>
        <a:noFill xmlns:a="http://schemas.openxmlformats.org/drawingml/2006/main"/>
      </cdr:spPr>
      <cdr:style>
        <a:lnRef xmlns:a="http://schemas.openxmlformats.org/drawingml/2006/main" idx="1">
          <a:schemeClr val="accent1"/>
        </a:lnRef>
        <a:fillRef xmlns:a="http://schemas.openxmlformats.org/drawingml/2006/main" idx="2">
          <a:schemeClr val="accent1"/>
        </a:fillRef>
        <a:effectRef xmlns:a="http://schemas.openxmlformats.org/drawingml/2006/main" idx="1">
          <a:schemeClr val="accent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600" b="1" dirty="0" smtClean="0">
              <a:solidFill>
                <a:schemeClr val="tx1"/>
              </a:solidFill>
              <a:latin typeface="+mn-lt"/>
            </a:rPr>
            <a:t>103,1%</a:t>
          </a:r>
          <a:endParaRPr lang="ru-RU" sz="1600" b="1" dirty="0">
            <a:solidFill>
              <a:schemeClr val="tx1"/>
            </a:solidFill>
            <a:latin typeface="+mn-lt"/>
          </a:endParaRPr>
        </a:p>
      </cdr:txBody>
    </cdr:sp>
  </cdr:relSizeAnchor>
  <cdr:relSizeAnchor xmlns:cdr="http://schemas.openxmlformats.org/drawingml/2006/chartDrawing">
    <cdr:from>
      <cdr:x>0.34705</cdr:x>
      <cdr:y>0.51407</cdr:y>
    </cdr:from>
    <cdr:to>
      <cdr:x>0.42672</cdr:x>
      <cdr:y>0.56972</cdr:y>
    </cdr:to>
    <cdr:sp macro="" textlink="">
      <cdr:nvSpPr>
        <cdr:cNvPr id="5" name="Прямоугольник 4"/>
        <cdr:cNvSpPr/>
      </cdr:nvSpPr>
      <cdr:spPr>
        <a:xfrm xmlns:a="http://schemas.openxmlformats.org/drawingml/2006/main">
          <a:off x="4152053" y="3363966"/>
          <a:ext cx="953152" cy="364159"/>
        </a:xfrm>
        <a:prstGeom xmlns:a="http://schemas.openxmlformats.org/drawingml/2006/main" prst="rect">
          <a:avLst/>
        </a:prstGeom>
        <a:noFill xmlns:a="http://schemas.openxmlformats.org/drawingml/2006/main"/>
      </cdr:spPr>
      <cdr:style>
        <a:lnRef xmlns:a="http://schemas.openxmlformats.org/drawingml/2006/main" idx="1">
          <a:schemeClr val="accent1"/>
        </a:lnRef>
        <a:fillRef xmlns:a="http://schemas.openxmlformats.org/drawingml/2006/main" idx="2">
          <a:schemeClr val="accent1"/>
        </a:fillRef>
        <a:effectRef xmlns:a="http://schemas.openxmlformats.org/drawingml/2006/main" idx="1">
          <a:schemeClr val="accent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600" b="1" dirty="0" smtClean="0">
              <a:solidFill>
                <a:schemeClr val="tx1"/>
              </a:solidFill>
              <a:latin typeface="+mn-lt"/>
            </a:rPr>
            <a:t>103,8%</a:t>
          </a:r>
          <a:endParaRPr lang="ru-RU" sz="1600" b="1" dirty="0">
            <a:solidFill>
              <a:schemeClr val="tx1"/>
            </a:solidFill>
            <a:latin typeface="+mn-lt"/>
          </a:endParaRPr>
        </a:p>
      </cdr:txBody>
    </cdr:sp>
  </cdr:relSizeAnchor>
  <cdr:relSizeAnchor xmlns:cdr="http://schemas.openxmlformats.org/drawingml/2006/chartDrawing">
    <cdr:from>
      <cdr:x>0.35248</cdr:x>
      <cdr:y>0.58449</cdr:y>
    </cdr:from>
    <cdr:to>
      <cdr:x>0.41815</cdr:x>
      <cdr:y>0.64013</cdr:y>
    </cdr:to>
    <cdr:sp macro="" textlink="">
      <cdr:nvSpPr>
        <cdr:cNvPr id="6" name="Прямоугольник 5"/>
        <cdr:cNvSpPr/>
      </cdr:nvSpPr>
      <cdr:spPr>
        <a:xfrm xmlns:a="http://schemas.openxmlformats.org/drawingml/2006/main">
          <a:off x="4216939" y="3824717"/>
          <a:ext cx="785659" cy="364093"/>
        </a:xfrm>
        <a:prstGeom xmlns:a="http://schemas.openxmlformats.org/drawingml/2006/main" prst="rect">
          <a:avLst/>
        </a:prstGeom>
        <a:noFill xmlns:a="http://schemas.openxmlformats.org/drawingml/2006/main"/>
      </cdr:spPr>
      <cdr:style>
        <a:lnRef xmlns:a="http://schemas.openxmlformats.org/drawingml/2006/main" idx="1">
          <a:schemeClr val="accent1"/>
        </a:lnRef>
        <a:fillRef xmlns:a="http://schemas.openxmlformats.org/drawingml/2006/main" idx="2">
          <a:schemeClr val="accent1"/>
        </a:fillRef>
        <a:effectRef xmlns:a="http://schemas.openxmlformats.org/drawingml/2006/main" idx="1">
          <a:schemeClr val="accent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600" b="1" dirty="0" smtClean="0">
              <a:solidFill>
                <a:schemeClr val="tx1"/>
              </a:solidFill>
              <a:latin typeface="+mn-lt"/>
            </a:rPr>
            <a:t>92,0%</a:t>
          </a:r>
          <a:endParaRPr lang="ru-RU" sz="1600" b="1" dirty="0">
            <a:solidFill>
              <a:schemeClr val="tx1"/>
            </a:solidFill>
            <a:latin typeface="+mn-lt"/>
          </a:endParaRPr>
        </a:p>
      </cdr:txBody>
    </cdr:sp>
  </cdr:relSizeAnchor>
  <cdr:relSizeAnchor xmlns:cdr="http://schemas.openxmlformats.org/drawingml/2006/chartDrawing">
    <cdr:from>
      <cdr:x>0.37079</cdr:x>
      <cdr:y>0.65832</cdr:y>
    </cdr:from>
    <cdr:to>
      <cdr:x>0.45864</cdr:x>
      <cdr:y>0.71396</cdr:y>
    </cdr:to>
    <cdr:sp macro="" textlink="">
      <cdr:nvSpPr>
        <cdr:cNvPr id="7" name="Прямоугольник 6"/>
        <cdr:cNvSpPr/>
      </cdr:nvSpPr>
      <cdr:spPr>
        <a:xfrm xmlns:a="http://schemas.openxmlformats.org/drawingml/2006/main">
          <a:off x="4435987" y="4307882"/>
          <a:ext cx="1051016" cy="364093"/>
        </a:xfrm>
        <a:prstGeom xmlns:a="http://schemas.openxmlformats.org/drawingml/2006/main" prst="rect">
          <a:avLst/>
        </a:prstGeom>
        <a:noFill xmlns:a="http://schemas.openxmlformats.org/drawingml/2006/main"/>
      </cdr:spPr>
      <cdr:style>
        <a:lnRef xmlns:a="http://schemas.openxmlformats.org/drawingml/2006/main" idx="1">
          <a:schemeClr val="accent1"/>
        </a:lnRef>
        <a:fillRef xmlns:a="http://schemas.openxmlformats.org/drawingml/2006/main" idx="2">
          <a:schemeClr val="accent1"/>
        </a:fillRef>
        <a:effectRef xmlns:a="http://schemas.openxmlformats.org/drawingml/2006/main" idx="1">
          <a:schemeClr val="accent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600" b="1" dirty="0" smtClean="0">
              <a:solidFill>
                <a:schemeClr val="tx1"/>
              </a:solidFill>
              <a:latin typeface="+mn-lt"/>
            </a:rPr>
            <a:t>106,5%</a:t>
          </a:r>
          <a:endParaRPr lang="ru-RU" sz="1600" b="1" dirty="0">
            <a:solidFill>
              <a:schemeClr val="tx1"/>
            </a:solidFill>
            <a:latin typeface="+mn-lt"/>
          </a:endParaRPr>
        </a:p>
      </cdr:txBody>
    </cdr:sp>
  </cdr:relSizeAnchor>
  <cdr:relSizeAnchor xmlns:cdr="http://schemas.openxmlformats.org/drawingml/2006/chartDrawing">
    <cdr:from>
      <cdr:x>0.88494</cdr:x>
      <cdr:y>0.72525</cdr:y>
    </cdr:from>
    <cdr:to>
      <cdr:x>0.96888</cdr:x>
      <cdr:y>0.7809</cdr:y>
    </cdr:to>
    <cdr:sp macro="" textlink="">
      <cdr:nvSpPr>
        <cdr:cNvPr id="8" name="Прямоугольник 7"/>
        <cdr:cNvSpPr/>
      </cdr:nvSpPr>
      <cdr:spPr>
        <a:xfrm xmlns:a="http://schemas.openxmlformats.org/drawingml/2006/main">
          <a:off x="10587158" y="4745833"/>
          <a:ext cx="1004237" cy="364159"/>
        </a:xfrm>
        <a:prstGeom xmlns:a="http://schemas.openxmlformats.org/drawingml/2006/main" prst="rect">
          <a:avLst/>
        </a:prstGeom>
        <a:noFill xmlns:a="http://schemas.openxmlformats.org/drawingml/2006/main"/>
      </cdr:spPr>
      <cdr:style>
        <a:lnRef xmlns:a="http://schemas.openxmlformats.org/drawingml/2006/main" idx="1">
          <a:schemeClr val="accent1"/>
        </a:lnRef>
        <a:fillRef xmlns:a="http://schemas.openxmlformats.org/drawingml/2006/main" idx="2">
          <a:schemeClr val="accent1"/>
        </a:fillRef>
        <a:effectRef xmlns:a="http://schemas.openxmlformats.org/drawingml/2006/main" idx="1">
          <a:schemeClr val="accent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600" b="1" dirty="0" smtClean="0">
              <a:solidFill>
                <a:schemeClr val="tx1"/>
              </a:solidFill>
            </a:rPr>
            <a:t>104,0</a:t>
          </a:r>
          <a:r>
            <a:rPr lang="ru-RU" sz="1600" b="1" dirty="0" smtClean="0">
              <a:solidFill>
                <a:schemeClr val="tx1"/>
              </a:solidFill>
              <a:latin typeface="+mn-lt"/>
            </a:rPr>
            <a:t>%</a:t>
          </a:r>
          <a:endParaRPr lang="ru-RU" sz="1600" b="1" dirty="0">
            <a:solidFill>
              <a:schemeClr val="tx1"/>
            </a:solidFill>
            <a:latin typeface="+mn-lt"/>
          </a:endParaRPr>
        </a:p>
      </cdr:txBody>
    </cdr:sp>
  </cdr:relSizeAnchor>
  <cdr:relSizeAnchor xmlns:cdr="http://schemas.openxmlformats.org/drawingml/2006/chartDrawing">
    <cdr:from>
      <cdr:x>0.32323</cdr:x>
      <cdr:y>0.29761</cdr:y>
    </cdr:from>
    <cdr:to>
      <cdr:x>0.40214</cdr:x>
      <cdr:y>0.35326</cdr:y>
    </cdr:to>
    <cdr:sp macro="" textlink="">
      <cdr:nvSpPr>
        <cdr:cNvPr id="9" name="Прямоугольник 8"/>
        <cdr:cNvSpPr/>
      </cdr:nvSpPr>
      <cdr:spPr>
        <a:xfrm xmlns:a="http://schemas.openxmlformats.org/drawingml/2006/main">
          <a:off x="3867032" y="1947449"/>
          <a:ext cx="944060" cy="364158"/>
        </a:xfrm>
        <a:prstGeom xmlns:a="http://schemas.openxmlformats.org/drawingml/2006/main" prst="rect">
          <a:avLst/>
        </a:prstGeom>
        <a:noFill xmlns:a="http://schemas.openxmlformats.org/drawingml/2006/main"/>
      </cdr:spPr>
      <cdr:style>
        <a:lnRef xmlns:a="http://schemas.openxmlformats.org/drawingml/2006/main" idx="1">
          <a:schemeClr val="accent1"/>
        </a:lnRef>
        <a:fillRef xmlns:a="http://schemas.openxmlformats.org/drawingml/2006/main" idx="2">
          <a:schemeClr val="accent1"/>
        </a:fillRef>
        <a:effectRef xmlns:a="http://schemas.openxmlformats.org/drawingml/2006/main" idx="1">
          <a:schemeClr val="accent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600" b="1" dirty="0" smtClean="0">
              <a:solidFill>
                <a:schemeClr val="tx1"/>
              </a:solidFill>
              <a:latin typeface="+mn-lt"/>
            </a:rPr>
            <a:t>102,1%</a:t>
          </a:r>
          <a:endParaRPr lang="ru-RU" sz="1600" b="1" dirty="0">
            <a:solidFill>
              <a:schemeClr val="tx1"/>
            </a:solidFill>
            <a:latin typeface="+mn-lt"/>
          </a:endParaRPr>
        </a:p>
      </cdr:txBody>
    </cdr:sp>
  </cdr:relSizeAnchor>
  <cdr:relSizeAnchor xmlns:cdr="http://schemas.openxmlformats.org/drawingml/2006/chartDrawing">
    <cdr:from>
      <cdr:x>0.51217</cdr:x>
      <cdr:y>0.21064</cdr:y>
    </cdr:from>
    <cdr:to>
      <cdr:x>0.99518</cdr:x>
      <cdr:y>0.69708</cdr:y>
    </cdr:to>
    <cdr:sp macro="" textlink="">
      <cdr:nvSpPr>
        <cdr:cNvPr id="10" name="TextBox 9"/>
        <cdr:cNvSpPr txBox="1"/>
      </cdr:nvSpPr>
      <cdr:spPr>
        <a:xfrm xmlns:a="http://schemas.openxmlformats.org/drawingml/2006/main">
          <a:off x="6127474" y="1378382"/>
          <a:ext cx="5778612" cy="3183132"/>
        </a:xfrm>
        <a:prstGeom xmlns:a="http://schemas.openxmlformats.org/drawingml/2006/main" prst="rect">
          <a:avLst/>
        </a:prstGeom>
        <a:noFill xmlns:a="http://schemas.openxmlformats.org/drawingml/2006/main"/>
      </cdr:spPr>
      <cdr:style>
        <a:lnRef xmlns:a="http://schemas.openxmlformats.org/drawingml/2006/main" idx="3">
          <a:schemeClr val="lt1"/>
        </a:lnRef>
        <a:fillRef xmlns:a="http://schemas.openxmlformats.org/drawingml/2006/main" idx="1">
          <a:schemeClr val="accent1"/>
        </a:fillRef>
        <a:effectRef xmlns:a="http://schemas.openxmlformats.org/drawingml/2006/main" idx="1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endParaRPr lang="ru-RU" sz="1800" b="1" dirty="0" smtClean="0">
            <a:solidFill>
              <a:schemeClr val="tx1"/>
            </a:solidFill>
            <a:latin typeface="+mn-lt"/>
          </a:endParaRPr>
        </a:p>
        <a:p xmlns:a="http://schemas.openxmlformats.org/drawingml/2006/main">
          <a:pPr algn="ctr"/>
          <a:r>
            <a:rPr lang="ru-RU" sz="1800" b="1" dirty="0" smtClean="0">
              <a:solidFill>
                <a:schemeClr val="tx1"/>
              </a:solidFill>
              <a:latin typeface="+mn-lt"/>
            </a:rPr>
            <a:t>Всего бюджеты сельских поселений исполнены по доходам на 104,1%.</a:t>
          </a:r>
        </a:p>
        <a:p xmlns:a="http://schemas.openxmlformats.org/drawingml/2006/main">
          <a:pPr algn="ctr"/>
          <a:endParaRPr lang="ru-RU" sz="1800" b="1" dirty="0" smtClean="0">
            <a:solidFill>
              <a:schemeClr val="tx1"/>
            </a:solidFill>
            <a:latin typeface="+mn-lt"/>
          </a:endParaRPr>
        </a:p>
        <a:p xmlns:a="http://schemas.openxmlformats.org/drawingml/2006/main">
          <a:pPr algn="ctr"/>
          <a:r>
            <a:rPr lang="ru-RU" sz="1800" b="1" dirty="0" smtClean="0">
              <a:solidFill>
                <a:schemeClr val="tx1"/>
              </a:solidFill>
              <a:latin typeface="+mn-lt"/>
            </a:rPr>
            <a:t>Доходов поступило 149,9 млн. руб.</a:t>
          </a:r>
        </a:p>
        <a:p xmlns:a="http://schemas.openxmlformats.org/drawingml/2006/main">
          <a:pPr algn="ctr"/>
          <a:endParaRPr lang="ru-RU" sz="1800" b="1" dirty="0" smtClean="0">
            <a:solidFill>
              <a:schemeClr val="tx1"/>
            </a:solidFill>
            <a:latin typeface="+mn-lt"/>
          </a:endParaRPr>
        </a:p>
        <a:p xmlns:a="http://schemas.openxmlformats.org/drawingml/2006/main">
          <a:pPr algn="ctr"/>
          <a:r>
            <a:rPr lang="ru-RU" sz="1800" b="1" dirty="0" smtClean="0">
              <a:solidFill>
                <a:schemeClr val="tx1"/>
              </a:solidFill>
              <a:latin typeface="+mn-lt"/>
            </a:rPr>
            <a:t>Собственные доходы 49,7 млн. рублей, </a:t>
          </a:r>
        </a:p>
        <a:p xmlns:a="http://schemas.openxmlformats.org/drawingml/2006/main">
          <a:pPr algn="ctr"/>
          <a:r>
            <a:rPr lang="ru-RU" sz="1800" b="1" dirty="0" smtClean="0">
              <a:solidFill>
                <a:schemeClr val="tx1"/>
              </a:solidFill>
              <a:latin typeface="+mn-lt"/>
            </a:rPr>
            <a:t>104,1% к плану (33,2% в структуре доходов)</a:t>
          </a:r>
        </a:p>
        <a:p xmlns:a="http://schemas.openxmlformats.org/drawingml/2006/main">
          <a:pPr algn="ctr"/>
          <a:endParaRPr lang="ru-RU" sz="1800" b="1" dirty="0" smtClean="0">
            <a:solidFill>
              <a:schemeClr val="tx1"/>
            </a:solidFill>
            <a:latin typeface="+mn-lt"/>
          </a:endParaRPr>
        </a:p>
        <a:p xmlns:a="http://schemas.openxmlformats.org/drawingml/2006/main">
          <a:pPr algn="ctr"/>
          <a:r>
            <a:rPr lang="ru-RU" sz="1800" b="1" dirty="0" smtClean="0">
              <a:solidFill>
                <a:schemeClr val="tx1"/>
              </a:solidFill>
              <a:latin typeface="+mn-lt"/>
            </a:rPr>
            <a:t>Финансовая помощь 100,2 млн. руб., </a:t>
          </a:r>
        </a:p>
        <a:p xmlns:a="http://schemas.openxmlformats.org/drawingml/2006/main">
          <a:pPr algn="ctr"/>
          <a:r>
            <a:rPr lang="ru-RU" sz="1800" b="1" dirty="0" smtClean="0">
              <a:solidFill>
                <a:schemeClr val="tx1"/>
              </a:solidFill>
            </a:rPr>
            <a:t>93,4</a:t>
          </a:r>
          <a:r>
            <a:rPr lang="ru-RU" sz="1800" b="1" dirty="0" smtClean="0">
              <a:solidFill>
                <a:schemeClr val="tx1"/>
              </a:solidFill>
              <a:latin typeface="+mn-lt"/>
            </a:rPr>
            <a:t>% к плану (66,8% в структуре доходов)</a:t>
          </a:r>
          <a:endParaRPr lang="ru-RU" sz="1800" b="1" dirty="0">
            <a:solidFill>
              <a:schemeClr val="tx1"/>
            </a:solidFill>
            <a:latin typeface="+mn-lt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0.69249</cdr:x>
      <cdr:y>0.23641</cdr:y>
    </cdr:from>
    <cdr:to>
      <cdr:x>0.79094</cdr:x>
      <cdr:y>0.29752</cdr:y>
    </cdr:to>
    <cdr:sp macro="" textlink="">
      <cdr:nvSpPr>
        <cdr:cNvPr id="3" name="Прямоугольник 2"/>
        <cdr:cNvSpPr/>
      </cdr:nvSpPr>
      <cdr:spPr>
        <a:xfrm xmlns:a="http://schemas.openxmlformats.org/drawingml/2006/main">
          <a:off x="8079642" y="1163527"/>
          <a:ext cx="1148667" cy="300760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6">
            <a:lumMod val="20000"/>
            <a:lumOff val="80000"/>
          </a:schemeClr>
        </a:solidFill>
        <a:ln xmlns:a="http://schemas.openxmlformats.org/drawingml/2006/main">
          <a:solidFill>
            <a:schemeClr val="accent6">
              <a:lumMod val="50000"/>
            </a:schemeClr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2">
          <a:schemeClr val="accent1"/>
        </a:fillRef>
        <a:effectRef xmlns:a="http://schemas.openxmlformats.org/drawingml/2006/main" idx="1">
          <a:schemeClr val="accent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ctr"/>
          <a:r>
            <a:rPr lang="ru-RU" sz="1600" b="1" dirty="0" smtClean="0">
              <a:solidFill>
                <a:schemeClr val="tx1"/>
              </a:solidFill>
              <a:latin typeface="+mn-lt"/>
            </a:rPr>
            <a:t>14,4%</a:t>
          </a:r>
          <a:endParaRPr lang="ru-RU" sz="1600" b="1" dirty="0">
            <a:solidFill>
              <a:schemeClr val="tx1"/>
            </a:solidFill>
            <a:latin typeface="+mn-lt"/>
          </a:endParaRPr>
        </a:p>
      </cdr:txBody>
    </cdr:sp>
  </cdr:relSizeAnchor>
  <cdr:relSizeAnchor xmlns:cdr="http://schemas.openxmlformats.org/drawingml/2006/chartDrawing">
    <cdr:from>
      <cdr:x>0.60127</cdr:x>
      <cdr:y>0.58288</cdr:y>
    </cdr:from>
    <cdr:to>
      <cdr:x>0.69972</cdr:x>
      <cdr:y>0.6533</cdr:y>
    </cdr:to>
    <cdr:sp macro="" textlink="">
      <cdr:nvSpPr>
        <cdr:cNvPr id="6" name="Прямоугольник 5"/>
        <cdr:cNvSpPr/>
      </cdr:nvSpPr>
      <cdr:spPr>
        <a:xfrm xmlns:a="http://schemas.openxmlformats.org/drawingml/2006/main">
          <a:off x="7015338" y="2868705"/>
          <a:ext cx="1148667" cy="346598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6">
            <a:lumMod val="20000"/>
            <a:lumOff val="80000"/>
          </a:schemeClr>
        </a:solidFill>
        <a:ln xmlns:a="http://schemas.openxmlformats.org/drawingml/2006/main">
          <a:solidFill>
            <a:schemeClr val="accent6">
              <a:lumMod val="50000"/>
            </a:schemeClr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2">
          <a:schemeClr val="accent1"/>
        </a:fillRef>
        <a:effectRef xmlns:a="http://schemas.openxmlformats.org/drawingml/2006/main" idx="1">
          <a:schemeClr val="accent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600" b="1" dirty="0" smtClean="0">
              <a:solidFill>
                <a:schemeClr val="tx1"/>
              </a:solidFill>
              <a:latin typeface="+mn-lt"/>
            </a:rPr>
            <a:t>4,1%</a:t>
          </a:r>
          <a:endParaRPr lang="ru-RU" sz="1600" b="1" dirty="0">
            <a:solidFill>
              <a:schemeClr val="tx1"/>
            </a:solidFill>
            <a:latin typeface="+mn-lt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56F1D2-B95E-4710-8F37-C151BA536B94}" type="datetimeFigureOut">
              <a:rPr lang="ru-RU" smtClean="0"/>
              <a:t>30.03.2022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E19B8F-4B7D-4B72-89DC-2831541E9D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34478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7245443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6A68F-6380-4681-8EA5-1A44A8EB88CE}" type="datetimeFigureOut">
              <a:rPr lang="ru-RU" smtClean="0"/>
              <a:pPr/>
              <a:t>30.03.2022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0F2DC-21AB-403C-847F-2D06F1549FC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24032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6A68F-6380-4681-8EA5-1A44A8EB88CE}" type="datetimeFigureOut">
              <a:rPr lang="ru-RU" smtClean="0"/>
              <a:pPr/>
              <a:t>30.03.2022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0F2DC-21AB-403C-847F-2D06F1549FC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97764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6A68F-6380-4681-8EA5-1A44A8EB88CE}" type="datetimeFigureOut">
              <a:rPr lang="ru-RU" smtClean="0"/>
              <a:pPr/>
              <a:t>30.03.2022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0F2DC-21AB-403C-847F-2D06F1549FC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86594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6A68F-6380-4681-8EA5-1A44A8EB88CE}" type="datetimeFigureOut">
              <a:rPr lang="ru-RU" smtClean="0"/>
              <a:pPr/>
              <a:t>30.03.2022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0F2DC-21AB-403C-847F-2D06F1549FC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11618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6A68F-6380-4681-8EA5-1A44A8EB88CE}" type="datetimeFigureOut">
              <a:rPr lang="ru-RU" smtClean="0"/>
              <a:pPr/>
              <a:t>30.03.2022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0F2DC-21AB-403C-847F-2D06F1549FC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04132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6A68F-6380-4681-8EA5-1A44A8EB88CE}" type="datetimeFigureOut">
              <a:rPr lang="ru-RU" smtClean="0"/>
              <a:pPr/>
              <a:t>30.03.2022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0F2DC-21AB-403C-847F-2D06F1549FC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61943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6A68F-6380-4681-8EA5-1A44A8EB88CE}" type="datetimeFigureOut">
              <a:rPr lang="ru-RU" smtClean="0"/>
              <a:pPr/>
              <a:t>30.03.2022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0F2DC-21AB-403C-847F-2D06F1549FC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0353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6A68F-6380-4681-8EA5-1A44A8EB88CE}" type="datetimeFigureOut">
              <a:rPr lang="ru-RU" smtClean="0"/>
              <a:pPr/>
              <a:t>30.03.2022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0F2DC-21AB-403C-847F-2D06F1549FC3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2653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6A68F-6380-4681-8EA5-1A44A8EB88CE}" type="datetimeFigureOut">
              <a:rPr lang="ru-RU" smtClean="0"/>
              <a:pPr/>
              <a:t>30.03.2022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0F2DC-21AB-403C-847F-2D06F1549FC3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7054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6A68F-6380-4681-8EA5-1A44A8EB88CE}" type="datetimeFigureOut">
              <a:rPr lang="ru-RU" smtClean="0"/>
              <a:pPr/>
              <a:t>30.03.2022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0F2DC-21AB-403C-847F-2D06F1549FC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23670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6A68F-6380-4681-8EA5-1A44A8EB88CE}" type="datetimeFigureOut">
              <a:rPr lang="ru-RU" smtClean="0"/>
              <a:pPr/>
              <a:t>30.03.2022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0F2DC-21AB-403C-847F-2D06F1549FC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0727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6A68F-6380-4681-8EA5-1A44A8EB88CE}" type="datetimeFigureOut">
              <a:rPr lang="ru-RU" smtClean="0"/>
              <a:pPr/>
              <a:t>30.03.2022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0F2DC-21AB-403C-847F-2D06F1549FC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32575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6A68F-6380-4681-8EA5-1A44A8EB88CE}" type="datetimeFigureOut">
              <a:rPr lang="ru-RU" smtClean="0"/>
              <a:pPr/>
              <a:t>30.03.2022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0F2DC-21AB-403C-847F-2D06F1549FC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08269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6A68F-6380-4681-8EA5-1A44A8EB88CE}" type="datetimeFigureOut">
              <a:rPr lang="ru-RU" smtClean="0"/>
              <a:pPr/>
              <a:t>30.03.2022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0F2DC-21AB-403C-847F-2D06F1549FC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60132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6A68F-6380-4681-8EA5-1A44A8EB88CE}" type="datetimeFigureOut">
              <a:rPr lang="ru-RU" smtClean="0"/>
              <a:pPr/>
              <a:t>30.03.2022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0F2DC-21AB-403C-847F-2D06F1549FC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73917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6A68F-6380-4681-8EA5-1A44A8EB88CE}" type="datetimeFigureOut">
              <a:rPr lang="ru-RU" smtClean="0"/>
              <a:pPr/>
              <a:t>30.03.2022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0F2DC-21AB-403C-847F-2D06F1549FC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02857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6A68F-6380-4681-8EA5-1A44A8EB88CE}" type="datetimeFigureOut">
              <a:rPr lang="ru-RU" smtClean="0"/>
              <a:pPr/>
              <a:t>30.03.2022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0F2DC-21AB-403C-847F-2D06F1549FC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72509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6A68F-6380-4681-8EA5-1A44A8EB88CE}" type="datetimeFigureOut">
              <a:rPr lang="ru-RU" smtClean="0"/>
              <a:pPr/>
              <a:t>30.03.2022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0F2DC-21AB-403C-847F-2D06F1549FC3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3627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6A68F-6380-4681-8EA5-1A44A8EB88CE}" type="datetimeFigureOut">
              <a:rPr lang="ru-RU" smtClean="0"/>
              <a:pPr/>
              <a:t>30.03.2022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0F2DC-21AB-403C-847F-2D06F1549FC3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4186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6A68F-6380-4681-8EA5-1A44A8EB88CE}" type="datetimeFigureOut">
              <a:rPr lang="ru-RU" smtClean="0"/>
              <a:pPr/>
              <a:t>30.03.2022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0F2DC-21AB-403C-847F-2D06F1549FC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31613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6A68F-6380-4681-8EA5-1A44A8EB88CE}" type="datetimeFigureOut">
              <a:rPr lang="ru-RU" smtClean="0"/>
              <a:pPr/>
              <a:t>30.03.2022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0F2DC-21AB-403C-847F-2D06F1549FC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69302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6A68F-6380-4681-8EA5-1A44A8EB88CE}" type="datetimeFigureOut">
              <a:rPr lang="ru-RU" smtClean="0"/>
              <a:pPr/>
              <a:t>30.03.2022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50F2DC-21AB-403C-847F-2D06F1549FC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94471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1C76A68F-6380-4681-8EA5-1A44A8EB88CE}" type="datetimeFigureOut">
              <a:rPr lang="ru-RU" smtClean="0"/>
              <a:pPr/>
              <a:t>30.03.2022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50F2DC-21AB-403C-847F-2D06F1549FC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818758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8" r:id="rId1"/>
    <p:sldLayoutId id="2147483779" r:id="rId2"/>
    <p:sldLayoutId id="2147483780" r:id="rId3"/>
    <p:sldLayoutId id="2147483781" r:id="rId4"/>
    <p:sldLayoutId id="2147483782" r:id="rId5"/>
    <p:sldLayoutId id="2147483783" r:id="rId6"/>
    <p:sldLayoutId id="2147483784" r:id="rId7"/>
    <p:sldLayoutId id="2147483785" r:id="rId8"/>
    <p:sldLayoutId id="2147483786" r:id="rId9"/>
    <p:sldLayoutId id="2147483787" r:id="rId10"/>
    <p:sldLayoutId id="2147483788" r:id="rId11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1C76A68F-6380-4681-8EA5-1A44A8EB88CE}" type="datetimeFigureOut">
              <a:rPr lang="ru-RU" smtClean="0"/>
              <a:pPr/>
              <a:t>30.03.2022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50F2DC-21AB-403C-847F-2D06F1549FC3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535450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4" r:id="rId1"/>
    <p:sldLayoutId id="2147483825" r:id="rId2"/>
    <p:sldLayoutId id="2147483826" r:id="rId3"/>
    <p:sldLayoutId id="2147483827" r:id="rId4"/>
    <p:sldLayoutId id="2147483828" r:id="rId5"/>
    <p:sldLayoutId id="2147483829" r:id="rId6"/>
    <p:sldLayoutId id="2147483830" r:id="rId7"/>
    <p:sldLayoutId id="2147483831" r:id="rId8"/>
    <p:sldLayoutId id="2147483832" r:id="rId9"/>
    <p:sldLayoutId id="2147483833" r:id="rId10"/>
    <p:sldLayoutId id="2147483834" r:id="rId11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8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diagramLayout" Target="../diagrams/layout6.xml"/><Relationship Id="rId7" Type="http://schemas.openxmlformats.org/officeDocument/2006/relationships/image" Target="../media/image1.pn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18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diagramLayout" Target="../diagrams/layout7.xml"/><Relationship Id="rId7" Type="http://schemas.openxmlformats.org/officeDocument/2006/relationships/image" Target="../media/image14.jpeg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18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Relationship Id="rId9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8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8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8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4" Type="http://schemas.openxmlformats.org/officeDocument/2006/relationships/chart" Target="../charts/char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4" Type="http://schemas.openxmlformats.org/officeDocument/2006/relationships/chart" Target="../charts/char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1.jpg"/><Relationship Id="rId4" Type="http://schemas.openxmlformats.org/officeDocument/2006/relationships/image" Target="../media/image20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16.xml"/><Relationship Id="rId4" Type="http://schemas.openxmlformats.org/officeDocument/2006/relationships/chart" Target="../charts/chart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1.xml"/><Relationship Id="rId3" Type="http://schemas.openxmlformats.org/officeDocument/2006/relationships/image" Target="../media/image1.png"/><Relationship Id="rId7" Type="http://schemas.openxmlformats.org/officeDocument/2006/relationships/diagramQuickStyle" Target="../diagrams/quickStyle11.xm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2.xml"/><Relationship Id="rId6" Type="http://schemas.openxmlformats.org/officeDocument/2006/relationships/diagramLayout" Target="../diagrams/layout11.xml"/><Relationship Id="rId5" Type="http://schemas.openxmlformats.org/officeDocument/2006/relationships/diagramData" Target="../diagrams/data11.xml"/><Relationship Id="rId4" Type="http://schemas.openxmlformats.org/officeDocument/2006/relationships/chart" Target="../charts/chart10.xml"/><Relationship Id="rId9" Type="http://schemas.microsoft.com/office/2007/relationships/diagramDrawing" Target="../diagrams/drawing1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7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3.jp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5" Type="http://schemas.openxmlformats.org/officeDocument/2006/relationships/chart" Target="../charts/chart13.xml"/><Relationship Id="rId4" Type="http://schemas.openxmlformats.org/officeDocument/2006/relationships/chart" Target="../charts/chart1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7.jpg"/><Relationship Id="rId5" Type="http://schemas.openxmlformats.org/officeDocument/2006/relationships/image" Target="../media/image36.jpeg"/><Relationship Id="rId4" Type="http://schemas.openxmlformats.org/officeDocument/2006/relationships/image" Target="../media/image35.jp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42.jpg"/><Relationship Id="rId5" Type="http://schemas.openxmlformats.org/officeDocument/2006/relationships/image" Target="../media/image41.jpg"/><Relationship Id="rId4" Type="http://schemas.openxmlformats.org/officeDocument/2006/relationships/image" Target="../media/image40.jp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5.jpeg"/><Relationship Id="rId4" Type="http://schemas.openxmlformats.org/officeDocument/2006/relationships/image" Target="../media/image44.jp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1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8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1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8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image" Target="../media/image1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8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147825" y="2579688"/>
            <a:ext cx="11846951" cy="3233737"/>
          </a:xfrm>
        </p:spPr>
        <p:txBody>
          <a:bodyPr>
            <a:normAutofit/>
          </a:bodyPr>
          <a:lstStyle/>
          <a:p>
            <a:pPr algn="ctr"/>
            <a:r>
              <a:rPr lang="ru-RU" sz="4000" b="1" i="1" dirty="0" smtClean="0">
                <a:latin typeface="+mn-lt"/>
              </a:rPr>
              <a:t>Отчет </a:t>
            </a:r>
            <a:r>
              <a:rPr lang="ru-RU" sz="4000" b="1" i="1" dirty="0">
                <a:latin typeface="+mn-lt"/>
              </a:rPr>
              <a:t>Главы</a:t>
            </a:r>
            <a:br>
              <a:rPr lang="ru-RU" sz="4000" b="1" i="1" dirty="0">
                <a:latin typeface="+mn-lt"/>
              </a:rPr>
            </a:br>
            <a:r>
              <a:rPr lang="ru-RU" sz="4000" b="1" i="1" dirty="0" smtClean="0">
                <a:latin typeface="+mn-lt"/>
              </a:rPr>
              <a:t>Кожевниковского района о результатах его деятельности и деятельности Администрации Кожевниковского района</a:t>
            </a:r>
            <a:br>
              <a:rPr lang="ru-RU" sz="4000" b="1" i="1" dirty="0" smtClean="0">
                <a:latin typeface="+mn-lt"/>
              </a:rPr>
            </a:br>
            <a:r>
              <a:rPr lang="ru-RU" sz="4000" b="1" i="1" dirty="0" smtClean="0">
                <a:latin typeface="+mn-lt"/>
              </a:rPr>
              <a:t>за 2021 год</a:t>
            </a:r>
            <a:endParaRPr lang="ru-RU" sz="4000" b="1" i="1" dirty="0">
              <a:latin typeface="+mn-lt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3309471" y="5902036"/>
            <a:ext cx="8712200" cy="624270"/>
          </a:xfrm>
        </p:spPr>
        <p:txBody>
          <a:bodyPr>
            <a:noAutofit/>
          </a:bodyPr>
          <a:lstStyle/>
          <a:p>
            <a:pPr marL="0" indent="0" algn="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200" b="1" dirty="0" smtClean="0"/>
              <a:t>Временно исполняющий обязанности Главы района</a:t>
            </a:r>
          </a:p>
          <a:p>
            <a:pPr marL="0" indent="0" algn="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200" b="1" dirty="0" smtClean="0"/>
              <a:t>Кучер Владимир Владимирович</a:t>
            </a:r>
            <a:endParaRPr lang="ru-RU" sz="2200" b="1" dirty="0"/>
          </a:p>
        </p:txBody>
      </p:sp>
      <p:pic>
        <p:nvPicPr>
          <p:cNvPr id="2054" name="Picture 6" descr="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812" y="122232"/>
            <a:ext cx="1882588" cy="22982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6725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Картинки по запросу &quot;ндфл картинки&quot;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729" y="851648"/>
            <a:ext cx="2330824" cy="1595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Схема 3"/>
          <p:cNvGraphicFramePr/>
          <p:nvPr>
            <p:extLst/>
          </p:nvPr>
        </p:nvGraphicFramePr>
        <p:xfrm>
          <a:off x="411273" y="2599764"/>
          <a:ext cx="11484892" cy="33259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3433482" y="845072"/>
            <a:ext cx="8453718" cy="156966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Прирост поступлений  НДФЛ в консолидированный бюджет за четыре года 28,6 млн. руб.</a:t>
            </a:r>
          </a:p>
          <a:p>
            <a:pPr algn="ctr"/>
            <a:r>
              <a:rPr lang="ru-RU" sz="2400" b="1" dirty="0">
                <a:solidFill>
                  <a:schemeClr val="tx1"/>
                </a:solidFill>
                <a:cs typeface="Times New Roman" panose="02020603050405020304" pitchFamily="18" charset="0"/>
              </a:rPr>
              <a:t>Доля НДФЛ в структуре налоговых и неналоговых  доходов бюджета составляет </a:t>
            </a:r>
            <a:r>
              <a:rPr lang="ru-RU" sz="24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66,4% </a:t>
            </a:r>
            <a:endParaRPr lang="ru-RU" sz="2400" b="1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261106-C846-476A-A05E-CDAFDFFF5610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129552" y="136008"/>
            <a:ext cx="10910047" cy="52322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ru-RU" sz="2800" b="1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Поступление в бюджет </a:t>
            </a:r>
            <a:r>
              <a:rPr lang="ru-RU" sz="28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налога на доходы физических лиц</a:t>
            </a:r>
            <a:endParaRPr lang="ru-RU" sz="2800" b="1" dirty="0">
              <a:ln w="1905"/>
              <a:solidFill>
                <a:schemeClr val="tx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5482" y="5948653"/>
            <a:ext cx="11456895" cy="83099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План 2021 года по НДФЛ выполнен на 101,9%, по сравнению с 2020 годом поступления выросли на 16,9 млн. руб. </a:t>
            </a:r>
          </a:p>
        </p:txBody>
      </p:sp>
      <p:pic>
        <p:nvPicPr>
          <p:cNvPr id="9" name="Picture 6" descr="logo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6373"/>
            <a:ext cx="1084729" cy="1324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8856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/>
          </p:nvPr>
        </p:nvGraphicFramePr>
        <p:xfrm>
          <a:off x="179504" y="3967981"/>
          <a:ext cx="11918679" cy="25202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85756" y="5645613"/>
            <a:ext cx="11757733" cy="101566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План 2021 года исполнен на 103,4%, рост к исполнению 2020г. составил 2,2  млн. рублей. 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За четыре </a:t>
            </a:r>
            <a:r>
              <a:rPr lang="ru-RU" sz="2000" b="1" dirty="0">
                <a:solidFill>
                  <a:schemeClr val="tx1"/>
                </a:solidFill>
                <a:cs typeface="Times New Roman" panose="02020603050405020304" pitchFamily="18" charset="0"/>
              </a:rPr>
              <a:t>года поступлений </a:t>
            </a:r>
            <a:r>
              <a:rPr lang="ru-RU" sz="20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по акцизам стало больше на 3,4 млн. руб. по причине изменения нормативов распределения по уровням бюджетов</a:t>
            </a:r>
            <a:endParaRPr lang="ru-RU" sz="2000" b="1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02659" y="182465"/>
            <a:ext cx="10901081" cy="52322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ru-RU" sz="2800" b="1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Поступление в бюджет </a:t>
            </a:r>
            <a:r>
              <a:rPr lang="ru-RU" sz="28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акцизов на топливо</a:t>
            </a:r>
            <a:endParaRPr lang="ru-RU" sz="2800" b="1" dirty="0">
              <a:ln w="1905"/>
              <a:solidFill>
                <a:schemeClr val="tx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30106" y="1228970"/>
            <a:ext cx="5649517" cy="36987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Дизельное топливо 6,5 млн. руб.</a:t>
            </a:r>
            <a:endParaRPr lang="ru-RU" sz="2000" b="1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121142" y="1833233"/>
            <a:ext cx="5667446" cy="36987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Моторные масла  0,046 млн. руб.</a:t>
            </a:r>
            <a:endParaRPr lang="ru-RU" sz="2000" b="1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130107" y="2423255"/>
            <a:ext cx="5667446" cy="49006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Автомобильный бензин 8,6 млн. руб.</a:t>
            </a:r>
            <a:endParaRPr lang="ru-RU" sz="2000" b="1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>
            <a:off x="4060838" y="1413905"/>
            <a:ext cx="1828800" cy="0"/>
          </a:xfrm>
          <a:prstGeom prst="straightConnector1">
            <a:avLst/>
          </a:prstGeom>
          <a:ln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4078767" y="2056846"/>
            <a:ext cx="1828800" cy="0"/>
          </a:xfrm>
          <a:prstGeom prst="straightConnector1">
            <a:avLst/>
          </a:prstGeom>
          <a:ln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4087732" y="2649961"/>
            <a:ext cx="1828800" cy="0"/>
          </a:xfrm>
          <a:prstGeom prst="straightConnector1">
            <a:avLst/>
          </a:prstGeom>
          <a:ln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5" name="Прямоугольник 14"/>
          <p:cNvSpPr/>
          <p:nvPr/>
        </p:nvSpPr>
        <p:spPr>
          <a:xfrm>
            <a:off x="6148036" y="3153361"/>
            <a:ext cx="5640552" cy="36987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Прямогонный бензин  - 1,1 млн. руб. </a:t>
            </a:r>
            <a:endParaRPr lang="ru-RU" sz="2000" b="1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cxnSp>
        <p:nvCxnSpPr>
          <p:cNvPr id="16" name="Прямая со стрелкой 15"/>
          <p:cNvCxnSpPr/>
          <p:nvPr/>
        </p:nvCxnSpPr>
        <p:spPr>
          <a:xfrm>
            <a:off x="4060838" y="3324119"/>
            <a:ext cx="1828800" cy="0"/>
          </a:xfrm>
          <a:prstGeom prst="straightConnector1">
            <a:avLst/>
          </a:prstGeom>
          <a:ln>
            <a:solidFill>
              <a:schemeClr val="accent6">
                <a:lumMod val="50000"/>
              </a:schemeClr>
            </a:solidFill>
            <a:tailEnd type="arrow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pic>
        <p:nvPicPr>
          <p:cNvPr id="17" name="Picture 6" descr="logo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6373"/>
            <a:ext cx="1084729" cy="1324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4238" y="1371167"/>
            <a:ext cx="2822575" cy="1951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02367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4256676201"/>
              </p:ext>
            </p:extLst>
          </p:nvPr>
        </p:nvGraphicFramePr>
        <p:xfrm>
          <a:off x="267483" y="1384124"/>
          <a:ext cx="11806556" cy="7399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417198" y="2352675"/>
            <a:ext cx="9527152" cy="101566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/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Прирост поступлений УСН консолидированный бюджет района за пять лет составил 3,1 млн. руб. , зачисляется по нормативу 30% в районный бюджет, 70% в областной бюджет</a:t>
            </a:r>
            <a:endParaRPr lang="ru-RU" sz="2000" b="1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61227" y="4514850"/>
            <a:ext cx="9451900" cy="70788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Поступление  ЕНВД в консолидированный бюджет за пять лет снизилось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на 4,8 млн. руб., зачисляется 100% в районный бюджет</a:t>
            </a:r>
            <a:endParaRPr lang="ru-RU" sz="2000" b="1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sp>
        <p:nvSpPr>
          <p:cNvPr id="3" name="Стрелка влево 2"/>
          <p:cNvSpPr/>
          <p:nvPr/>
        </p:nvSpPr>
        <p:spPr>
          <a:xfrm>
            <a:off x="80682" y="3448051"/>
            <a:ext cx="2232211" cy="906928"/>
          </a:xfrm>
          <a:prstGeom prst="leftArrow">
            <a:avLst>
              <a:gd name="adj1" fmla="val 82370"/>
              <a:gd name="adj2" fmla="val 30959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0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2017 </a:t>
            </a:r>
            <a:r>
              <a:rPr lang="ru-RU" sz="2000" b="1" dirty="0">
                <a:solidFill>
                  <a:schemeClr val="tx1"/>
                </a:solidFill>
                <a:cs typeface="Times New Roman" panose="02020603050405020304" pitchFamily="18" charset="0"/>
              </a:rPr>
              <a:t>год </a:t>
            </a:r>
          </a:p>
          <a:p>
            <a:pPr lvl="0" algn="ctr"/>
            <a:r>
              <a:rPr lang="ru-RU" sz="20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2,0 млн. руб.</a:t>
            </a:r>
            <a:endParaRPr lang="ru-RU" sz="2000" b="1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261106-C846-476A-A05E-CDAFDFFF5610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1093693" y="262744"/>
            <a:ext cx="10919012" cy="52322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ru-RU" sz="2800" b="1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Поступление в бюджет </a:t>
            </a:r>
            <a:r>
              <a:rPr lang="ru-RU" sz="28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налогов на совокупный доход</a:t>
            </a:r>
            <a:endParaRPr lang="ru-RU" sz="2800" b="1" dirty="0">
              <a:ln w="1905"/>
              <a:solidFill>
                <a:schemeClr val="tx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4098" name="Picture 2" descr="Картинки по запросу &quot;усн&quot;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79" y="2325558"/>
            <a:ext cx="2069618" cy="9911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Картинки по запросу &quot;енвд&quot;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8703" y="4477310"/>
            <a:ext cx="2326758" cy="971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Стрелка влево 17"/>
          <p:cNvSpPr/>
          <p:nvPr/>
        </p:nvSpPr>
        <p:spPr>
          <a:xfrm>
            <a:off x="2495551" y="3448051"/>
            <a:ext cx="2354286" cy="906928"/>
          </a:xfrm>
          <a:prstGeom prst="leftArrow">
            <a:avLst>
              <a:gd name="adj1" fmla="val 82370"/>
              <a:gd name="adj2" fmla="val 30959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0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2018 </a:t>
            </a:r>
            <a:r>
              <a:rPr lang="ru-RU" sz="2000" b="1" dirty="0">
                <a:solidFill>
                  <a:schemeClr val="tx1"/>
                </a:solidFill>
                <a:cs typeface="Times New Roman" panose="02020603050405020304" pitchFamily="18" charset="0"/>
              </a:rPr>
              <a:t>год </a:t>
            </a:r>
          </a:p>
          <a:p>
            <a:pPr lvl="0" algn="ctr"/>
            <a:r>
              <a:rPr lang="ru-RU" sz="20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2,8 млн. руб.</a:t>
            </a:r>
            <a:endParaRPr lang="ru-RU" sz="2000" b="1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sp>
        <p:nvSpPr>
          <p:cNvPr id="19" name="Стрелка влево 18"/>
          <p:cNvSpPr/>
          <p:nvPr/>
        </p:nvSpPr>
        <p:spPr>
          <a:xfrm>
            <a:off x="5042522" y="3448051"/>
            <a:ext cx="2290655" cy="896470"/>
          </a:xfrm>
          <a:prstGeom prst="leftArrow">
            <a:avLst>
              <a:gd name="adj1" fmla="val 82370"/>
              <a:gd name="adj2" fmla="val 30959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0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2019 </a:t>
            </a:r>
            <a:r>
              <a:rPr lang="ru-RU" sz="2000" b="1" dirty="0">
                <a:solidFill>
                  <a:schemeClr val="tx1"/>
                </a:solidFill>
                <a:cs typeface="Times New Roman" panose="02020603050405020304" pitchFamily="18" charset="0"/>
              </a:rPr>
              <a:t>год </a:t>
            </a:r>
          </a:p>
          <a:p>
            <a:pPr lvl="0" algn="ctr"/>
            <a:r>
              <a:rPr lang="ru-RU" sz="20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2,6 млн. руб.</a:t>
            </a:r>
            <a:endParaRPr lang="ru-RU" sz="2000" b="1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sp>
        <p:nvSpPr>
          <p:cNvPr id="20" name="Стрелка влево 19"/>
          <p:cNvSpPr/>
          <p:nvPr/>
        </p:nvSpPr>
        <p:spPr>
          <a:xfrm>
            <a:off x="7408048" y="3448051"/>
            <a:ext cx="2290655" cy="896470"/>
          </a:xfrm>
          <a:prstGeom prst="leftArrow">
            <a:avLst>
              <a:gd name="adj1" fmla="val 82370"/>
              <a:gd name="adj2" fmla="val 30959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0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2020 </a:t>
            </a:r>
            <a:r>
              <a:rPr lang="ru-RU" sz="2000" b="1" dirty="0">
                <a:solidFill>
                  <a:schemeClr val="tx1"/>
                </a:solidFill>
                <a:cs typeface="Times New Roman" panose="02020603050405020304" pitchFamily="18" charset="0"/>
              </a:rPr>
              <a:t>год </a:t>
            </a:r>
          </a:p>
          <a:p>
            <a:pPr lvl="0" algn="ctr"/>
            <a:r>
              <a:rPr lang="ru-RU" sz="20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3,9 млн. руб.</a:t>
            </a:r>
            <a:endParaRPr lang="ru-RU" sz="2000" b="1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sp>
        <p:nvSpPr>
          <p:cNvPr id="21" name="Стрелка влево 20"/>
          <p:cNvSpPr/>
          <p:nvPr/>
        </p:nvSpPr>
        <p:spPr>
          <a:xfrm>
            <a:off x="9781972" y="3448051"/>
            <a:ext cx="2290655" cy="896469"/>
          </a:xfrm>
          <a:prstGeom prst="leftArrow">
            <a:avLst>
              <a:gd name="adj1" fmla="val 82370"/>
              <a:gd name="adj2" fmla="val 30959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0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2021 год </a:t>
            </a:r>
          </a:p>
          <a:p>
            <a:pPr lvl="0" algn="ctr"/>
            <a:r>
              <a:rPr lang="ru-RU" sz="20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5,1 млн. руб.</a:t>
            </a:r>
            <a:endParaRPr lang="ru-RU" sz="2000" b="1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pic>
        <p:nvPicPr>
          <p:cNvPr id="14" name="Picture 6" descr="logo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6373"/>
            <a:ext cx="1084729" cy="1324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61228" y="5486400"/>
            <a:ext cx="5353748" cy="126188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900" b="1" dirty="0" smtClean="0">
                <a:solidFill>
                  <a:schemeClr val="tx1"/>
                </a:solidFill>
              </a:rPr>
              <a:t>Доходы </a:t>
            </a:r>
            <a:r>
              <a:rPr lang="ru-RU" sz="1900" b="1" dirty="0">
                <a:solidFill>
                  <a:schemeClr val="tx1"/>
                </a:solidFill>
              </a:rPr>
              <a:t>от единого сельскохозяйственного налога составили 0,7 млн. рублей в 2021 году, данный показатель на уровне  исполнения прошлого года</a:t>
            </a:r>
            <a:r>
              <a:rPr lang="ru-RU" sz="1900" b="1" dirty="0" smtClean="0">
                <a:solidFill>
                  <a:schemeClr val="tx1"/>
                </a:solidFill>
              </a:rPr>
              <a:t>.</a:t>
            </a:r>
            <a:r>
              <a:rPr lang="ru-RU" sz="1900" dirty="0" smtClean="0">
                <a:solidFill>
                  <a:schemeClr val="tx1"/>
                </a:solidFill>
              </a:rPr>
              <a:t>	</a:t>
            </a:r>
            <a:endParaRPr lang="ru-RU" sz="1900" dirty="0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34050" y="5581650"/>
            <a:ext cx="6278655" cy="96949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900" b="1" dirty="0"/>
              <a:t>Доходы от патентной системы налогообложения составили в 2021 году 2,6 млн. рублей, рост составил 2,4 млн. рублей к прошлому году</a:t>
            </a:r>
          </a:p>
        </p:txBody>
      </p:sp>
    </p:spTree>
    <p:extLst>
      <p:ext uri="{BB962C8B-B14F-4D97-AF65-F5344CB8AC3E}">
        <p14:creationId xmlns:p14="http://schemas.microsoft.com/office/powerpoint/2010/main" val="4191514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Картинки по запросу &quot;налог на имущество физических лиц 2020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907" y="1394797"/>
            <a:ext cx="7668964" cy="4635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852012910"/>
              </p:ext>
            </p:extLst>
          </p:nvPr>
        </p:nvGraphicFramePr>
        <p:xfrm>
          <a:off x="279859" y="4724400"/>
          <a:ext cx="11661129" cy="1981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8048190" y="1313559"/>
            <a:ext cx="3873358" cy="329320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ru-RU" sz="2600" b="1" dirty="0">
                <a:solidFill>
                  <a:schemeClr val="tx1"/>
                </a:solidFill>
              </a:rPr>
              <a:t>Рост поступлений </a:t>
            </a:r>
            <a:r>
              <a:rPr lang="ru-RU" sz="2600" b="1" dirty="0" smtClean="0">
                <a:solidFill>
                  <a:schemeClr val="tx1"/>
                </a:solidFill>
              </a:rPr>
              <a:t>в бюджет в 2021 году </a:t>
            </a:r>
            <a:r>
              <a:rPr lang="ru-RU" sz="2600" b="1" dirty="0">
                <a:solidFill>
                  <a:schemeClr val="tx1"/>
                </a:solidFill>
              </a:rPr>
              <a:t>относительно </a:t>
            </a:r>
            <a:r>
              <a:rPr lang="ru-RU" sz="2600" b="1" dirty="0" smtClean="0">
                <a:solidFill>
                  <a:schemeClr val="tx1"/>
                </a:solidFill>
              </a:rPr>
              <a:t>2017 </a:t>
            </a:r>
            <a:r>
              <a:rPr lang="ru-RU" sz="2600" b="1" dirty="0">
                <a:solidFill>
                  <a:schemeClr val="tx1"/>
                </a:solidFill>
              </a:rPr>
              <a:t>года </a:t>
            </a:r>
            <a:r>
              <a:rPr lang="ru-RU" sz="2600" b="1" dirty="0" smtClean="0">
                <a:solidFill>
                  <a:schemeClr val="tx1"/>
                </a:solidFill>
              </a:rPr>
              <a:t>составил 112,5%, или 0,3 млн. руб. Зачисление по нормативу 100% в бюджеты сельских поселений</a:t>
            </a:r>
            <a:endParaRPr lang="ru-RU" sz="2600" b="1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129552" y="225079"/>
            <a:ext cx="10856259" cy="52322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ru-RU" sz="2800" b="1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Поступление в бюджет налога на имущество физических лиц</a:t>
            </a:r>
          </a:p>
        </p:txBody>
      </p:sp>
      <p:sp>
        <p:nvSpPr>
          <p:cNvPr id="4" name="AutoShape 4" descr="Картинки по запросу картинка  имущество физ лиц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Picture 6" descr="logo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6373"/>
            <a:ext cx="1084729" cy="1324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9032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Картинки по запросу &quot;земельный налог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872" y="1361306"/>
            <a:ext cx="8578015" cy="4901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3748981917"/>
              </p:ext>
            </p:extLst>
          </p:nvPr>
        </p:nvGraphicFramePr>
        <p:xfrm>
          <a:off x="5650074" y="1331932"/>
          <a:ext cx="6353667" cy="43068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Блок-схема: процесс 6"/>
          <p:cNvSpPr/>
          <p:nvPr/>
        </p:nvSpPr>
        <p:spPr>
          <a:xfrm>
            <a:off x="143436" y="5697625"/>
            <a:ext cx="11860305" cy="997758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2400" b="1" dirty="0">
                <a:solidFill>
                  <a:schemeClr val="tx1"/>
                </a:solidFill>
                <a:cs typeface="Times New Roman" panose="02020603050405020304" pitchFamily="18" charset="0"/>
              </a:rPr>
              <a:t>Доля </a:t>
            </a:r>
            <a:r>
              <a:rPr lang="ru-RU" sz="24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земельного налога в </a:t>
            </a:r>
            <a:r>
              <a:rPr lang="ru-RU" sz="2400" b="1" dirty="0">
                <a:solidFill>
                  <a:schemeClr val="tx1"/>
                </a:solidFill>
                <a:cs typeface="Times New Roman" panose="02020603050405020304" pitchFamily="18" charset="0"/>
              </a:rPr>
              <a:t>налоговых и неналоговых </a:t>
            </a:r>
            <a:r>
              <a:rPr lang="ru-RU" sz="24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доходах</a:t>
            </a:r>
          </a:p>
          <a:p>
            <a:pPr algn="ctr" eaLnBrk="1" hangingPunct="1">
              <a:defRPr/>
            </a:pPr>
            <a:r>
              <a:rPr lang="ru-RU" sz="24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 составляет 5,4% </a:t>
            </a:r>
          </a:p>
          <a:p>
            <a:pPr algn="ctr" eaLnBrk="1" hangingPunct="1">
              <a:defRPr/>
            </a:pPr>
            <a:r>
              <a:rPr lang="ru-RU" sz="2400" b="1" dirty="0" smtClean="0">
                <a:solidFill>
                  <a:schemeClr val="tx1"/>
                </a:solidFill>
                <a:cs typeface="Times New Roman" panose="02020603050405020304" pitchFamily="18" charset="0"/>
              </a:rPr>
              <a:t>Зачисление по нормативу 100% в бюджеты сельских поселений</a:t>
            </a:r>
            <a:endParaRPr lang="ru-RU" sz="2400" b="1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129553" y="272112"/>
            <a:ext cx="10892118" cy="52322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ru-RU" sz="2800" b="1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Поступление в бюджет земельного налога</a:t>
            </a:r>
          </a:p>
        </p:txBody>
      </p:sp>
      <p:pic>
        <p:nvPicPr>
          <p:cNvPr id="6" name="Picture 6" descr="logo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6373"/>
            <a:ext cx="1084729" cy="1324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7453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49608419"/>
              </p:ext>
            </p:extLst>
          </p:nvPr>
        </p:nvGraphicFramePr>
        <p:xfrm>
          <a:off x="237615" y="824754"/>
          <a:ext cx="11667514" cy="49216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33"/>
          <p:cNvSpPr txBox="1">
            <a:spLocks noChangeArrowheads="1"/>
          </p:cNvSpPr>
          <p:nvPr/>
        </p:nvSpPr>
        <p:spPr bwMode="auto">
          <a:xfrm>
            <a:off x="139004" y="5903622"/>
            <a:ext cx="11864737" cy="83099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/>
              <a:t>Расходы бюджета </a:t>
            </a:r>
            <a:r>
              <a:rPr lang="ru-RU" sz="2400" b="1" dirty="0" smtClean="0"/>
              <a:t>в 2021 году исполнены в сумме 928,8 млн. руб.,</a:t>
            </a:r>
          </a:p>
          <a:p>
            <a:pPr algn="ctr"/>
            <a:r>
              <a:rPr lang="ru-RU" sz="2400" b="1" dirty="0" smtClean="0"/>
              <a:t> или 97,2% от плана</a:t>
            </a:r>
            <a:endParaRPr lang="ru-RU" sz="24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093694" y="200395"/>
            <a:ext cx="10883153" cy="52322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ru-RU" sz="28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Структура расходов консолидированного бюджета по отраслям</a:t>
            </a:r>
            <a:endParaRPr lang="ru-RU" sz="2800" b="1" dirty="0">
              <a:ln w="1905"/>
              <a:solidFill>
                <a:schemeClr val="tx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905844" y="4127430"/>
            <a:ext cx="1089061" cy="29795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0,8%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945325" y="4524397"/>
            <a:ext cx="1089061" cy="29795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0,2%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920845" y="4975104"/>
            <a:ext cx="1089061" cy="29795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0,1%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864645" y="5394837"/>
            <a:ext cx="1089061" cy="29795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0,0%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279039" y="3268690"/>
            <a:ext cx="1089061" cy="29795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6,8%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7757605" y="2853560"/>
            <a:ext cx="1089061" cy="29795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10,1%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070377" y="2410147"/>
            <a:ext cx="1089061" cy="32623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2,8%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0800455" y="1531402"/>
            <a:ext cx="1089061" cy="29795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>
            <a:lvl1pPr marL="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60,7%</a:t>
            </a:r>
            <a:endParaRPr lang="ru-RU" sz="1600" b="1" dirty="0">
              <a:solidFill>
                <a:schemeClr val="tx1"/>
              </a:solidFill>
            </a:endParaRPr>
          </a:p>
        </p:txBody>
      </p:sp>
      <p:pic>
        <p:nvPicPr>
          <p:cNvPr id="17" name="Picture 6" descr="log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6373"/>
            <a:ext cx="1084729" cy="1324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1954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1111624" y="236252"/>
            <a:ext cx="10892118" cy="52322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chemeClr val="tx1"/>
                </a:solidFill>
              </a:rPr>
              <a:t>Мониторинг реализации документов стратегического планирования</a:t>
            </a:r>
            <a:endParaRPr lang="ru-RU" sz="2800" b="1" dirty="0">
              <a:ln w="1905"/>
              <a:solidFill>
                <a:schemeClr val="tx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" name="Picture 6" descr="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6373"/>
            <a:ext cx="1084729" cy="1324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073236" y="1250200"/>
            <a:ext cx="7930506" cy="529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000" algn="just"/>
            <a:r>
              <a:rPr lang="ru-RU" sz="2000" dirty="0">
                <a:solidFill>
                  <a:srgbClr val="2C2C2C"/>
                </a:solidFill>
              </a:rPr>
              <a:t>В </a:t>
            </a:r>
            <a:r>
              <a:rPr lang="ru-RU" sz="2000" dirty="0" smtClean="0">
                <a:solidFill>
                  <a:srgbClr val="2C2C2C"/>
                </a:solidFill>
              </a:rPr>
              <a:t>2021 году </a:t>
            </a:r>
            <a:r>
              <a:rPr lang="ru-RU" sz="2000" dirty="0">
                <a:solidFill>
                  <a:srgbClr val="2C2C2C"/>
                </a:solidFill>
              </a:rPr>
              <a:t>завершилась работа над актуализацией Стратегии социально-экономического развития муниципального образования Кожевниковский район Томской области до 2030 года. </a:t>
            </a:r>
          </a:p>
          <a:p>
            <a:pPr indent="450000" algn="just"/>
            <a:r>
              <a:rPr lang="ru-RU" sz="2000" dirty="0">
                <a:solidFill>
                  <a:srgbClr val="2C2C2C"/>
                </a:solidFill>
              </a:rPr>
              <a:t>Основанием для актуализации главного документа стратегического планирования послужило Решение Думы Кожевниковского района  </a:t>
            </a:r>
            <a:r>
              <a:rPr lang="ru-RU" sz="2000" b="1" dirty="0">
                <a:solidFill>
                  <a:srgbClr val="2C2C2C"/>
                </a:solidFill>
              </a:rPr>
              <a:t>от 18.06.2015 № 391</a:t>
            </a:r>
            <a:r>
              <a:rPr lang="ru-RU" sz="2000" dirty="0">
                <a:solidFill>
                  <a:srgbClr val="2C2C2C"/>
                </a:solidFill>
              </a:rPr>
              <a:t>, согласно которому Стратегия актуализируется </a:t>
            </a:r>
            <a:r>
              <a:rPr lang="ru-RU" sz="2000" u="sng" dirty="0">
                <a:solidFill>
                  <a:srgbClr val="2C2C2C"/>
                </a:solidFill>
              </a:rPr>
              <a:t>не реже одного раза в шесть лет</a:t>
            </a:r>
            <a:r>
              <a:rPr lang="ru-RU" sz="2000" dirty="0">
                <a:solidFill>
                  <a:srgbClr val="2C2C2C"/>
                </a:solidFill>
              </a:rPr>
              <a:t>.</a:t>
            </a:r>
          </a:p>
          <a:p>
            <a:pPr indent="450000" algn="just"/>
            <a:r>
              <a:rPr lang="ru-RU" sz="2000" b="1" u="sng" dirty="0" smtClean="0">
                <a:solidFill>
                  <a:srgbClr val="2C2C2C"/>
                </a:solidFill>
              </a:rPr>
              <a:t>Важнейшими </a:t>
            </a:r>
            <a:r>
              <a:rPr lang="ru-RU" sz="2000" b="1" u="sng" dirty="0">
                <a:solidFill>
                  <a:srgbClr val="2C2C2C"/>
                </a:solidFill>
              </a:rPr>
              <a:t>изменениями стали:</a:t>
            </a:r>
          </a:p>
          <a:p>
            <a:pPr marL="342900" indent="450000" algn="just">
              <a:buFont typeface="Wingdings" panose="05000000000000000000" pitchFamily="2" charset="2"/>
              <a:buChar char="v"/>
            </a:pPr>
            <a:r>
              <a:rPr lang="ru-RU" sz="2000" dirty="0" smtClean="0">
                <a:solidFill>
                  <a:srgbClr val="2C2C2C"/>
                </a:solidFill>
              </a:rPr>
              <a:t>увеличение </a:t>
            </a:r>
            <a:r>
              <a:rPr lang="ru-RU" sz="2000" dirty="0">
                <a:solidFill>
                  <a:srgbClr val="2C2C2C"/>
                </a:solidFill>
              </a:rPr>
              <a:t>срока реализации Стратегии до 2030 года;</a:t>
            </a:r>
          </a:p>
          <a:p>
            <a:pPr marL="342900" indent="450000" algn="just">
              <a:buFont typeface="Wingdings" panose="05000000000000000000" pitchFamily="2" charset="2"/>
              <a:buChar char="v"/>
            </a:pPr>
            <a:r>
              <a:rPr lang="ru-RU" sz="2000" dirty="0" smtClean="0">
                <a:solidFill>
                  <a:srgbClr val="2C2C2C"/>
                </a:solidFill>
              </a:rPr>
              <a:t>замена </a:t>
            </a:r>
            <a:r>
              <a:rPr lang="ru-RU" sz="2000" dirty="0">
                <a:solidFill>
                  <a:srgbClr val="2C2C2C"/>
                </a:solidFill>
              </a:rPr>
              <a:t>ключевых сценариев развития Кожевниковского района;</a:t>
            </a:r>
          </a:p>
          <a:p>
            <a:pPr marL="342900" indent="450000" algn="just">
              <a:buFont typeface="Wingdings" panose="05000000000000000000" pitchFamily="2" charset="2"/>
              <a:buChar char="v"/>
            </a:pPr>
            <a:r>
              <a:rPr lang="ru-RU" sz="2000" dirty="0" smtClean="0">
                <a:solidFill>
                  <a:srgbClr val="2C2C2C"/>
                </a:solidFill>
              </a:rPr>
              <a:t>актуализация </a:t>
            </a:r>
            <a:r>
              <a:rPr lang="ru-RU" sz="2000" dirty="0">
                <a:solidFill>
                  <a:srgbClr val="2C2C2C"/>
                </a:solidFill>
              </a:rPr>
              <a:t>целей и задач социально-экономического развития Кожевниковского </a:t>
            </a:r>
            <a:r>
              <a:rPr lang="ru-RU" sz="2000" dirty="0" smtClean="0">
                <a:solidFill>
                  <a:srgbClr val="2C2C2C"/>
                </a:solidFill>
              </a:rPr>
              <a:t>района;</a:t>
            </a:r>
          </a:p>
          <a:p>
            <a:pPr marL="342900" indent="450000" algn="just">
              <a:buFont typeface="Wingdings" panose="05000000000000000000" pitchFamily="2" charset="2"/>
              <a:buChar char="v"/>
            </a:pPr>
            <a:r>
              <a:rPr lang="ru-RU" sz="2000" dirty="0" smtClean="0">
                <a:solidFill>
                  <a:srgbClr val="2C2C2C"/>
                </a:solidFill>
              </a:rPr>
              <a:t>обновление </a:t>
            </a:r>
            <a:r>
              <a:rPr lang="ru-RU" sz="2000" dirty="0">
                <a:solidFill>
                  <a:srgbClr val="2C2C2C"/>
                </a:solidFill>
              </a:rPr>
              <a:t>инвестиционных и инфраструктурных проектов</a:t>
            </a:r>
            <a:r>
              <a:rPr lang="ru-RU" sz="2000" dirty="0" smtClean="0">
                <a:solidFill>
                  <a:srgbClr val="2C2C2C"/>
                </a:solidFill>
              </a:rPr>
              <a:t>.</a:t>
            </a:r>
          </a:p>
          <a:p>
            <a:pPr indent="450000" algn="just"/>
            <a:endParaRPr lang="ru-RU" dirty="0" smtClean="0"/>
          </a:p>
          <a:p>
            <a:pPr indent="450000" algn="just"/>
            <a:r>
              <a:rPr lang="ru-RU" sz="2000" b="1" dirty="0" smtClean="0"/>
              <a:t>24 </a:t>
            </a:r>
            <a:r>
              <a:rPr lang="ru-RU" sz="2000" b="1" dirty="0"/>
              <a:t>февраля 2022 года</a:t>
            </a:r>
            <a:r>
              <a:rPr lang="ru-RU" sz="2000" dirty="0"/>
              <a:t> актуализированная Стратегия утверждена Думой Кожевниковского района.</a:t>
            </a:r>
            <a:endParaRPr lang="ru-RU" sz="2000" b="0" i="0" dirty="0">
              <a:solidFill>
                <a:srgbClr val="2C2C2C"/>
              </a:solidFill>
              <a:effectLst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673" y="1340219"/>
            <a:ext cx="3749963" cy="52961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92696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1111624" y="236252"/>
            <a:ext cx="10892118" cy="52322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chemeClr val="tx1"/>
                </a:solidFill>
              </a:rPr>
              <a:t>Мониторинг реализации документов стратегического планирования</a:t>
            </a:r>
            <a:endParaRPr lang="ru-RU" sz="2800" b="1" dirty="0">
              <a:ln w="1905"/>
              <a:solidFill>
                <a:schemeClr val="tx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" name="Picture 6" descr="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6373"/>
            <a:ext cx="1084729" cy="1324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481389763"/>
              </p:ext>
            </p:extLst>
          </p:nvPr>
        </p:nvGraphicFramePr>
        <p:xfrm>
          <a:off x="741082" y="1039906"/>
          <a:ext cx="10733742" cy="55850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331887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 bwMode="auto">
          <a:xfrm>
            <a:off x="125505" y="1611855"/>
            <a:ext cx="4787154" cy="1113416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2400" b="1" dirty="0">
                <a:latin typeface="+mn-lt"/>
                <a:cs typeface="Times New Roman"/>
              </a:rPr>
              <a:t>В состав АПК района входят</a:t>
            </a:r>
            <a:br>
              <a:rPr lang="ru-RU" sz="2400" b="1" dirty="0">
                <a:latin typeface="+mn-lt"/>
                <a:cs typeface="Times New Roman"/>
              </a:rPr>
            </a:br>
            <a:r>
              <a:rPr lang="ru-RU" sz="2400" b="1" dirty="0">
                <a:latin typeface="+mn-lt"/>
                <a:cs typeface="Times New Roman"/>
              </a:rPr>
              <a:t> </a:t>
            </a:r>
            <a:r>
              <a:rPr lang="ru-RU" sz="2400" b="1" dirty="0">
                <a:solidFill>
                  <a:srgbClr val="FF0000"/>
                </a:solidFill>
                <a:latin typeface="+mn-lt"/>
                <a:cs typeface="Times New Roman"/>
              </a:rPr>
              <a:t>48 </a:t>
            </a:r>
            <a:r>
              <a:rPr lang="ru-RU" sz="2400" b="1" dirty="0" smtClean="0">
                <a:solidFill>
                  <a:srgbClr val="FF0000"/>
                </a:solidFill>
                <a:latin typeface="+mn-lt"/>
                <a:cs typeface="Times New Roman"/>
              </a:rPr>
              <a:t>сельхозпредприятий</a:t>
            </a:r>
            <a:r>
              <a:rPr lang="ru-RU" sz="2400" b="1" dirty="0" smtClean="0">
                <a:latin typeface="+mn-lt"/>
                <a:cs typeface="Times New Roman"/>
              </a:rPr>
              <a:t/>
            </a:r>
            <a:br>
              <a:rPr lang="ru-RU" sz="2400" b="1" dirty="0" smtClean="0">
                <a:latin typeface="+mn-lt"/>
                <a:cs typeface="Times New Roman"/>
              </a:rPr>
            </a:br>
            <a:r>
              <a:rPr lang="ru-RU" sz="2400" b="1" dirty="0" smtClean="0">
                <a:latin typeface="+mn-lt"/>
                <a:cs typeface="Times New Roman"/>
              </a:rPr>
              <a:t>в том числе</a:t>
            </a:r>
            <a:endParaRPr sz="2400" dirty="0">
              <a:latin typeface="+mn-lt"/>
            </a:endParaRPr>
          </a:p>
        </p:txBody>
      </p:sp>
      <p:sp>
        <p:nvSpPr>
          <p:cNvPr id="5" name="Содержимое 3"/>
          <p:cNvSpPr>
            <a:spLocks noGrp="1"/>
          </p:cNvSpPr>
          <p:nvPr>
            <p:ph sz="half" idx="2"/>
          </p:nvPr>
        </p:nvSpPr>
        <p:spPr bwMode="auto">
          <a:xfrm>
            <a:off x="116542" y="2930134"/>
            <a:ext cx="4634752" cy="3542384"/>
          </a:xfrm>
        </p:spPr>
        <p:txBody>
          <a:bodyPr>
            <a:noAutofit/>
          </a:bodyPr>
          <a:lstStyle/>
          <a:p>
            <a:pPr algn="ctr">
              <a:spcBef>
                <a:spcPts val="600"/>
              </a:spcBef>
              <a:buFontTx/>
              <a:buChar char="-"/>
              <a:defRPr/>
            </a:pPr>
            <a:r>
              <a:rPr lang="ru-RU" sz="2200" b="1" dirty="0" smtClean="0">
                <a:cs typeface="Times New Roman"/>
              </a:rPr>
              <a:t>34 </a:t>
            </a:r>
            <a:r>
              <a:rPr lang="ru-RU" sz="2200" b="1" dirty="0">
                <a:cs typeface="Times New Roman"/>
              </a:rPr>
              <a:t>крестьянско-фермерских </a:t>
            </a:r>
            <a:r>
              <a:rPr lang="ru-RU" sz="2200" b="1" dirty="0" smtClean="0">
                <a:cs typeface="Times New Roman"/>
              </a:rPr>
              <a:t>хозяйства</a:t>
            </a:r>
            <a:endParaRPr sz="2200" b="1" dirty="0"/>
          </a:p>
          <a:p>
            <a:pPr algn="ctr">
              <a:spcBef>
                <a:spcPts val="600"/>
              </a:spcBef>
              <a:buFontTx/>
              <a:buChar char="-"/>
              <a:defRPr/>
            </a:pPr>
            <a:endParaRPr sz="1600" dirty="0"/>
          </a:p>
          <a:p>
            <a:pPr algn="ctr">
              <a:spcBef>
                <a:spcPts val="600"/>
              </a:spcBef>
              <a:buFontTx/>
              <a:buChar char="-"/>
              <a:defRPr/>
            </a:pPr>
            <a:r>
              <a:rPr lang="ru-RU" sz="2200" b="1" dirty="0" smtClean="0">
                <a:cs typeface="Times New Roman"/>
              </a:rPr>
              <a:t>3</a:t>
            </a:r>
            <a:r>
              <a:rPr lang="ru-RU" sz="2200" dirty="0" smtClean="0">
                <a:cs typeface="Times New Roman"/>
              </a:rPr>
              <a:t> </a:t>
            </a:r>
            <a:r>
              <a:rPr lang="ru-RU" sz="2200" b="1" dirty="0">
                <a:cs typeface="Times New Roman"/>
              </a:rPr>
              <a:t>сельскохозяйственных кооператива </a:t>
            </a:r>
            <a:endParaRPr sz="2200" b="1" dirty="0"/>
          </a:p>
          <a:p>
            <a:pPr marL="0" indent="0" algn="ctr">
              <a:spcBef>
                <a:spcPts val="600"/>
              </a:spcBef>
              <a:buNone/>
              <a:defRPr/>
            </a:pPr>
            <a:endParaRPr sz="1600" dirty="0"/>
          </a:p>
          <a:p>
            <a:pPr algn="ctr">
              <a:spcBef>
                <a:spcPts val="600"/>
              </a:spcBef>
              <a:buNone/>
              <a:defRPr/>
            </a:pPr>
            <a:r>
              <a:rPr lang="ru-RU" sz="2200" b="1" dirty="0" smtClean="0">
                <a:cs typeface="Times New Roman"/>
              </a:rPr>
              <a:t>и</a:t>
            </a:r>
            <a:r>
              <a:rPr lang="ru-RU" sz="2200" dirty="0" smtClean="0">
                <a:cs typeface="Times New Roman"/>
              </a:rPr>
              <a:t> </a:t>
            </a:r>
            <a:r>
              <a:rPr lang="ru-RU" sz="2200" b="1" dirty="0" smtClean="0">
                <a:cs typeface="Times New Roman"/>
              </a:rPr>
              <a:t>8926</a:t>
            </a:r>
            <a:r>
              <a:rPr lang="ru-RU" sz="2200" dirty="0" smtClean="0">
                <a:cs typeface="Times New Roman"/>
              </a:rPr>
              <a:t> </a:t>
            </a:r>
            <a:r>
              <a:rPr lang="ru-RU" sz="2200" b="1" dirty="0">
                <a:cs typeface="Times New Roman"/>
              </a:rPr>
              <a:t>личных подсобных </a:t>
            </a:r>
            <a:r>
              <a:rPr lang="ru-RU" sz="2200" b="1" dirty="0" smtClean="0">
                <a:cs typeface="Times New Roman"/>
              </a:rPr>
              <a:t>хозяйств</a:t>
            </a:r>
            <a:endParaRPr lang="ru-RU" sz="2200" b="1" dirty="0"/>
          </a:p>
        </p:txBody>
      </p:sp>
      <p:pic>
        <p:nvPicPr>
          <p:cNvPr id="7" name="Picture 6" descr="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6373"/>
            <a:ext cx="1084729" cy="1324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111624" y="236252"/>
            <a:ext cx="10892118" cy="52322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chemeClr val="tx1"/>
                </a:solidFill>
              </a:rPr>
              <a:t>Развитие сельскохозяйственного производства</a:t>
            </a:r>
            <a:endParaRPr lang="ru-RU" sz="2800" b="1" dirty="0">
              <a:ln w="1905"/>
              <a:solidFill>
                <a:schemeClr val="tx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145742" y="1577806"/>
            <a:ext cx="678628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Хозяйствами 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произведено </a:t>
            </a:r>
            <a:r>
              <a:rPr lang="ru-RU" sz="2400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продукции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3,4 </a:t>
            </a:r>
            <a:r>
              <a:rPr lang="ru-RU" sz="24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млрд. </a:t>
            </a:r>
            <a:r>
              <a:rPr lang="ru-RU" sz="2400" b="1" dirty="0" smtClean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рублей</a:t>
            </a:r>
            <a:r>
              <a:rPr lang="ru-RU" sz="2400" b="1" dirty="0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рост 2,4% к уровню 2020 года.</a:t>
            </a:r>
            <a:endParaRPr lang="ru-RU" sz="2400" b="1" dirty="0"/>
          </a:p>
        </p:txBody>
      </p:sp>
      <p:graphicFrame>
        <p:nvGraphicFramePr>
          <p:cNvPr id="10" name="Диаграм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50780185"/>
              </p:ext>
            </p:extLst>
          </p:nvPr>
        </p:nvGraphicFramePr>
        <p:xfrm>
          <a:off x="5323340" y="2507657"/>
          <a:ext cx="6680402" cy="39648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902471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7483" y="215036"/>
            <a:ext cx="10829363" cy="529035"/>
          </a:xfrm>
        </p:spPr>
        <p:txBody>
          <a:bodyPr rtlCol="0">
            <a:normAutofit/>
          </a:bodyPr>
          <a:lstStyle/>
          <a:p>
            <a:pPr algn="ctr">
              <a:defRPr/>
            </a:pPr>
            <a:r>
              <a:rPr lang="ru-RU" sz="2800" b="1" dirty="0">
                <a:latin typeface="+mn-lt"/>
              </a:rPr>
              <a:t>Развитие сельскохозяйственного производства</a:t>
            </a:r>
            <a:endParaRPr lang="ru-RU" sz="28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</a:endParaRPr>
          </a:p>
        </p:txBody>
      </p:sp>
      <p:sp>
        <p:nvSpPr>
          <p:cNvPr id="9219" name="TextBox 2"/>
          <p:cNvSpPr txBox="1">
            <a:spLocks noChangeArrowheads="1"/>
          </p:cNvSpPr>
          <p:nvPr/>
        </p:nvSpPr>
        <p:spPr bwMode="auto">
          <a:xfrm>
            <a:off x="1131206" y="920031"/>
            <a:ext cx="10534551" cy="435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230" b="1" dirty="0"/>
              <a:t>Посевные площади сельскохозяйственных культур в хозяйствах всех категорий, га.</a:t>
            </a:r>
          </a:p>
        </p:txBody>
      </p:sp>
      <p:pic>
        <p:nvPicPr>
          <p:cNvPr id="8" name="Picture 6" descr="log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6373"/>
            <a:ext cx="1084729" cy="1324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02120559"/>
              </p:ext>
            </p:extLst>
          </p:nvPr>
        </p:nvGraphicFramePr>
        <p:xfrm>
          <a:off x="214685" y="1701579"/>
          <a:ext cx="11640710" cy="48661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979243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01921" y="897071"/>
            <a:ext cx="9888070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300" dirty="0"/>
              <a:t>Деятельность Администрации Кожевниковского района в 2021 году осуществлялась в рамках полномочий и Стратегии социально-экономического развития муниципального образования Кожевниковский район Томской области до 2030 года, была направлена на пополнение доходной части бюджета, развитие основной отрасли района – сельского хозяйства и социальной сферы, сдерживание уровня безработицы, а также поддержки предпринимательства в условиях ограничительных мер, связанных с противоэпидемической обстановкой.</a:t>
            </a:r>
          </a:p>
          <a:p>
            <a:pPr algn="ctr"/>
            <a:r>
              <a:rPr lang="ru-RU" sz="2300" dirty="0"/>
              <a:t>В соответствии с Федеральным законом «Об общих принципах организации местного самоуправления в Российской Федерации», статьей 26 Устава Кожевниковского района представляю ежегодный отчет о результатах деятельности Главы и Администрации Кожевниковского района</a:t>
            </a:r>
            <a:r>
              <a:rPr lang="ru-RU" sz="2300" dirty="0" smtClean="0"/>
              <a:t>.</a:t>
            </a:r>
          </a:p>
          <a:p>
            <a:pPr algn="ctr"/>
            <a:r>
              <a:rPr lang="ru-RU" sz="2300" dirty="0"/>
              <a:t>В отчете я представлю основные показатели социально-экономического развития и значимые события за прошедший год, результаты деятельности по исполнению полномочий в решении вопросов местного значения и государственных полномочий, переданных на районный уровень. </a:t>
            </a:r>
            <a:endParaRPr lang="ru-RU" sz="2300" dirty="0">
              <a:effectLst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367769" y="166254"/>
            <a:ext cx="955637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ea typeface="Calibri" panose="020F0502020204030204" pitchFamily="34" charset="0"/>
              </a:rPr>
              <a:t>Уважаемые депутаты, коллеги, приглашенные!</a:t>
            </a:r>
            <a:endParaRPr lang="ru-RU" sz="32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406" y="166253"/>
            <a:ext cx="2223363" cy="3335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0524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1093694" y="250894"/>
            <a:ext cx="10838329" cy="493177"/>
          </a:xfrm>
        </p:spPr>
        <p:txBody>
          <a:bodyPr rtlCol="0">
            <a:normAutofit/>
          </a:bodyPr>
          <a:lstStyle/>
          <a:p>
            <a:pPr algn="ctr">
              <a:defRPr/>
            </a:pPr>
            <a:r>
              <a:rPr lang="ru-RU" sz="2800" b="1" dirty="0">
                <a:latin typeface="+mn-lt"/>
              </a:rPr>
              <a:t>Развитие сельскохозяйственного производства</a:t>
            </a:r>
            <a:endParaRPr lang="ru-RU" sz="2800" b="1" dirty="0"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11269" name="TextBox 3"/>
          <p:cNvSpPr txBox="1">
            <a:spLocks noChangeArrowheads="1"/>
          </p:cNvSpPr>
          <p:nvPr/>
        </p:nvSpPr>
        <p:spPr bwMode="auto">
          <a:xfrm>
            <a:off x="260951" y="1602486"/>
            <a:ext cx="5831853" cy="435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230" b="1" dirty="0"/>
              <a:t>Валовый сбор урожая в амбарном весе, тонн</a:t>
            </a:r>
          </a:p>
        </p:txBody>
      </p:sp>
      <p:sp>
        <p:nvSpPr>
          <p:cNvPr id="11270" name="TextBox 4"/>
          <p:cNvSpPr txBox="1">
            <a:spLocks noChangeArrowheads="1"/>
          </p:cNvSpPr>
          <p:nvPr/>
        </p:nvSpPr>
        <p:spPr bwMode="auto">
          <a:xfrm>
            <a:off x="8230211" y="1656388"/>
            <a:ext cx="2486899" cy="435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ru-RU" altLang="ru-RU" sz="2230" b="1" dirty="0"/>
              <a:t>Урожайность, ц/га</a:t>
            </a:r>
          </a:p>
        </p:txBody>
      </p:sp>
      <p:pic>
        <p:nvPicPr>
          <p:cNvPr id="9" name="Picture 6" descr="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6373"/>
            <a:ext cx="1084729" cy="1324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2" name="Диаграмма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10375871"/>
              </p:ext>
            </p:extLst>
          </p:nvPr>
        </p:nvGraphicFramePr>
        <p:xfrm>
          <a:off x="260950" y="2229879"/>
          <a:ext cx="5831853" cy="41868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3" name="Диаграмма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42647917"/>
              </p:ext>
            </p:extLst>
          </p:nvPr>
        </p:nvGraphicFramePr>
        <p:xfrm>
          <a:off x="6613236" y="2229878"/>
          <a:ext cx="5241637" cy="41868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644842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1093694" y="250894"/>
            <a:ext cx="10838329" cy="493177"/>
          </a:xfrm>
        </p:spPr>
        <p:txBody>
          <a:bodyPr rtlCol="0">
            <a:normAutofit/>
          </a:bodyPr>
          <a:lstStyle/>
          <a:p>
            <a:pPr algn="ctr">
              <a:defRPr/>
            </a:pPr>
            <a:r>
              <a:rPr lang="ru-RU" sz="2800" b="1" dirty="0">
                <a:latin typeface="+mn-lt"/>
              </a:rPr>
              <a:t>Развитие сельскохозяйственного производства</a:t>
            </a:r>
            <a:endParaRPr lang="ru-RU" sz="2800" b="1" dirty="0">
              <a:latin typeface="+mn-lt"/>
              <a:cs typeface="Times New Roman" panose="02020603050405020304" pitchFamily="18" charset="0"/>
            </a:endParaRPr>
          </a:p>
        </p:txBody>
      </p:sp>
      <p:pic>
        <p:nvPicPr>
          <p:cNvPr id="9" name="Picture 6" descr="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6373"/>
            <a:ext cx="1084729" cy="1324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7577" y="1345058"/>
            <a:ext cx="11887200" cy="4924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dirty="0" smtClean="0">
                <a:ea typeface="Times New Roman" panose="02020603050405020304" pitchFamily="18" charset="0"/>
                <a:cs typeface="Calibri" panose="020F0502020204030204" pitchFamily="34" charset="0"/>
              </a:rPr>
              <a:t>Наивысшая </a:t>
            </a:r>
            <a:r>
              <a:rPr lang="ru-RU" sz="2600" b="1" dirty="0">
                <a:ea typeface="Times New Roman" panose="02020603050405020304" pitchFamily="18" charset="0"/>
                <a:cs typeface="Calibri" panose="020F0502020204030204" pitchFamily="34" charset="0"/>
              </a:rPr>
              <a:t>урожайность </a:t>
            </a:r>
            <a:r>
              <a:rPr lang="ru-RU" sz="2600" b="1" dirty="0" smtClean="0">
                <a:ea typeface="Times New Roman" panose="02020603050405020304" pitchFamily="18" charset="0"/>
                <a:cs typeface="Calibri" panose="020F0502020204030204" pitchFamily="34" charset="0"/>
              </a:rPr>
              <a:t>зерновых</a:t>
            </a:r>
            <a:endParaRPr lang="ru-RU" sz="2600" b="1" dirty="0"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0" algn="ctr">
              <a:tabLst>
                <a:tab pos="540385" algn="l"/>
              </a:tabLst>
            </a:pPr>
            <a:endParaRPr lang="ru-RU" sz="2400" b="1" dirty="0" smtClean="0">
              <a:solidFill>
                <a:schemeClr val="accent5">
                  <a:lumMod val="50000"/>
                </a:schemeClr>
              </a:solidFill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lvl="0" algn="ctr">
              <a:tabLst>
                <a:tab pos="540385" algn="l"/>
              </a:tabLst>
            </a:pPr>
            <a:r>
              <a:rPr lang="ru-RU" sz="2400" b="1" dirty="0" smtClean="0">
                <a:solidFill>
                  <a:srgbClr val="7030A0"/>
                </a:solidFill>
                <a:ea typeface="Times New Roman" panose="02020603050405020304" pitchFamily="18" charset="0"/>
                <a:cs typeface="Calibri" panose="020F0502020204030204" pitchFamily="34" charset="0"/>
              </a:rPr>
              <a:t>Крестьянско-фермерские хозяйства</a:t>
            </a:r>
            <a:endParaRPr lang="ru-RU" sz="2400" dirty="0">
              <a:solidFill>
                <a:srgbClr val="7030A0"/>
              </a:solidFill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0" algn="ctr">
              <a:tabLst>
                <a:tab pos="540385" algn="l"/>
                <a:tab pos="630555" algn="l"/>
              </a:tabLst>
            </a:pPr>
            <a:r>
              <a:rPr lang="ru-RU" sz="2400" b="1" dirty="0">
                <a:ea typeface="Calibri" panose="020F0502020204030204" pitchFamily="34" charset="0"/>
                <a:cs typeface="Calibri" panose="020F0502020204030204" pitchFamily="34" charset="0"/>
              </a:rPr>
              <a:t>КФХ «</a:t>
            </a:r>
            <a:r>
              <a:rPr lang="ru-RU" sz="2400" b="1" dirty="0" err="1">
                <a:ea typeface="Calibri" panose="020F0502020204030204" pitchFamily="34" charset="0"/>
                <a:cs typeface="Calibri" panose="020F0502020204030204" pitchFamily="34" charset="0"/>
              </a:rPr>
              <a:t>Летяжье</a:t>
            </a:r>
            <a:r>
              <a:rPr lang="ru-RU" sz="2400" b="1" dirty="0">
                <a:ea typeface="Calibri" panose="020F0502020204030204" pitchFamily="34" charset="0"/>
                <a:cs typeface="Calibri" panose="020F0502020204030204" pitchFamily="34" charset="0"/>
              </a:rPr>
              <a:t>»</a:t>
            </a:r>
            <a:r>
              <a:rPr lang="ru-RU" sz="2400" dirty="0">
                <a:ea typeface="Calibri" panose="020F0502020204030204" pitchFamily="34" charset="0"/>
                <a:cs typeface="Calibri" panose="020F0502020204030204" pitchFamily="34" charset="0"/>
              </a:rPr>
              <a:t>, Глава КФХ Селихов Владимир Николаевич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  <a:ea typeface="Calibri" panose="020F0502020204030204" pitchFamily="34" charset="0"/>
                <a:cs typeface="Calibri" panose="020F0502020204030204" pitchFamily="34" charset="0"/>
              </a:rPr>
              <a:t> – </a:t>
            </a:r>
            <a:r>
              <a:rPr lang="ru-RU" sz="2400" b="1" dirty="0" smtClean="0">
                <a:solidFill>
                  <a:srgbClr val="FF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35 </a:t>
            </a:r>
            <a:r>
              <a:rPr lang="ru-RU" sz="2400" b="1" dirty="0">
                <a:solidFill>
                  <a:srgbClr val="FF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ц/га</a:t>
            </a:r>
            <a:r>
              <a:rPr lang="ru-RU" sz="2400" dirty="0">
                <a:solidFill>
                  <a:srgbClr val="FF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,</a:t>
            </a:r>
          </a:p>
          <a:p>
            <a:pPr lvl="0" algn="ctr">
              <a:tabLst>
                <a:tab pos="540385" algn="l"/>
                <a:tab pos="630555" algn="l"/>
              </a:tabLst>
            </a:pPr>
            <a:r>
              <a:rPr lang="ru-RU" sz="2400" b="1" dirty="0">
                <a:ea typeface="Calibri" panose="020F0502020204030204" pitchFamily="34" charset="0"/>
                <a:cs typeface="Calibri" panose="020F0502020204030204" pitchFamily="34" charset="0"/>
              </a:rPr>
              <a:t>КФХ «Архипов Д.Д.»</a:t>
            </a:r>
            <a:r>
              <a:rPr lang="ru-RU" sz="2400" dirty="0">
                <a:ea typeface="Calibri" panose="020F0502020204030204" pitchFamily="34" charset="0"/>
                <a:cs typeface="Calibri" panose="020F0502020204030204" pitchFamily="34" charset="0"/>
              </a:rPr>
              <a:t>, Глава КФХ Архипов Дмитрий Дмитриевич –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32,5 ц/га,</a:t>
            </a:r>
            <a:endParaRPr lang="ru-RU" sz="2400" b="1" dirty="0" smtClean="0"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0" algn="ctr">
              <a:tabLst>
                <a:tab pos="540385" algn="l"/>
                <a:tab pos="630555" algn="l"/>
              </a:tabLst>
            </a:pPr>
            <a:r>
              <a:rPr lang="ru-RU" sz="2400" b="1" dirty="0" smtClean="0">
                <a:ea typeface="Calibri" panose="020F0502020204030204" pitchFamily="34" charset="0"/>
                <a:cs typeface="Calibri" panose="020F0502020204030204" pitchFamily="34" charset="0"/>
              </a:rPr>
              <a:t>КФХ </a:t>
            </a:r>
            <a:r>
              <a:rPr lang="ru-RU" sz="2400" b="1" dirty="0">
                <a:ea typeface="Calibri" panose="020F0502020204030204" pitchFamily="34" charset="0"/>
                <a:cs typeface="Calibri" panose="020F0502020204030204" pitchFamily="34" charset="0"/>
              </a:rPr>
              <a:t>«Игловский В.В.»</a:t>
            </a:r>
            <a:r>
              <a:rPr lang="ru-RU" sz="2400" dirty="0">
                <a:ea typeface="Calibri" panose="020F0502020204030204" pitchFamily="34" charset="0"/>
                <a:cs typeface="Calibri" panose="020F0502020204030204" pitchFamily="34" charset="0"/>
              </a:rPr>
              <a:t>, Глава КФХ Игловский Владимир Валерьевич – </a:t>
            </a:r>
            <a:r>
              <a:rPr lang="ru-RU" sz="2400" b="1" dirty="0" smtClean="0">
                <a:solidFill>
                  <a:srgbClr val="FF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27,6 </a:t>
            </a:r>
            <a:r>
              <a:rPr lang="ru-RU" sz="2400" b="1" dirty="0">
                <a:solidFill>
                  <a:srgbClr val="FF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ц/га</a:t>
            </a:r>
            <a:r>
              <a:rPr lang="ru-RU" sz="2400" dirty="0" smtClean="0">
                <a:solidFill>
                  <a:srgbClr val="FF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,</a:t>
            </a:r>
          </a:p>
          <a:p>
            <a:pPr lvl="0" algn="ctr">
              <a:tabLst>
                <a:tab pos="540385" algn="l"/>
                <a:tab pos="630555" algn="l"/>
              </a:tabLst>
            </a:pPr>
            <a:r>
              <a:rPr lang="ru-RU" sz="2400" b="1" dirty="0" smtClean="0">
                <a:ea typeface="Calibri" panose="020F0502020204030204" pitchFamily="34" charset="0"/>
                <a:cs typeface="Calibri" panose="020F0502020204030204" pitchFamily="34" charset="0"/>
              </a:rPr>
              <a:t>КФХ «Сергеев И.Б.»</a:t>
            </a:r>
            <a:r>
              <a:rPr lang="ru-RU" sz="2400" dirty="0" smtClean="0">
                <a:ea typeface="Calibri" panose="020F0502020204030204" pitchFamily="34" charset="0"/>
                <a:cs typeface="Calibri" panose="020F0502020204030204" pitchFamily="34" charset="0"/>
              </a:rPr>
              <a:t>,</a:t>
            </a:r>
            <a:r>
              <a:rPr lang="ru-RU" sz="2400" dirty="0" smtClean="0">
                <a:solidFill>
                  <a:srgbClr val="FF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400" dirty="0" smtClean="0">
                <a:ea typeface="Calibri" panose="020F0502020204030204" pitchFamily="34" charset="0"/>
                <a:cs typeface="Calibri" panose="020F0502020204030204" pitchFamily="34" charset="0"/>
              </a:rPr>
              <a:t>Глава КФХ Сергеев Иван Борисович – </a:t>
            </a:r>
            <a:r>
              <a:rPr lang="ru-RU" sz="2400" b="1" dirty="0" smtClean="0">
                <a:solidFill>
                  <a:srgbClr val="FF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25,4 ц/га.</a:t>
            </a:r>
            <a:endParaRPr lang="ru-RU" sz="2400" b="1" dirty="0">
              <a:solidFill>
                <a:srgbClr val="FF0000"/>
              </a:solidFill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0" algn="ctr">
              <a:tabLst>
                <a:tab pos="540385" algn="l"/>
              </a:tabLst>
            </a:pPr>
            <a:endParaRPr lang="ru-RU" sz="2400" b="1" dirty="0" smtClean="0">
              <a:solidFill>
                <a:schemeClr val="accent5">
                  <a:lumMod val="50000"/>
                </a:schemeClr>
              </a:solidFill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0" algn="ctr">
              <a:tabLst>
                <a:tab pos="540385" algn="l"/>
              </a:tabLst>
            </a:pPr>
            <a:r>
              <a:rPr lang="ru-RU" sz="2400" b="1" dirty="0" smtClean="0">
                <a:solidFill>
                  <a:srgbClr val="7030A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Сельскохозяйственные предприятия</a:t>
            </a:r>
            <a:endParaRPr lang="ru-RU" sz="2400" b="1" dirty="0">
              <a:solidFill>
                <a:srgbClr val="7030A0"/>
              </a:solidFill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0" algn="ctr">
              <a:tabLst>
                <a:tab pos="630555" algn="l"/>
              </a:tabLst>
            </a:pPr>
            <a:r>
              <a:rPr lang="ru-RU" sz="2400" b="1" dirty="0" smtClean="0">
                <a:ea typeface="Calibri" panose="020F0502020204030204" pitchFamily="34" charset="0"/>
                <a:cs typeface="Calibri" panose="020F0502020204030204" pitchFamily="34" charset="0"/>
              </a:rPr>
              <a:t>ООО «Шевцов и К»</a:t>
            </a:r>
            <a:r>
              <a:rPr lang="ru-RU" sz="2400" dirty="0" smtClean="0">
                <a:ea typeface="Calibri" panose="020F0502020204030204" pitchFamily="34" charset="0"/>
                <a:cs typeface="Calibri" panose="020F0502020204030204" pitchFamily="34" charset="0"/>
              </a:rPr>
              <a:t>,</a:t>
            </a:r>
            <a:r>
              <a:rPr lang="ru-RU" sz="2400" b="1" dirty="0" smtClean="0"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400" dirty="0" smtClean="0">
                <a:ea typeface="Calibri" panose="020F0502020204030204" pitchFamily="34" charset="0"/>
                <a:cs typeface="Calibri" panose="020F0502020204030204" pitchFamily="34" charset="0"/>
              </a:rPr>
              <a:t>директор Шевцов Василий Федорович -</a:t>
            </a:r>
            <a:r>
              <a:rPr lang="ru-RU" sz="2400" b="1" dirty="0" smtClean="0"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35,8 ц/га,</a:t>
            </a:r>
          </a:p>
          <a:p>
            <a:pPr lvl="0" algn="ctr">
              <a:tabLst>
                <a:tab pos="630555" algn="l"/>
              </a:tabLst>
            </a:pPr>
            <a:r>
              <a:rPr lang="ru-RU" sz="2400" b="1" dirty="0" smtClean="0">
                <a:ea typeface="Calibri" panose="020F0502020204030204" pitchFamily="34" charset="0"/>
                <a:cs typeface="Calibri" panose="020F0502020204030204" pitchFamily="34" charset="0"/>
              </a:rPr>
              <a:t>ООО </a:t>
            </a:r>
            <a:r>
              <a:rPr lang="ru-RU" sz="2400" b="1" dirty="0">
                <a:ea typeface="Calibri" panose="020F0502020204030204" pitchFamily="34" charset="0"/>
                <a:cs typeface="Calibri" panose="020F0502020204030204" pitchFamily="34" charset="0"/>
              </a:rPr>
              <a:t>«Агрокомплекс»</a:t>
            </a:r>
            <a:r>
              <a:rPr lang="ru-RU" sz="2400" dirty="0">
                <a:ea typeface="Calibri" panose="020F0502020204030204" pitchFamily="34" charset="0"/>
                <a:cs typeface="Calibri" panose="020F0502020204030204" pitchFamily="34" charset="0"/>
              </a:rPr>
              <a:t>, генеральный директор </a:t>
            </a:r>
            <a:r>
              <a:rPr lang="ru-RU" sz="2400" dirty="0" err="1">
                <a:ea typeface="Calibri" panose="020F0502020204030204" pitchFamily="34" charset="0"/>
                <a:cs typeface="Calibri" panose="020F0502020204030204" pitchFamily="34" charset="0"/>
              </a:rPr>
              <a:t>Пацук</a:t>
            </a:r>
            <a:r>
              <a:rPr lang="ru-RU" sz="2400" dirty="0">
                <a:ea typeface="Calibri" panose="020F0502020204030204" pitchFamily="34" charset="0"/>
                <a:cs typeface="Calibri" panose="020F0502020204030204" pitchFamily="34" charset="0"/>
              </a:rPr>
              <a:t> Александр Анатольевич </a:t>
            </a:r>
            <a:r>
              <a:rPr lang="ru-RU" sz="2400" dirty="0" smtClean="0">
                <a:ea typeface="Calibri" panose="020F0502020204030204" pitchFamily="34" charset="0"/>
                <a:cs typeface="Calibri" panose="020F0502020204030204" pitchFamily="34" charset="0"/>
              </a:rPr>
              <a:t>–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32,9 </a:t>
            </a:r>
            <a:r>
              <a:rPr lang="ru-RU" sz="2400" b="1" dirty="0">
                <a:solidFill>
                  <a:srgbClr val="FF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ц/ га</a:t>
            </a:r>
            <a:r>
              <a:rPr lang="ru-RU" sz="2400" dirty="0">
                <a:solidFill>
                  <a:srgbClr val="FF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,</a:t>
            </a:r>
          </a:p>
          <a:p>
            <a:pPr algn="ctr">
              <a:tabLst>
                <a:tab pos="630555" algn="l"/>
              </a:tabLst>
            </a:pPr>
            <a:r>
              <a:rPr lang="ru-RU" sz="2400" b="1" dirty="0">
                <a:ea typeface="Calibri" panose="020F0502020204030204" pitchFamily="34" charset="0"/>
              </a:rPr>
              <a:t>СПК «Весна»</a:t>
            </a:r>
            <a:r>
              <a:rPr lang="ru-RU" sz="2400" dirty="0">
                <a:ea typeface="Calibri" panose="020F0502020204030204" pitchFamily="34" charset="0"/>
              </a:rPr>
              <a:t>, председатель Никонов Александр Николаевич </a:t>
            </a:r>
            <a:r>
              <a:rPr lang="ru-RU" sz="2400" dirty="0" smtClean="0">
                <a:ea typeface="Calibri" panose="020F0502020204030204" pitchFamily="34" charset="0"/>
              </a:rPr>
              <a:t>–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ea typeface="Calibri" panose="020F0502020204030204" pitchFamily="34" charset="0"/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  <a:ea typeface="Calibri" panose="020F0502020204030204" pitchFamily="34" charset="0"/>
              </a:rPr>
              <a:t>29,4 ц/га,</a:t>
            </a:r>
            <a:endParaRPr lang="ru-RU" sz="2400" b="1" dirty="0" smtClean="0"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0" algn="ctr">
              <a:tabLst>
                <a:tab pos="630555" algn="l"/>
              </a:tabLst>
            </a:pPr>
            <a:r>
              <a:rPr lang="ru-RU" sz="2400" b="1" dirty="0" smtClean="0">
                <a:ea typeface="Calibri" panose="020F0502020204030204" pitchFamily="34" charset="0"/>
                <a:cs typeface="Calibri" panose="020F0502020204030204" pitchFamily="34" charset="0"/>
              </a:rPr>
              <a:t>АО </a:t>
            </a:r>
            <a:r>
              <a:rPr lang="ru-RU" sz="2400" b="1" dirty="0">
                <a:ea typeface="Calibri" panose="020F0502020204030204" pitchFamily="34" charset="0"/>
                <a:cs typeface="Calibri" panose="020F0502020204030204" pitchFamily="34" charset="0"/>
              </a:rPr>
              <a:t>«Дубровское»</a:t>
            </a:r>
            <a:r>
              <a:rPr lang="ru-RU" sz="2400" dirty="0">
                <a:ea typeface="Calibri" panose="020F0502020204030204" pitchFamily="34" charset="0"/>
                <a:cs typeface="Calibri" panose="020F0502020204030204" pitchFamily="34" charset="0"/>
              </a:rPr>
              <a:t>, генеральный директор Сергеенко Геннадий Николаевич </a:t>
            </a:r>
            <a:r>
              <a:rPr lang="ru-RU" sz="2400" dirty="0" smtClean="0">
                <a:ea typeface="Calibri" panose="020F0502020204030204" pitchFamily="34" charset="0"/>
                <a:cs typeface="Calibri" panose="020F0502020204030204" pitchFamily="34" charset="0"/>
              </a:rPr>
              <a:t>–</a:t>
            </a:r>
            <a:r>
              <a:rPr lang="ru-RU" sz="2400" dirty="0" smtClean="0">
                <a:solidFill>
                  <a:schemeClr val="accent6">
                    <a:lumMod val="50000"/>
                  </a:schemeClr>
                </a:solidFill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26,9 ц/га.</a:t>
            </a:r>
            <a:r>
              <a:rPr lang="ru-RU" sz="2400" dirty="0" smtClean="0">
                <a:solidFill>
                  <a:srgbClr val="FF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ru-RU" sz="2400" dirty="0">
              <a:solidFill>
                <a:srgbClr val="FF0000"/>
              </a:solidFill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9068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ctrTitle"/>
          </p:nvPr>
        </p:nvSpPr>
        <p:spPr bwMode="auto">
          <a:xfrm>
            <a:off x="1153618" y="833719"/>
            <a:ext cx="10859087" cy="48409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2400" b="1" dirty="0">
                <a:latin typeface="+mn-lt"/>
                <a:cs typeface="Times New Roman"/>
              </a:rPr>
              <a:t>Областной конкурс передовых хозяйств и работников </a:t>
            </a:r>
            <a:r>
              <a:rPr lang="ru-RU" sz="2400" b="1" dirty="0" smtClean="0">
                <a:latin typeface="+mn-lt"/>
                <a:cs typeface="Times New Roman"/>
              </a:rPr>
              <a:t>АПК</a:t>
            </a:r>
            <a:endParaRPr sz="4800" dirty="0">
              <a:latin typeface="+mn-lt"/>
            </a:endParaRPr>
          </a:p>
        </p:txBody>
      </p:sp>
      <p:sp>
        <p:nvSpPr>
          <p:cNvPr id="5" name="Подзаголовок 2"/>
          <p:cNvSpPr>
            <a:spLocks noGrp="1"/>
          </p:cNvSpPr>
          <p:nvPr>
            <p:ph type="subTitle" idx="1"/>
          </p:nvPr>
        </p:nvSpPr>
        <p:spPr bwMode="auto">
          <a:xfrm>
            <a:off x="170329" y="1589998"/>
            <a:ext cx="11761694" cy="482315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b="1" i="1" dirty="0" smtClean="0">
                <a:solidFill>
                  <a:srgbClr val="7030A0"/>
                </a:solidFill>
                <a:cs typeface="Times New Roman"/>
              </a:rPr>
              <a:t>Лучший </a:t>
            </a:r>
            <a:r>
              <a:rPr lang="ru-RU" b="1" i="1" dirty="0">
                <a:solidFill>
                  <a:srgbClr val="7030A0"/>
                </a:solidFill>
                <a:cs typeface="Times New Roman"/>
              </a:rPr>
              <a:t>коллектив сельскохозяйственного товаропроизводителя в сфере производства продукции растениеводства – зерновых</a:t>
            </a:r>
            <a:endParaRPr dirty="0"/>
          </a:p>
          <a:p>
            <a:pPr>
              <a:defRPr/>
            </a:pPr>
            <a:r>
              <a:rPr lang="ru-RU" sz="2100" b="1" dirty="0">
                <a:solidFill>
                  <a:schemeClr val="tx1"/>
                </a:solidFill>
                <a:cs typeface="Times New Roman"/>
              </a:rPr>
              <a:t> </a:t>
            </a:r>
            <a:r>
              <a:rPr lang="ru-RU" sz="2200" b="1" dirty="0">
                <a:solidFill>
                  <a:schemeClr val="tx1"/>
                </a:solidFill>
                <a:cs typeface="Times New Roman"/>
              </a:rPr>
              <a:t>КФХ «</a:t>
            </a:r>
            <a:r>
              <a:rPr lang="ru-RU" sz="2200" b="1" dirty="0" err="1">
                <a:solidFill>
                  <a:schemeClr val="tx1"/>
                </a:solidFill>
                <a:cs typeface="Times New Roman"/>
              </a:rPr>
              <a:t>Летяжье</a:t>
            </a:r>
            <a:r>
              <a:rPr lang="ru-RU" sz="2200" b="1" dirty="0">
                <a:solidFill>
                  <a:schemeClr val="tx1"/>
                </a:solidFill>
                <a:cs typeface="Times New Roman"/>
              </a:rPr>
              <a:t>» </a:t>
            </a:r>
            <a:r>
              <a:rPr lang="ru-RU" sz="2200" dirty="0">
                <a:solidFill>
                  <a:schemeClr val="tx1"/>
                </a:solidFill>
                <a:cs typeface="Times New Roman"/>
              </a:rPr>
              <a:t>-  Глава КФХ Селихов Владимир </a:t>
            </a:r>
            <a:r>
              <a:rPr lang="ru-RU" sz="2200" dirty="0" smtClean="0">
                <a:solidFill>
                  <a:schemeClr val="tx1"/>
                </a:solidFill>
                <a:cs typeface="Times New Roman"/>
              </a:rPr>
              <a:t>Николаевич </a:t>
            </a:r>
            <a:endParaRPr sz="2200" dirty="0">
              <a:solidFill>
                <a:schemeClr val="tx1"/>
              </a:solidFill>
            </a:endParaRPr>
          </a:p>
          <a:p>
            <a:pPr>
              <a:defRPr/>
            </a:pPr>
            <a:endParaRPr lang="ru-RU" sz="2000" b="1" i="1" dirty="0" smtClean="0">
              <a:solidFill>
                <a:srgbClr val="7030A0"/>
              </a:solidFill>
              <a:cs typeface="Times New Roman"/>
            </a:endParaRPr>
          </a:p>
          <a:p>
            <a:pPr>
              <a:defRPr/>
            </a:pPr>
            <a:r>
              <a:rPr lang="ru-RU" b="1" i="1" dirty="0" smtClean="0">
                <a:solidFill>
                  <a:srgbClr val="7030A0"/>
                </a:solidFill>
                <a:cs typeface="Times New Roman"/>
              </a:rPr>
              <a:t>«</a:t>
            </a:r>
            <a:r>
              <a:rPr lang="ru-RU" b="1" i="1" dirty="0">
                <a:solidFill>
                  <a:srgbClr val="7030A0"/>
                </a:solidFill>
                <a:cs typeface="Times New Roman"/>
              </a:rPr>
              <a:t>Лучшее звено зерносушильного комплекса»</a:t>
            </a:r>
            <a:endParaRPr dirty="0"/>
          </a:p>
          <a:p>
            <a:pPr>
              <a:defRPr/>
            </a:pPr>
            <a:r>
              <a:rPr lang="ru-RU" sz="2200" b="1" dirty="0">
                <a:solidFill>
                  <a:schemeClr val="tx1"/>
                </a:solidFill>
                <a:cs typeface="Times New Roman"/>
              </a:rPr>
              <a:t>ООО «Подсобное»</a:t>
            </a:r>
            <a:r>
              <a:rPr lang="ru-RU" sz="2200" dirty="0">
                <a:solidFill>
                  <a:schemeClr val="tx1"/>
                </a:solidFill>
                <a:cs typeface="Times New Roman"/>
              </a:rPr>
              <a:t> -  директор </a:t>
            </a:r>
            <a:r>
              <a:rPr lang="ru-RU" sz="2200" dirty="0" err="1">
                <a:solidFill>
                  <a:schemeClr val="tx1"/>
                </a:solidFill>
                <a:cs typeface="Times New Roman"/>
              </a:rPr>
              <a:t>Антюхов</a:t>
            </a:r>
            <a:r>
              <a:rPr lang="ru-RU" sz="2200" dirty="0">
                <a:solidFill>
                  <a:schemeClr val="tx1"/>
                </a:solidFill>
                <a:cs typeface="Times New Roman"/>
              </a:rPr>
              <a:t> Владимир Петрович </a:t>
            </a:r>
            <a:endParaRPr sz="2200" dirty="0">
              <a:solidFill>
                <a:schemeClr val="tx1"/>
              </a:solidFill>
            </a:endParaRPr>
          </a:p>
          <a:p>
            <a:pPr>
              <a:defRPr/>
            </a:pPr>
            <a:r>
              <a:rPr lang="ru-RU" b="1" i="1" dirty="0">
                <a:solidFill>
                  <a:srgbClr val="7030A0"/>
                </a:solidFill>
                <a:cs typeface="Times New Roman"/>
              </a:rPr>
              <a:t>Звено:</a:t>
            </a:r>
            <a:endParaRPr dirty="0"/>
          </a:p>
          <a:p>
            <a:pPr>
              <a:defRPr/>
            </a:pPr>
            <a:r>
              <a:rPr lang="ru-RU" sz="2200" dirty="0">
                <a:solidFill>
                  <a:schemeClr val="tx1"/>
                </a:solidFill>
                <a:cs typeface="Times New Roman"/>
              </a:rPr>
              <a:t>Морозов Николай Анатольевич</a:t>
            </a:r>
          </a:p>
          <a:p>
            <a:pPr>
              <a:defRPr/>
            </a:pPr>
            <a:r>
              <a:rPr lang="ru-RU" sz="2200" dirty="0" smtClean="0">
                <a:solidFill>
                  <a:schemeClr val="tx1"/>
                </a:solidFill>
                <a:cs typeface="Times New Roman"/>
              </a:rPr>
              <a:t>Васильев Юрий Михайлович</a:t>
            </a:r>
            <a:endParaRPr sz="2200" dirty="0">
              <a:solidFill>
                <a:schemeClr val="tx1"/>
              </a:solidFill>
            </a:endParaRPr>
          </a:p>
          <a:p>
            <a:pPr>
              <a:defRPr/>
            </a:pPr>
            <a:r>
              <a:rPr lang="ru-RU" sz="2200" dirty="0" err="1" smtClean="0">
                <a:solidFill>
                  <a:schemeClr val="tx1"/>
                </a:solidFill>
                <a:cs typeface="Times New Roman"/>
              </a:rPr>
              <a:t>Лескин</a:t>
            </a:r>
            <a:r>
              <a:rPr lang="ru-RU" sz="2200" dirty="0" smtClean="0">
                <a:solidFill>
                  <a:schemeClr val="tx1"/>
                </a:solidFill>
                <a:cs typeface="Times New Roman"/>
              </a:rPr>
              <a:t> Алексей Александрович</a:t>
            </a:r>
            <a:endParaRPr lang="ru-RU" sz="2000" dirty="0">
              <a:solidFill>
                <a:srgbClr val="00B050"/>
              </a:solidFill>
              <a:cs typeface="Times New Roman"/>
            </a:endParaRPr>
          </a:p>
          <a:p>
            <a:pPr>
              <a:defRPr/>
            </a:pPr>
            <a:endParaRPr lang="ru-RU" sz="2000" dirty="0">
              <a:solidFill>
                <a:srgbClr val="00B050"/>
              </a:solidFill>
              <a:cs typeface="Times New Roman"/>
            </a:endParaRPr>
          </a:p>
          <a:p>
            <a:pPr>
              <a:defRPr/>
            </a:pPr>
            <a:endParaRPr lang="ru-RU" sz="2800" dirty="0">
              <a:solidFill>
                <a:srgbClr val="00B050"/>
              </a:solidFill>
              <a:cs typeface="Times New Roman"/>
            </a:endParaRPr>
          </a:p>
        </p:txBody>
      </p:sp>
      <p:pic>
        <p:nvPicPr>
          <p:cNvPr id="6" name="Picture 6" descr="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6373"/>
            <a:ext cx="1084729" cy="1324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1093694" y="250894"/>
            <a:ext cx="10838329" cy="49317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2800" b="1" dirty="0" smtClean="0">
                <a:latin typeface="+mn-lt"/>
              </a:rPr>
              <a:t>Развитие сельскохозяйственного производства</a:t>
            </a:r>
            <a:endParaRPr lang="ru-RU" sz="2800" b="1" dirty="0">
              <a:latin typeface="+mn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5443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 bwMode="auto">
          <a:xfrm>
            <a:off x="160773" y="1424361"/>
            <a:ext cx="11851933" cy="494086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ru-RU" sz="2400" b="1" i="1" dirty="0">
                <a:solidFill>
                  <a:srgbClr val="7030A0"/>
                </a:solidFill>
                <a:latin typeface="+mn-lt"/>
                <a:cs typeface="Times New Roman"/>
              </a:rPr>
              <a:t>Лучшие рабочие в сфере растениеводства</a:t>
            </a:r>
            <a:endParaRPr sz="3600" dirty="0">
              <a:solidFill>
                <a:srgbClr val="7030A0"/>
              </a:solidFill>
              <a:latin typeface="+mn-lt"/>
            </a:endParaRPr>
          </a:p>
        </p:txBody>
      </p:sp>
      <p:sp>
        <p:nvSpPr>
          <p:cNvPr id="5" name="Содержимое 2"/>
          <p:cNvSpPr>
            <a:spLocks noGrp="1"/>
          </p:cNvSpPr>
          <p:nvPr>
            <p:ph idx="1"/>
          </p:nvPr>
        </p:nvSpPr>
        <p:spPr bwMode="auto">
          <a:xfrm>
            <a:off x="373125" y="2236090"/>
            <a:ext cx="11385178" cy="3917575"/>
          </a:xfrm>
        </p:spPr>
        <p:txBody>
          <a:bodyPr>
            <a:normAutofit/>
          </a:bodyPr>
          <a:lstStyle/>
          <a:p>
            <a:pPr algn="ctr">
              <a:lnSpc>
                <a:spcPct val="95000"/>
              </a:lnSpc>
              <a:buNone/>
              <a:defRPr/>
            </a:pPr>
            <a:r>
              <a:rPr lang="ru-RU" sz="2000" b="1" i="1" dirty="0">
                <a:solidFill>
                  <a:srgbClr val="7030A0"/>
                </a:solidFill>
                <a:cs typeface="Times New Roman"/>
              </a:rPr>
              <a:t>«</a:t>
            </a:r>
            <a:r>
              <a:rPr lang="ru-RU" sz="2400" b="1" i="1" dirty="0">
                <a:solidFill>
                  <a:srgbClr val="7030A0"/>
                </a:solidFill>
                <a:cs typeface="Times New Roman"/>
              </a:rPr>
              <a:t>Лучший тракторист-машинист по подготовке почвы под урожай следующего года на условном тракторе»</a:t>
            </a:r>
            <a:endParaRPr sz="1400" i="1" dirty="0">
              <a:solidFill>
                <a:srgbClr val="7030A0"/>
              </a:solidFill>
            </a:endParaRPr>
          </a:p>
          <a:p>
            <a:pPr algn="ctr">
              <a:lnSpc>
                <a:spcPct val="80000"/>
              </a:lnSpc>
              <a:buNone/>
              <a:defRPr/>
            </a:pPr>
            <a:r>
              <a:rPr lang="ru-RU" sz="2400" dirty="0" smtClean="0">
                <a:cs typeface="Times New Roman"/>
              </a:rPr>
              <a:t>Гапоненко Иван Иванович </a:t>
            </a:r>
            <a:endParaRPr sz="1400" dirty="0"/>
          </a:p>
          <a:p>
            <a:pPr algn="ctr">
              <a:lnSpc>
                <a:spcPct val="80000"/>
              </a:lnSpc>
              <a:buNone/>
              <a:defRPr/>
            </a:pPr>
            <a:r>
              <a:rPr lang="ru-RU" sz="2400" b="1" dirty="0">
                <a:cs typeface="Times New Roman"/>
              </a:rPr>
              <a:t>ООО «Подсобное</a:t>
            </a:r>
            <a:r>
              <a:rPr lang="ru-RU" sz="2400" b="1" dirty="0" smtClean="0">
                <a:cs typeface="Times New Roman"/>
              </a:rPr>
              <a:t>»</a:t>
            </a:r>
            <a:endParaRPr lang="ru-RU" sz="2400" b="1" dirty="0"/>
          </a:p>
          <a:p>
            <a:pPr>
              <a:lnSpc>
                <a:spcPct val="80000"/>
              </a:lnSpc>
              <a:buNone/>
              <a:defRPr/>
            </a:pPr>
            <a:endParaRPr lang="ru-RU" sz="1900" dirty="0"/>
          </a:p>
          <a:p>
            <a:pPr algn="ctr">
              <a:lnSpc>
                <a:spcPct val="80000"/>
              </a:lnSpc>
              <a:buNone/>
              <a:defRPr/>
            </a:pPr>
            <a:r>
              <a:rPr lang="ru-RU" sz="2400" b="1" i="1" dirty="0" smtClean="0">
                <a:solidFill>
                  <a:srgbClr val="7030A0"/>
                </a:solidFill>
                <a:cs typeface="Times New Roman"/>
              </a:rPr>
              <a:t>«</a:t>
            </a:r>
            <a:r>
              <a:rPr lang="ru-RU" sz="2400" b="1" i="1" dirty="0">
                <a:solidFill>
                  <a:srgbClr val="7030A0"/>
                </a:solidFill>
                <a:cs typeface="Times New Roman"/>
              </a:rPr>
              <a:t>Лучший наставник»</a:t>
            </a:r>
            <a:r>
              <a:rPr lang="ru-RU" sz="2400" b="1" dirty="0">
                <a:solidFill>
                  <a:srgbClr val="0070C0"/>
                </a:solidFill>
                <a:cs typeface="Times New Roman"/>
              </a:rPr>
              <a:t> </a:t>
            </a:r>
            <a:endParaRPr sz="1400" dirty="0"/>
          </a:p>
          <a:p>
            <a:pPr algn="ctr">
              <a:lnSpc>
                <a:spcPct val="80000"/>
              </a:lnSpc>
              <a:buNone/>
              <a:defRPr/>
            </a:pPr>
            <a:r>
              <a:rPr lang="ru-RU" sz="2400" dirty="0" err="1" smtClean="0">
                <a:cs typeface="Times New Roman"/>
              </a:rPr>
              <a:t>Кривоусов</a:t>
            </a:r>
            <a:r>
              <a:rPr lang="ru-RU" sz="2400" dirty="0" smtClean="0">
                <a:cs typeface="Times New Roman"/>
              </a:rPr>
              <a:t> Александр Юрьевич</a:t>
            </a:r>
            <a:endParaRPr sz="1400" dirty="0"/>
          </a:p>
          <a:p>
            <a:pPr algn="ctr">
              <a:lnSpc>
                <a:spcPct val="80000"/>
              </a:lnSpc>
              <a:buNone/>
              <a:defRPr/>
            </a:pPr>
            <a:r>
              <a:rPr lang="ru-RU" sz="2400" b="1" dirty="0">
                <a:cs typeface="Times New Roman"/>
              </a:rPr>
              <a:t>КФХ «</a:t>
            </a:r>
            <a:r>
              <a:rPr lang="ru-RU" sz="2400" b="1" dirty="0" err="1">
                <a:cs typeface="Times New Roman"/>
              </a:rPr>
              <a:t>Летяжье</a:t>
            </a:r>
            <a:r>
              <a:rPr lang="ru-RU" sz="2400" b="1" dirty="0">
                <a:cs typeface="Times New Roman"/>
              </a:rPr>
              <a:t>»</a:t>
            </a:r>
            <a:r>
              <a:rPr lang="ru-RU" dirty="0">
                <a:cs typeface="Times New Roman"/>
              </a:rPr>
              <a:t> </a:t>
            </a:r>
            <a:endParaRPr sz="1600" dirty="0"/>
          </a:p>
          <a:p>
            <a:pPr algn="ctr">
              <a:lnSpc>
                <a:spcPct val="80000"/>
              </a:lnSpc>
              <a:buNone/>
              <a:defRPr/>
            </a:pPr>
            <a:endParaRPr lang="ru-RU" sz="2200" dirty="0">
              <a:solidFill>
                <a:srgbClr val="00B050"/>
              </a:solidFill>
              <a:latin typeface="Times New Roman"/>
              <a:cs typeface="Times New Roman"/>
            </a:endParaRPr>
          </a:p>
          <a:p>
            <a:pPr>
              <a:lnSpc>
                <a:spcPct val="80000"/>
              </a:lnSpc>
              <a:defRPr/>
            </a:pPr>
            <a:endParaRPr lang="ru-RU" sz="1500" dirty="0"/>
          </a:p>
        </p:txBody>
      </p:sp>
      <p:pic>
        <p:nvPicPr>
          <p:cNvPr id="6" name="Picture 6" descr="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6373"/>
            <a:ext cx="1084729" cy="1324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1093694" y="250894"/>
            <a:ext cx="10838329" cy="49317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2800" b="1" dirty="0" smtClean="0">
                <a:latin typeface="+mn-lt"/>
              </a:rPr>
              <a:t>Развитие сельскохозяйственного производства</a:t>
            </a:r>
            <a:endParaRPr lang="ru-RU" sz="2800" b="1" dirty="0"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 bwMode="auto">
          <a:xfrm>
            <a:off x="1153618" y="833719"/>
            <a:ext cx="10859087" cy="4840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ru-RU" sz="2400" b="1" dirty="0" smtClean="0">
                <a:latin typeface="+mn-lt"/>
                <a:cs typeface="Times New Roman"/>
              </a:rPr>
              <a:t>Областной конкурс передовых хозяйств и работников АПК</a:t>
            </a:r>
            <a:endParaRPr lang="ru-RU" sz="48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89860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9553" y="759047"/>
            <a:ext cx="10829365" cy="513941"/>
          </a:xfrm>
        </p:spPr>
        <p:txBody>
          <a:bodyPr rtlCol="0">
            <a:normAutofit/>
          </a:bodyPr>
          <a:lstStyle/>
          <a:p>
            <a:pPr algn="ctr">
              <a:defRPr/>
            </a:pPr>
            <a:r>
              <a:rPr lang="ru-RU" sz="2600" b="1" dirty="0">
                <a:latin typeface="+mn-lt"/>
                <a:cs typeface="Times New Roman" panose="02020603050405020304" pitchFamily="18" charset="0"/>
              </a:rPr>
              <a:t>Развитие </a:t>
            </a:r>
            <a:r>
              <a:rPr lang="ru-RU" sz="2600" b="1" dirty="0" smtClean="0">
                <a:latin typeface="+mn-lt"/>
                <a:cs typeface="Times New Roman" panose="02020603050405020304" pitchFamily="18" charset="0"/>
              </a:rPr>
              <a:t>животноводства</a:t>
            </a:r>
            <a:endParaRPr lang="ru-RU" sz="2600" b="1" dirty="0"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12291" name="Прямоугольник 5"/>
          <p:cNvSpPr>
            <a:spLocks noChangeArrowheads="1"/>
          </p:cNvSpPr>
          <p:nvPr/>
        </p:nvSpPr>
        <p:spPr bwMode="auto">
          <a:xfrm>
            <a:off x="184130" y="1537421"/>
            <a:ext cx="11765824" cy="489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4926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2230" b="1" dirty="0">
                <a:solidFill>
                  <a:srgbClr val="FF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На 1 января </a:t>
            </a:r>
            <a:r>
              <a:rPr lang="ru-RU" altLang="ru-RU" sz="2230" b="1" dirty="0" smtClean="0">
                <a:solidFill>
                  <a:srgbClr val="FF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2022 </a:t>
            </a:r>
            <a:r>
              <a:rPr lang="ru-RU" altLang="ru-RU" sz="2230" b="1" dirty="0">
                <a:solidFill>
                  <a:srgbClr val="FF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года в хозяйствах всех категорий находится: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Char char="q"/>
              <a:defRPr/>
            </a:pPr>
            <a:r>
              <a:rPr lang="ru-RU" altLang="ru-RU" sz="2230" b="1" dirty="0">
                <a:ea typeface="Calibri" panose="020F0502020204030204" pitchFamily="34" charset="0"/>
                <a:cs typeface="Times New Roman" panose="02020603050405020304" pitchFamily="18" charset="0"/>
              </a:rPr>
              <a:t>КРС</a:t>
            </a:r>
            <a:r>
              <a:rPr lang="ru-RU" altLang="ru-RU" sz="2230" dirty="0">
                <a:ea typeface="Calibri" panose="020F0502020204030204" pitchFamily="34" charset="0"/>
                <a:cs typeface="Times New Roman" panose="02020603050405020304" pitchFamily="18" charset="0"/>
              </a:rPr>
              <a:t> - </a:t>
            </a:r>
            <a:r>
              <a:rPr lang="ru-RU" altLang="ru-RU" sz="223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13953 </a:t>
            </a:r>
            <a:r>
              <a:rPr lang="ru-RU" altLang="ru-RU" sz="2230" dirty="0">
                <a:ea typeface="Calibri" panose="020F0502020204030204" pitchFamily="34" charset="0"/>
                <a:cs typeface="Times New Roman" panose="02020603050405020304" pitchFamily="18" charset="0"/>
              </a:rPr>
              <a:t>голов (+</a:t>
            </a:r>
            <a:r>
              <a:rPr lang="ru-RU" altLang="ru-RU" sz="223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637 голов </a:t>
            </a:r>
            <a:r>
              <a:rPr lang="ru-RU" altLang="ru-RU" sz="2230" dirty="0">
                <a:ea typeface="Calibri" panose="020F0502020204030204" pitchFamily="34" charset="0"/>
                <a:cs typeface="Times New Roman" panose="02020603050405020304" pitchFamily="18" charset="0"/>
              </a:rPr>
              <a:t>к </a:t>
            </a:r>
            <a:r>
              <a:rPr lang="ru-RU" altLang="ru-RU" sz="223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2020)</a:t>
            </a:r>
            <a:endParaRPr lang="ru-RU" altLang="ru-RU" sz="223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Char char="q"/>
              <a:defRPr/>
            </a:pPr>
            <a:r>
              <a:rPr lang="ru-RU" altLang="ru-RU" sz="2230" dirty="0">
                <a:ea typeface="Calibri" panose="020F0502020204030204" pitchFamily="34" charset="0"/>
                <a:cs typeface="Times New Roman" panose="02020603050405020304" pitchFamily="18" charset="0"/>
              </a:rPr>
              <a:t>в том числе </a:t>
            </a:r>
            <a:r>
              <a:rPr lang="ru-RU" altLang="ru-RU" sz="2230" b="1" dirty="0">
                <a:ea typeface="Calibri" panose="020F0502020204030204" pitchFamily="34" charset="0"/>
                <a:cs typeface="Times New Roman" panose="02020603050405020304" pitchFamily="18" charset="0"/>
              </a:rPr>
              <a:t>коров</a:t>
            </a:r>
            <a:r>
              <a:rPr lang="ru-RU" altLang="ru-RU" sz="2230" dirty="0">
                <a:ea typeface="Calibri" panose="020F0502020204030204" pitchFamily="34" charset="0"/>
                <a:cs typeface="Times New Roman" panose="02020603050405020304" pitchFamily="18" charset="0"/>
              </a:rPr>
              <a:t> - </a:t>
            </a:r>
            <a:r>
              <a:rPr lang="ru-RU" altLang="ru-RU" sz="223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5344 </a:t>
            </a:r>
            <a:r>
              <a:rPr lang="ru-RU" altLang="ru-RU" sz="2230" dirty="0">
                <a:ea typeface="Calibri" panose="020F0502020204030204" pitchFamily="34" charset="0"/>
                <a:cs typeface="Times New Roman" panose="02020603050405020304" pitchFamily="18" charset="0"/>
              </a:rPr>
              <a:t>голов (+</a:t>
            </a:r>
            <a:r>
              <a:rPr lang="ru-RU" altLang="ru-RU" sz="223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198 </a:t>
            </a:r>
            <a:r>
              <a:rPr lang="ru-RU" altLang="ru-RU" sz="2230" dirty="0">
                <a:ea typeface="Calibri" panose="020F0502020204030204" pitchFamily="34" charset="0"/>
                <a:cs typeface="Times New Roman" panose="02020603050405020304" pitchFamily="18" charset="0"/>
              </a:rPr>
              <a:t>голов к </a:t>
            </a:r>
            <a:r>
              <a:rPr lang="ru-RU" altLang="ru-RU" sz="223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2020). </a:t>
            </a:r>
            <a:endParaRPr lang="ru-RU" altLang="ru-RU" sz="223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ru-RU" altLang="ru-RU" sz="1115" b="1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18140" algn="just"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ru-RU" altLang="ru-RU" sz="2230" b="1" dirty="0">
                <a:solidFill>
                  <a:srgbClr val="FF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Произведено:</a:t>
            </a:r>
          </a:p>
          <a:p>
            <a:pPr indent="418140" algn="just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Char char="q"/>
              <a:defRPr/>
            </a:pPr>
            <a:r>
              <a:rPr lang="ru-RU" altLang="ru-RU" sz="2230" b="1" dirty="0">
                <a:ea typeface="Calibri" panose="020F0502020204030204" pitchFamily="34" charset="0"/>
                <a:cs typeface="Times New Roman" panose="02020603050405020304" pitchFamily="18" charset="0"/>
              </a:rPr>
              <a:t>Молока</a:t>
            </a:r>
            <a:r>
              <a:rPr lang="ru-RU" altLang="ru-RU" sz="2230" dirty="0"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altLang="ru-RU" sz="223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25869 </a:t>
            </a:r>
            <a:r>
              <a:rPr lang="ru-RU" altLang="ru-RU" sz="2230" dirty="0">
                <a:ea typeface="Calibri" panose="020F0502020204030204" pitchFamily="34" charset="0"/>
                <a:cs typeface="Times New Roman" panose="02020603050405020304" pitchFamily="18" charset="0"/>
              </a:rPr>
              <a:t>тонн </a:t>
            </a:r>
            <a:r>
              <a:rPr lang="ru-RU" altLang="ru-RU" sz="223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(+1156 тонн </a:t>
            </a:r>
            <a:r>
              <a:rPr lang="ru-RU" altLang="ru-RU" sz="2230" dirty="0">
                <a:ea typeface="Calibri" panose="020F0502020204030204" pitchFamily="34" charset="0"/>
                <a:cs typeface="Times New Roman" panose="02020603050405020304" pitchFamily="18" charset="0"/>
              </a:rPr>
              <a:t>к </a:t>
            </a:r>
            <a:r>
              <a:rPr lang="ru-RU" altLang="ru-RU" sz="223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2020 </a:t>
            </a:r>
            <a:r>
              <a:rPr lang="ru-RU" altLang="ru-RU" sz="2230" dirty="0">
                <a:ea typeface="Calibri" panose="020F0502020204030204" pitchFamily="34" charset="0"/>
                <a:cs typeface="Times New Roman" panose="02020603050405020304" pitchFamily="18" charset="0"/>
              </a:rPr>
              <a:t>году) в том числе:</a:t>
            </a:r>
          </a:p>
          <a:p>
            <a:pPr indent="418140" algn="just">
              <a:lnSpc>
                <a:spcPct val="100000"/>
              </a:lnSpc>
              <a:spcBef>
                <a:spcPct val="0"/>
              </a:spcBef>
              <a:defRPr/>
            </a:pPr>
            <a:r>
              <a:rPr lang="ru-RU" altLang="ru-RU" sz="2230" dirty="0" err="1">
                <a:ea typeface="Calibri" panose="020F0502020204030204" pitchFamily="34" charset="0"/>
                <a:cs typeface="Times New Roman" panose="02020603050405020304" pitchFamily="18" charset="0"/>
              </a:rPr>
              <a:t>сельхозорганизациями</a:t>
            </a:r>
            <a:r>
              <a:rPr lang="ru-RU" altLang="ru-RU" sz="2230" dirty="0">
                <a:ea typeface="Calibri" panose="020F0502020204030204" pitchFamily="34" charset="0"/>
                <a:cs typeface="Times New Roman" panose="02020603050405020304" pitchFamily="18" charset="0"/>
              </a:rPr>
              <a:t> – </a:t>
            </a:r>
            <a:r>
              <a:rPr lang="ru-RU" altLang="ru-RU" sz="223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18879 тонн</a:t>
            </a:r>
            <a:r>
              <a:rPr lang="ru-RU" altLang="ru-RU" sz="2230" dirty="0"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</a:p>
          <a:p>
            <a:pPr indent="418140" algn="just">
              <a:lnSpc>
                <a:spcPct val="100000"/>
              </a:lnSpc>
              <a:spcBef>
                <a:spcPct val="0"/>
              </a:spcBef>
              <a:defRPr/>
            </a:pPr>
            <a:r>
              <a:rPr lang="ru-RU" altLang="ru-RU" sz="2230" dirty="0">
                <a:ea typeface="Calibri" panose="020F0502020204030204" pitchFamily="34" charset="0"/>
                <a:cs typeface="Times New Roman" panose="02020603050405020304" pitchFamily="18" charset="0"/>
              </a:rPr>
              <a:t>КФХ – </a:t>
            </a:r>
            <a:r>
              <a:rPr lang="ru-RU" altLang="ru-RU" sz="223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1441 </a:t>
            </a:r>
            <a:r>
              <a:rPr lang="ru-RU" altLang="ru-RU" sz="2230" dirty="0">
                <a:ea typeface="Calibri" panose="020F0502020204030204" pitchFamily="34" charset="0"/>
                <a:cs typeface="Times New Roman" panose="02020603050405020304" pitchFamily="18" charset="0"/>
              </a:rPr>
              <a:t>тонн;</a:t>
            </a:r>
          </a:p>
          <a:p>
            <a:pPr indent="418140" algn="just">
              <a:lnSpc>
                <a:spcPct val="100000"/>
              </a:lnSpc>
              <a:spcBef>
                <a:spcPct val="0"/>
              </a:spcBef>
              <a:defRPr/>
            </a:pPr>
            <a:r>
              <a:rPr lang="ru-RU" altLang="ru-RU" sz="2230" dirty="0">
                <a:ea typeface="Calibri" panose="020F0502020204030204" pitchFamily="34" charset="0"/>
                <a:cs typeface="Times New Roman" panose="02020603050405020304" pitchFamily="18" charset="0"/>
              </a:rPr>
              <a:t>ЛПХ – </a:t>
            </a:r>
            <a:r>
              <a:rPr lang="ru-RU" altLang="ru-RU" sz="223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5550 </a:t>
            </a:r>
            <a:r>
              <a:rPr lang="ru-RU" altLang="ru-RU" sz="2230" dirty="0">
                <a:ea typeface="Calibri" panose="020F0502020204030204" pitchFamily="34" charset="0"/>
                <a:cs typeface="Times New Roman" panose="02020603050405020304" pitchFamily="18" charset="0"/>
              </a:rPr>
              <a:t>тонн, 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Char char="q"/>
              <a:defRPr/>
            </a:pPr>
            <a:r>
              <a:rPr lang="ru-RU" altLang="ru-RU" sz="2230" b="1" dirty="0">
                <a:ea typeface="Calibri" panose="020F0502020204030204" pitchFamily="34" charset="0"/>
                <a:cs typeface="Times New Roman" panose="02020603050405020304" pitchFamily="18" charset="0"/>
              </a:rPr>
              <a:t>Мяса</a:t>
            </a:r>
            <a:r>
              <a:rPr lang="ru-RU" altLang="ru-RU" sz="2230" dirty="0">
                <a:ea typeface="Calibri" panose="020F0502020204030204" pitchFamily="34" charset="0"/>
                <a:cs typeface="Times New Roman" panose="02020603050405020304" pitchFamily="18" charset="0"/>
              </a:rPr>
              <a:t> (скот и птица на убой в живом весе) - </a:t>
            </a:r>
            <a:r>
              <a:rPr lang="ru-RU" altLang="ru-RU" sz="223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1433 тонны (-205 </a:t>
            </a:r>
            <a:r>
              <a:rPr lang="ru-RU" altLang="ru-RU" sz="2230" dirty="0">
                <a:ea typeface="Calibri" panose="020F0502020204030204" pitchFamily="34" charset="0"/>
                <a:cs typeface="Times New Roman" panose="02020603050405020304" pitchFamily="18" charset="0"/>
              </a:rPr>
              <a:t>тонн к </a:t>
            </a:r>
            <a:r>
              <a:rPr lang="ru-RU" altLang="ru-RU" sz="223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2020 </a:t>
            </a:r>
            <a:r>
              <a:rPr lang="ru-RU" altLang="ru-RU" sz="2230" dirty="0">
                <a:ea typeface="Calibri" panose="020F0502020204030204" pitchFamily="34" charset="0"/>
                <a:cs typeface="Times New Roman" panose="02020603050405020304" pitchFamily="18" charset="0"/>
              </a:rPr>
              <a:t>году), в том числе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defRPr/>
            </a:pPr>
            <a:r>
              <a:rPr lang="ru-RU" altLang="ru-RU" sz="2230" dirty="0">
                <a:ea typeface="Calibri" panose="020F0502020204030204" pitchFamily="34" charset="0"/>
                <a:cs typeface="Times New Roman" panose="02020603050405020304" pitchFamily="18" charset="0"/>
              </a:rPr>
              <a:t>КРС - </a:t>
            </a:r>
            <a:r>
              <a:rPr lang="ru-RU" altLang="ru-RU" sz="223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871 тонна (-204 тонны </a:t>
            </a:r>
            <a:r>
              <a:rPr lang="ru-RU" altLang="ru-RU" sz="2230" dirty="0">
                <a:ea typeface="Calibri" panose="020F0502020204030204" pitchFamily="34" charset="0"/>
                <a:cs typeface="Times New Roman" panose="02020603050405020304" pitchFamily="18" charset="0"/>
              </a:rPr>
              <a:t>к </a:t>
            </a:r>
            <a:r>
              <a:rPr lang="ru-RU" altLang="ru-RU" sz="223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2020 </a:t>
            </a:r>
            <a:r>
              <a:rPr lang="ru-RU" altLang="ru-RU" sz="2230" dirty="0">
                <a:ea typeface="Calibri" panose="020F0502020204030204" pitchFamily="34" charset="0"/>
                <a:cs typeface="Times New Roman" panose="02020603050405020304" pitchFamily="18" charset="0"/>
              </a:rPr>
              <a:t>году).</a:t>
            </a:r>
          </a:p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endParaRPr lang="ru-RU" altLang="ru-RU" sz="1115" dirty="0">
              <a:ea typeface="Calibri" panose="020F0502020204030204" pitchFamily="34" charset="0"/>
            </a:endParaRPr>
          </a:p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2230" b="1" dirty="0">
                <a:solidFill>
                  <a:srgbClr val="FF0000"/>
                </a:solidFill>
                <a:ea typeface="Calibri" panose="020F0502020204030204" pitchFamily="34" charset="0"/>
              </a:rPr>
              <a:t>Надой на 1 корову</a:t>
            </a:r>
            <a:r>
              <a:rPr lang="ru-RU" altLang="ru-RU" sz="2230" dirty="0">
                <a:ea typeface="Calibri" panose="020F0502020204030204" pitchFamily="34" charset="0"/>
              </a:rPr>
              <a:t> в хозяйствах района за </a:t>
            </a:r>
            <a:r>
              <a:rPr lang="ru-RU" altLang="ru-RU" sz="2230" dirty="0" smtClean="0">
                <a:ea typeface="Calibri" panose="020F0502020204030204" pitchFamily="34" charset="0"/>
              </a:rPr>
              <a:t>2021 </a:t>
            </a:r>
            <a:r>
              <a:rPr lang="ru-RU" altLang="ru-RU" sz="2230" dirty="0">
                <a:ea typeface="Calibri" panose="020F0502020204030204" pitchFamily="34" charset="0"/>
              </a:rPr>
              <a:t>год составил </a:t>
            </a:r>
            <a:r>
              <a:rPr lang="ru-RU" altLang="ru-RU" sz="2230" b="1" dirty="0" smtClean="0">
                <a:solidFill>
                  <a:srgbClr val="FF0000"/>
                </a:solidFill>
                <a:ea typeface="Calibri" panose="020F0502020204030204" pitchFamily="34" charset="0"/>
              </a:rPr>
              <a:t>7570 </a:t>
            </a:r>
            <a:r>
              <a:rPr lang="ru-RU" altLang="ru-RU" sz="2230" b="1" dirty="0">
                <a:solidFill>
                  <a:srgbClr val="FF0000"/>
                </a:solidFill>
                <a:ea typeface="Calibri" panose="020F0502020204030204" pitchFamily="34" charset="0"/>
              </a:rPr>
              <a:t>кг. </a:t>
            </a:r>
            <a:r>
              <a:rPr lang="ru-RU" altLang="ru-RU" sz="2230" dirty="0">
                <a:ea typeface="Calibri" panose="020F0502020204030204" pitchFamily="34" charset="0"/>
              </a:rPr>
              <a:t>увеличение на </a:t>
            </a:r>
            <a:r>
              <a:rPr lang="ru-RU" altLang="ru-RU" sz="2230" dirty="0" smtClean="0">
                <a:ea typeface="Calibri" panose="020F0502020204030204" pitchFamily="34" charset="0"/>
              </a:rPr>
              <a:t>150 </a:t>
            </a:r>
            <a:r>
              <a:rPr lang="ru-RU" altLang="ru-RU" sz="2230" dirty="0">
                <a:ea typeface="Calibri" panose="020F0502020204030204" pitchFamily="34" charset="0"/>
              </a:rPr>
              <a:t>кг. к уровню </a:t>
            </a:r>
            <a:r>
              <a:rPr lang="ru-RU" altLang="ru-RU" sz="2230" dirty="0" smtClean="0">
                <a:ea typeface="Calibri" panose="020F0502020204030204" pitchFamily="34" charset="0"/>
              </a:rPr>
              <a:t>2020 </a:t>
            </a:r>
            <a:r>
              <a:rPr lang="ru-RU" altLang="ru-RU" sz="2230" dirty="0">
                <a:ea typeface="Calibri" panose="020F0502020204030204" pitchFamily="34" charset="0"/>
              </a:rPr>
              <a:t>года (</a:t>
            </a:r>
            <a:r>
              <a:rPr lang="ru-RU" altLang="ru-RU" sz="2230" dirty="0" smtClean="0">
                <a:ea typeface="Calibri" panose="020F0502020204030204" pitchFamily="34" charset="0"/>
              </a:rPr>
              <a:t>2020 </a:t>
            </a:r>
            <a:r>
              <a:rPr lang="ru-RU" altLang="ru-RU" sz="2230" dirty="0">
                <a:ea typeface="Calibri" panose="020F0502020204030204" pitchFamily="34" charset="0"/>
              </a:rPr>
              <a:t>г. – </a:t>
            </a:r>
            <a:r>
              <a:rPr lang="ru-RU" altLang="ru-RU" sz="2230" dirty="0" smtClean="0">
                <a:ea typeface="Calibri" panose="020F0502020204030204" pitchFamily="34" charset="0"/>
              </a:rPr>
              <a:t>7420 </a:t>
            </a:r>
            <a:r>
              <a:rPr lang="ru-RU" altLang="ru-RU" sz="2230" dirty="0">
                <a:ea typeface="Calibri" panose="020F0502020204030204" pitchFamily="34" charset="0"/>
              </a:rPr>
              <a:t>кг.). </a:t>
            </a:r>
            <a:endParaRPr lang="ru-RU" altLang="ru-RU" sz="2230" dirty="0" smtClean="0">
              <a:ea typeface="Calibri" panose="020F0502020204030204" pitchFamily="34" charset="0"/>
            </a:endParaRPr>
          </a:p>
          <a:p>
            <a:pPr algn="just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2230" b="1" dirty="0" smtClean="0">
                <a:ea typeface="Calibri" panose="020F0502020204030204" pitchFamily="34" charset="0"/>
              </a:rPr>
              <a:t>Лидер </a:t>
            </a:r>
            <a:r>
              <a:rPr lang="ru-RU" altLang="ru-RU" sz="2230" b="1" dirty="0">
                <a:ea typeface="Calibri" panose="020F0502020204030204" pitchFamily="34" charset="0"/>
              </a:rPr>
              <a:t>АО «Дубровское» - </a:t>
            </a:r>
            <a:r>
              <a:rPr lang="ru-RU" altLang="ru-RU" sz="2230" b="1" dirty="0" smtClean="0">
                <a:ea typeface="Calibri" panose="020F0502020204030204" pitchFamily="34" charset="0"/>
              </a:rPr>
              <a:t>9063 </a:t>
            </a:r>
            <a:r>
              <a:rPr lang="ru-RU" altLang="ru-RU" sz="2230" b="1" dirty="0">
                <a:ea typeface="Calibri" panose="020F0502020204030204" pitchFamily="34" charset="0"/>
              </a:rPr>
              <a:t>кг\голову.</a:t>
            </a:r>
          </a:p>
        </p:txBody>
      </p:sp>
      <p:pic>
        <p:nvPicPr>
          <p:cNvPr id="6" name="Picture 6" descr="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6373"/>
            <a:ext cx="1084729" cy="1324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1093694" y="188141"/>
            <a:ext cx="10838329" cy="49317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2800" b="1" dirty="0" smtClean="0">
                <a:latin typeface="+mn-lt"/>
              </a:rPr>
              <a:t>Развитие сельскохозяйственного производства</a:t>
            </a:r>
            <a:endParaRPr lang="ru-RU" sz="2800" b="1" dirty="0">
              <a:latin typeface="+mn-lt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1823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9553" y="759047"/>
            <a:ext cx="10829365" cy="513941"/>
          </a:xfrm>
        </p:spPr>
        <p:txBody>
          <a:bodyPr rtlCol="0">
            <a:normAutofit/>
          </a:bodyPr>
          <a:lstStyle/>
          <a:p>
            <a:pPr algn="ctr">
              <a:defRPr/>
            </a:pPr>
            <a:r>
              <a:rPr lang="ru-RU" sz="2600" b="1" dirty="0">
                <a:latin typeface="+mn-lt"/>
                <a:cs typeface="Times New Roman" panose="02020603050405020304" pitchFamily="18" charset="0"/>
              </a:rPr>
              <a:t>Развитие </a:t>
            </a:r>
            <a:r>
              <a:rPr lang="ru-RU" sz="2600" b="1" dirty="0" smtClean="0">
                <a:latin typeface="+mn-lt"/>
                <a:cs typeface="Times New Roman" panose="02020603050405020304" pitchFamily="18" charset="0"/>
              </a:rPr>
              <a:t>животноводства</a:t>
            </a:r>
            <a:endParaRPr lang="ru-RU" sz="2600" b="1" dirty="0">
              <a:latin typeface="+mn-lt"/>
              <a:cs typeface="Times New Roman" panose="02020603050405020304" pitchFamily="18" charset="0"/>
            </a:endParaRPr>
          </a:p>
        </p:txBody>
      </p:sp>
      <p:pic>
        <p:nvPicPr>
          <p:cNvPr id="6" name="Picture 6" descr="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6373"/>
            <a:ext cx="1084729" cy="1324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1093694" y="188141"/>
            <a:ext cx="10838329" cy="49317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2800" b="1" dirty="0" smtClean="0">
                <a:latin typeface="+mn-lt"/>
              </a:rPr>
              <a:t>Развитие сельскохозяйственного производства</a:t>
            </a:r>
            <a:endParaRPr lang="ru-RU" sz="2800" b="1" dirty="0"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7092" y="1312979"/>
            <a:ext cx="1185182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Открытие </a:t>
            </a:r>
            <a:r>
              <a:rPr lang="ru-RU" sz="2200" b="1" dirty="0">
                <a:solidFill>
                  <a:srgbClr val="7030A0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после реконструкции животноводческого молочного комплекса на 700 голов крупного рогатого скота в селе Вороново предприятием ООО «Вороновское».</a:t>
            </a:r>
            <a:endParaRPr lang="ru-RU" sz="2200" b="1" dirty="0">
              <a:solidFill>
                <a:srgbClr val="7030A0"/>
              </a:solidFill>
              <a:latin typeface="Calibri" panose="020F050202020403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2823" y="2289370"/>
            <a:ext cx="6071158" cy="35952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006" y="3844237"/>
            <a:ext cx="2857500" cy="2857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20778" y="3844237"/>
            <a:ext cx="2857500" cy="2857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24858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1093694" y="250894"/>
            <a:ext cx="10838329" cy="493177"/>
          </a:xfrm>
        </p:spPr>
        <p:txBody>
          <a:bodyPr rtlCol="0">
            <a:normAutofit/>
          </a:bodyPr>
          <a:lstStyle/>
          <a:p>
            <a:pPr algn="ctr">
              <a:defRPr/>
            </a:pPr>
            <a:r>
              <a:rPr lang="ru-RU" sz="2800" b="1" dirty="0">
                <a:latin typeface="+mn-lt"/>
              </a:rPr>
              <a:t>Развитие сельскохозяйственного производства</a:t>
            </a:r>
            <a:endParaRPr lang="ru-RU" sz="2800" b="1" dirty="0">
              <a:latin typeface="+mn-lt"/>
              <a:cs typeface="Times New Roman" panose="02020603050405020304" pitchFamily="18" charset="0"/>
            </a:endParaRPr>
          </a:p>
        </p:txBody>
      </p:sp>
      <p:pic>
        <p:nvPicPr>
          <p:cNvPr id="9" name="Picture 6" descr="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6373"/>
            <a:ext cx="1084729" cy="1324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172635" y="1793294"/>
            <a:ext cx="6669742" cy="42934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dirty="0" smtClean="0">
                <a:ea typeface="Times New Roman" panose="02020603050405020304" pitchFamily="18" charset="0"/>
                <a:cs typeface="Calibri" panose="020F0502020204030204" pitchFamily="34" charset="0"/>
              </a:rPr>
              <a:t>Наилучшие результаты по показателям животноводства</a:t>
            </a:r>
            <a:endParaRPr lang="ru-RU" sz="2600" b="1" dirty="0"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0" algn="ctr">
              <a:tabLst>
                <a:tab pos="540385" algn="l"/>
              </a:tabLst>
            </a:pPr>
            <a:endParaRPr lang="ru-RU" b="1" dirty="0" smtClean="0"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lvl="0" algn="ctr">
              <a:spcBef>
                <a:spcPts val="600"/>
              </a:spcBef>
              <a:tabLst>
                <a:tab pos="630555" algn="l"/>
              </a:tabLst>
            </a:pPr>
            <a:r>
              <a:rPr lang="ru-RU" sz="2400" b="1" dirty="0" smtClean="0">
                <a:solidFill>
                  <a:srgbClr val="7030A0"/>
                </a:solidFill>
              </a:rPr>
              <a:t>АО </a:t>
            </a:r>
            <a:r>
              <a:rPr lang="ru-RU" sz="2400" b="1" dirty="0">
                <a:solidFill>
                  <a:srgbClr val="7030A0"/>
                </a:solidFill>
              </a:rPr>
              <a:t>«Дубровское</a:t>
            </a:r>
            <a:r>
              <a:rPr lang="ru-RU" sz="2400" b="1" dirty="0" smtClean="0">
                <a:solidFill>
                  <a:srgbClr val="7030A0"/>
                </a:solidFill>
              </a:rPr>
              <a:t>»</a:t>
            </a:r>
          </a:p>
          <a:p>
            <a:pPr lvl="0" algn="ctr">
              <a:spcBef>
                <a:spcPts val="600"/>
              </a:spcBef>
              <a:tabLst>
                <a:tab pos="630555" algn="l"/>
              </a:tabLst>
            </a:pPr>
            <a:r>
              <a:rPr lang="ru-RU" sz="2400" dirty="0" smtClean="0"/>
              <a:t>генеральный директор</a:t>
            </a:r>
          </a:p>
          <a:p>
            <a:pPr lvl="0" algn="ctr">
              <a:spcBef>
                <a:spcPts val="600"/>
              </a:spcBef>
              <a:tabLst>
                <a:tab pos="630555" algn="l"/>
              </a:tabLst>
            </a:pPr>
            <a:r>
              <a:rPr lang="ru-RU" sz="2400" dirty="0" smtClean="0"/>
              <a:t>Сергеенко </a:t>
            </a:r>
            <a:r>
              <a:rPr lang="ru-RU" sz="2400" dirty="0"/>
              <a:t>Геннадий </a:t>
            </a:r>
            <a:r>
              <a:rPr lang="ru-RU" sz="2400" dirty="0" smtClean="0"/>
              <a:t>Николаевич </a:t>
            </a:r>
          </a:p>
          <a:p>
            <a:pPr lvl="0" algn="ctr">
              <a:spcBef>
                <a:spcPts val="600"/>
              </a:spcBef>
              <a:tabLst>
                <a:tab pos="630555" algn="l"/>
              </a:tabLst>
            </a:pPr>
            <a:r>
              <a:rPr lang="ru-RU" sz="2400" b="1" dirty="0" smtClean="0">
                <a:solidFill>
                  <a:srgbClr val="7030A0"/>
                </a:solidFill>
              </a:rPr>
              <a:t>ООО </a:t>
            </a:r>
            <a:r>
              <a:rPr lang="ru-RU" sz="2400" b="1" dirty="0">
                <a:solidFill>
                  <a:srgbClr val="7030A0"/>
                </a:solidFill>
              </a:rPr>
              <a:t>«Вороновское</a:t>
            </a:r>
            <a:r>
              <a:rPr lang="ru-RU" sz="2400" b="1" dirty="0" smtClean="0">
                <a:solidFill>
                  <a:srgbClr val="7030A0"/>
                </a:solidFill>
              </a:rPr>
              <a:t>»</a:t>
            </a:r>
          </a:p>
          <a:p>
            <a:pPr lvl="0" algn="ctr">
              <a:spcBef>
                <a:spcPts val="600"/>
              </a:spcBef>
              <a:tabLst>
                <a:tab pos="630555" algn="l"/>
              </a:tabLst>
            </a:pPr>
            <a:r>
              <a:rPr lang="ru-RU" sz="2400" dirty="0" smtClean="0"/>
              <a:t>директор </a:t>
            </a:r>
            <a:r>
              <a:rPr lang="ru-RU" sz="2400" dirty="0"/>
              <a:t>Вильт Валерий </a:t>
            </a:r>
            <a:r>
              <a:rPr lang="ru-RU" sz="2400" dirty="0" smtClean="0"/>
              <a:t>Михайлович </a:t>
            </a:r>
          </a:p>
          <a:p>
            <a:pPr lvl="0" algn="ctr">
              <a:spcBef>
                <a:spcPts val="600"/>
              </a:spcBef>
              <a:tabLst>
                <a:tab pos="630555" algn="l"/>
              </a:tabLst>
            </a:pPr>
            <a:r>
              <a:rPr lang="ru-RU" sz="2400" b="1" dirty="0" smtClean="0">
                <a:solidFill>
                  <a:srgbClr val="7030A0"/>
                </a:solidFill>
              </a:rPr>
              <a:t>ООО </a:t>
            </a:r>
            <a:r>
              <a:rPr lang="ru-RU" sz="2400" b="1" dirty="0">
                <a:solidFill>
                  <a:srgbClr val="7030A0"/>
                </a:solidFill>
              </a:rPr>
              <a:t>«Подсобное</a:t>
            </a:r>
            <a:r>
              <a:rPr lang="ru-RU" sz="2400" b="1" dirty="0" smtClean="0">
                <a:solidFill>
                  <a:srgbClr val="7030A0"/>
                </a:solidFill>
              </a:rPr>
              <a:t>»</a:t>
            </a:r>
          </a:p>
          <a:p>
            <a:pPr lvl="0" algn="ctr">
              <a:spcBef>
                <a:spcPts val="600"/>
              </a:spcBef>
              <a:tabLst>
                <a:tab pos="630555" algn="l"/>
              </a:tabLst>
            </a:pPr>
            <a:r>
              <a:rPr lang="ru-RU" sz="2400" dirty="0" smtClean="0"/>
              <a:t>директор </a:t>
            </a:r>
            <a:r>
              <a:rPr lang="ru-RU" sz="2400" dirty="0" err="1"/>
              <a:t>Антюхов</a:t>
            </a:r>
            <a:r>
              <a:rPr lang="ru-RU" sz="2400" dirty="0"/>
              <a:t> Владимир </a:t>
            </a:r>
            <a:r>
              <a:rPr lang="ru-RU" sz="2400" dirty="0" smtClean="0"/>
              <a:t>Петрович</a:t>
            </a:r>
            <a:endParaRPr lang="ru-RU" sz="24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435" y="2021541"/>
            <a:ext cx="4823012" cy="3617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9634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ctrTitle"/>
          </p:nvPr>
        </p:nvSpPr>
        <p:spPr bwMode="auto">
          <a:xfrm>
            <a:off x="1153618" y="959225"/>
            <a:ext cx="10859087" cy="484093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2400" b="1" dirty="0">
                <a:latin typeface="+mn-lt"/>
                <a:cs typeface="Times New Roman"/>
              </a:rPr>
              <a:t>Областной конкурс передовых хозяйств и работников </a:t>
            </a:r>
            <a:r>
              <a:rPr lang="ru-RU" sz="2400" b="1" dirty="0" smtClean="0">
                <a:latin typeface="+mn-lt"/>
                <a:cs typeface="Times New Roman"/>
              </a:rPr>
              <a:t>АПК</a:t>
            </a:r>
            <a:endParaRPr sz="4800" dirty="0">
              <a:latin typeface="+mn-lt"/>
            </a:endParaRPr>
          </a:p>
        </p:txBody>
      </p:sp>
      <p:pic>
        <p:nvPicPr>
          <p:cNvPr id="6" name="Picture 6" descr="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6373"/>
            <a:ext cx="1084729" cy="1324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1093694" y="250894"/>
            <a:ext cx="10838329" cy="49317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2800" b="1" dirty="0" smtClean="0">
                <a:latin typeface="+mn-lt"/>
              </a:rPr>
              <a:t>Развитие сельскохозяйственного производства</a:t>
            </a:r>
            <a:endParaRPr lang="ru-RU" sz="2800" b="1" dirty="0"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662796" y="1809557"/>
            <a:ext cx="10973392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>
              <a:defRPr/>
            </a:pPr>
            <a:r>
              <a:rPr lang="ru-RU" sz="2400" b="1" i="1" dirty="0" smtClean="0">
                <a:solidFill>
                  <a:srgbClr val="7030A0"/>
                </a:solidFill>
                <a:cs typeface="Times New Roman"/>
              </a:rPr>
              <a:t>Лучший коллектив сельскохозяйственного товаропроизводителя в области племенного животноводства </a:t>
            </a:r>
            <a:endParaRPr lang="ru-RU" sz="2400" dirty="0"/>
          </a:p>
          <a:p>
            <a:pPr algn="ctr">
              <a:defRPr/>
            </a:pPr>
            <a:r>
              <a:rPr lang="ru-RU" sz="2400" b="1" dirty="0" smtClean="0">
                <a:cs typeface="Times New Roman"/>
              </a:rPr>
              <a:t>АО «Дубровское»</a:t>
            </a:r>
            <a:r>
              <a:rPr lang="ru-RU" sz="2400" dirty="0" smtClean="0">
                <a:cs typeface="Times New Roman"/>
              </a:rPr>
              <a:t> - генеральный директор Сергеенко Геннадий Николаевич</a:t>
            </a:r>
            <a:endParaRPr lang="ru-RU" sz="2400" dirty="0"/>
          </a:p>
          <a:p>
            <a:pPr marL="0" marR="0" lvl="0" indent="449263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b="1" i="1" u="none" strike="noStrike" cap="none" dirty="0" smtClean="0">
              <a:ln>
                <a:noFill/>
              </a:ln>
              <a:solidFill>
                <a:srgbClr val="0070C0"/>
              </a:solidFill>
              <a:ea typeface="Times New Roman"/>
              <a:cs typeface="Times New Roman"/>
            </a:endParaRPr>
          </a:p>
          <a:p>
            <a:pPr lvl="0" indent="449263" algn="ctr">
              <a:defRPr/>
            </a:pPr>
            <a:r>
              <a:rPr lang="ru-RU" sz="2400" b="1" i="1" dirty="0">
                <a:solidFill>
                  <a:srgbClr val="7030A0"/>
                </a:solidFill>
                <a:ea typeface="Times New Roman"/>
                <a:cs typeface="Times New Roman"/>
              </a:rPr>
              <a:t>«Лучший оператор машинного доения</a:t>
            </a:r>
            <a:r>
              <a:rPr lang="ru-RU" sz="2400" b="1" i="1" dirty="0" smtClean="0">
                <a:solidFill>
                  <a:srgbClr val="7030A0"/>
                </a:solidFill>
                <a:ea typeface="Times New Roman"/>
                <a:cs typeface="Times New Roman"/>
              </a:rPr>
              <a:t>» (1 место)</a:t>
            </a:r>
            <a:endParaRPr lang="ru-RU" sz="2400" dirty="0">
              <a:solidFill>
                <a:srgbClr val="7030A0"/>
              </a:solidFill>
            </a:endParaRPr>
          </a:p>
          <a:p>
            <a:pPr lvl="0" indent="449263" algn="ctr">
              <a:defRPr/>
            </a:pPr>
            <a:r>
              <a:rPr lang="ru-RU" sz="2400" dirty="0" err="1" smtClean="0">
                <a:ea typeface="Times New Roman"/>
                <a:cs typeface="Times New Roman"/>
              </a:rPr>
              <a:t>Байгулова</a:t>
            </a:r>
            <a:r>
              <a:rPr lang="ru-RU" sz="2400" dirty="0" smtClean="0">
                <a:ea typeface="Times New Roman"/>
                <a:cs typeface="Times New Roman"/>
              </a:rPr>
              <a:t> Татьяна Петровна</a:t>
            </a:r>
            <a:endParaRPr lang="ru-RU" sz="2400" dirty="0"/>
          </a:p>
          <a:p>
            <a:pPr lvl="0" indent="449263" algn="ctr">
              <a:defRPr/>
            </a:pPr>
            <a:r>
              <a:rPr lang="ru-RU" sz="2400" b="1" dirty="0">
                <a:ea typeface="Times New Roman"/>
                <a:cs typeface="Times New Roman"/>
              </a:rPr>
              <a:t> </a:t>
            </a:r>
            <a:r>
              <a:rPr lang="ru-RU" sz="2400" b="1" dirty="0" smtClean="0">
                <a:ea typeface="Times New Roman"/>
                <a:cs typeface="Times New Roman"/>
              </a:rPr>
              <a:t>ООО «Вороновское»</a:t>
            </a:r>
            <a:endParaRPr lang="ru-RU" sz="2400" b="1" dirty="0">
              <a:cs typeface="Times New Roman"/>
            </a:endParaRPr>
          </a:p>
          <a:p>
            <a:pPr marL="0" marR="0" lvl="0" indent="449263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ru-RU" b="0" i="0" u="none" strike="noStrike" cap="none" dirty="0">
              <a:ln>
                <a:noFill/>
              </a:ln>
              <a:solidFill>
                <a:srgbClr val="0070C0"/>
              </a:solidFill>
              <a:ea typeface="Times New Roman"/>
              <a:cs typeface="Times New Roman"/>
            </a:endParaRPr>
          </a:p>
          <a:p>
            <a:pPr marL="0" marR="0" lvl="0" indent="449263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2400" b="1" i="1" u="none" strike="noStrike" cap="none" dirty="0">
                <a:ln>
                  <a:noFill/>
                </a:ln>
                <a:solidFill>
                  <a:srgbClr val="7030A0"/>
                </a:solidFill>
                <a:ea typeface="Times New Roman"/>
                <a:cs typeface="Times New Roman"/>
              </a:rPr>
              <a:t>«Лучший оператор машинного доения</a:t>
            </a:r>
            <a:r>
              <a:rPr lang="ru-RU" sz="2400" b="1" i="1" u="none" strike="noStrike" cap="none" dirty="0" smtClean="0">
                <a:ln>
                  <a:noFill/>
                </a:ln>
                <a:solidFill>
                  <a:srgbClr val="7030A0"/>
                </a:solidFill>
                <a:ea typeface="Times New Roman"/>
                <a:cs typeface="Times New Roman"/>
              </a:rPr>
              <a:t>» (2 место)</a:t>
            </a:r>
            <a:endParaRPr sz="2400" dirty="0">
              <a:solidFill>
                <a:srgbClr val="7030A0"/>
              </a:solidFill>
            </a:endParaRPr>
          </a:p>
          <a:p>
            <a:pPr marL="0" marR="0" lvl="0" indent="449263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2400" b="0" i="0" u="none" strike="noStrike" cap="none" dirty="0" smtClean="0">
                <a:ln>
                  <a:noFill/>
                </a:ln>
                <a:ea typeface="Times New Roman"/>
                <a:cs typeface="Times New Roman"/>
              </a:rPr>
              <a:t>Шульц Елена Леонидовна</a:t>
            </a:r>
            <a:endParaRPr sz="2400" dirty="0"/>
          </a:p>
          <a:p>
            <a:pPr marL="0" marR="0" lvl="0" indent="449263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ru-RU" sz="2400" b="1" i="0" u="none" strike="noStrike" cap="none" dirty="0">
                <a:ln>
                  <a:noFill/>
                </a:ln>
                <a:ea typeface="Times New Roman"/>
                <a:cs typeface="Times New Roman"/>
              </a:rPr>
              <a:t> АО «Дубровское»</a:t>
            </a:r>
            <a:endParaRPr lang="ru-RU" sz="2400" b="1" i="0" u="none" strike="noStrike" cap="none" dirty="0">
              <a:ln>
                <a:noFill/>
              </a:ln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255530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Текст 2"/>
          <p:cNvSpPr>
            <a:spLocks noGrp="1"/>
          </p:cNvSpPr>
          <p:nvPr>
            <p:ph type="body" idx="1"/>
          </p:nvPr>
        </p:nvSpPr>
        <p:spPr>
          <a:xfrm>
            <a:off x="556790" y="1004047"/>
            <a:ext cx="5527409" cy="1115753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</a:pPr>
            <a:r>
              <a:rPr lang="ru-RU" altLang="ru-RU" sz="1800" dirty="0" smtClean="0">
                <a:cs typeface="Arial" panose="020B0604020202020204" pitchFamily="34" charset="0"/>
              </a:rPr>
              <a:t>2020 </a:t>
            </a:r>
            <a:r>
              <a:rPr lang="ru-RU" altLang="ru-RU" sz="1800" dirty="0">
                <a:cs typeface="Arial" panose="020B0604020202020204" pitchFamily="34" charset="0"/>
              </a:rPr>
              <a:t>год – 5 </a:t>
            </a:r>
            <a:r>
              <a:rPr lang="ru-RU" altLang="ru-RU" sz="1800" dirty="0" err="1">
                <a:cs typeface="Arial" panose="020B0604020202020204" pitchFamily="34" charset="0"/>
              </a:rPr>
              <a:t>грантополучателей</a:t>
            </a:r>
            <a:endParaRPr lang="ru-RU" altLang="ru-RU" sz="1800" dirty="0">
              <a:cs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</a:pPr>
            <a:r>
              <a:rPr lang="ru-RU" altLang="ru-RU" sz="1800" dirty="0">
                <a:cs typeface="Arial" panose="020B0604020202020204" pitchFamily="34" charset="0"/>
              </a:rPr>
              <a:t>«Начинающий фермер» + «</a:t>
            </a:r>
            <a:r>
              <a:rPr lang="ru-RU" altLang="ru-RU" sz="1800" dirty="0" err="1">
                <a:cs typeface="Arial" panose="020B0604020202020204" pitchFamily="34" charset="0"/>
              </a:rPr>
              <a:t>Агростартап</a:t>
            </a:r>
            <a:r>
              <a:rPr lang="ru-RU" altLang="ru-RU" sz="1800" dirty="0">
                <a:cs typeface="Arial" panose="020B0604020202020204" pitchFamily="34" charset="0"/>
              </a:rPr>
              <a:t>»</a:t>
            </a:r>
          </a:p>
          <a:p>
            <a:pPr algn="ctr">
              <a:lnSpc>
                <a:spcPct val="100000"/>
              </a:lnSpc>
              <a:spcBef>
                <a:spcPct val="0"/>
              </a:spcBef>
            </a:pPr>
            <a:r>
              <a:rPr lang="ru-RU" altLang="ru-RU" sz="1800" dirty="0">
                <a:cs typeface="Arial" panose="020B0604020202020204" pitchFamily="34" charset="0"/>
              </a:rPr>
              <a:t>- 10 рабочих мест</a:t>
            </a:r>
          </a:p>
          <a:p>
            <a:pPr algn="ctr">
              <a:lnSpc>
                <a:spcPct val="100000"/>
              </a:lnSpc>
              <a:spcBef>
                <a:spcPct val="0"/>
              </a:spcBef>
            </a:pPr>
            <a:r>
              <a:rPr lang="ru-RU" altLang="ru-RU" sz="1800" dirty="0">
                <a:cs typeface="Arial" panose="020B0604020202020204" pitchFamily="34" charset="0"/>
              </a:rPr>
              <a:t>Сумма – </a:t>
            </a:r>
            <a:r>
              <a:rPr lang="ru-RU" altLang="ru-RU" sz="1800" dirty="0" smtClean="0">
                <a:cs typeface="Arial" panose="020B0604020202020204" pitchFamily="34" charset="0"/>
              </a:rPr>
              <a:t>23 </a:t>
            </a:r>
            <a:r>
              <a:rPr lang="ru-RU" altLang="ru-RU" sz="1800" dirty="0">
                <a:cs typeface="Arial" panose="020B0604020202020204" pitchFamily="34" charset="0"/>
              </a:rPr>
              <a:t>млн. рублей</a:t>
            </a:r>
          </a:p>
        </p:txBody>
      </p:sp>
      <p:sp>
        <p:nvSpPr>
          <p:cNvPr id="27652" name="Текст 4"/>
          <p:cNvSpPr>
            <a:spLocks noGrp="1"/>
          </p:cNvSpPr>
          <p:nvPr>
            <p:ph type="body" sz="quarter" idx="3"/>
          </p:nvPr>
        </p:nvSpPr>
        <p:spPr>
          <a:xfrm>
            <a:off x="6128454" y="941294"/>
            <a:ext cx="5447751" cy="1178505"/>
          </a:xfrm>
        </p:spPr>
        <p:txBody>
          <a:bodyPr>
            <a:normAutofit lnSpcReduction="10000"/>
          </a:bodyPr>
          <a:lstStyle/>
          <a:p>
            <a:pPr algn="ctr">
              <a:lnSpc>
                <a:spcPct val="100000"/>
              </a:lnSpc>
              <a:spcBef>
                <a:spcPct val="0"/>
              </a:spcBef>
            </a:pPr>
            <a:r>
              <a:rPr lang="ru-RU" altLang="ru-RU" sz="1800" dirty="0" smtClean="0">
                <a:cs typeface="Arial" panose="020B0604020202020204" pitchFamily="34" charset="0"/>
              </a:rPr>
              <a:t>2021 </a:t>
            </a:r>
            <a:r>
              <a:rPr lang="ru-RU" altLang="ru-RU" sz="1800" dirty="0">
                <a:cs typeface="Arial" panose="020B0604020202020204" pitchFamily="34" charset="0"/>
              </a:rPr>
              <a:t>год – </a:t>
            </a:r>
            <a:r>
              <a:rPr lang="ru-RU" altLang="ru-RU" sz="1800" dirty="0" smtClean="0">
                <a:cs typeface="Arial" panose="020B0604020202020204" pitchFamily="34" charset="0"/>
              </a:rPr>
              <a:t>2 </a:t>
            </a:r>
            <a:r>
              <a:rPr lang="ru-RU" altLang="ru-RU" sz="1800" dirty="0" err="1" smtClean="0">
                <a:cs typeface="Arial" panose="020B0604020202020204" pitchFamily="34" charset="0"/>
              </a:rPr>
              <a:t>грантополучателя</a:t>
            </a:r>
            <a:endParaRPr lang="ru-RU" altLang="ru-RU" sz="1800" dirty="0">
              <a:cs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</a:pPr>
            <a:r>
              <a:rPr lang="ru-RU" altLang="ru-RU" sz="1800" dirty="0" smtClean="0">
                <a:cs typeface="Arial" panose="020B0604020202020204" pitchFamily="34" charset="0"/>
              </a:rPr>
              <a:t>«</a:t>
            </a:r>
            <a:r>
              <a:rPr lang="ru-RU" altLang="ru-RU" sz="1800" dirty="0" err="1">
                <a:cs typeface="Arial" panose="020B0604020202020204" pitchFamily="34" charset="0"/>
              </a:rPr>
              <a:t>Агростартап</a:t>
            </a:r>
            <a:r>
              <a:rPr lang="ru-RU" altLang="ru-RU" sz="1800" dirty="0" smtClean="0">
                <a:cs typeface="Arial" panose="020B0604020202020204" pitchFamily="34" charset="0"/>
              </a:rPr>
              <a:t>» + «Семейная ферма»</a:t>
            </a:r>
            <a:endParaRPr lang="ru-RU" altLang="ru-RU" sz="1800" dirty="0">
              <a:cs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</a:pPr>
            <a:r>
              <a:rPr lang="ru-RU" altLang="ru-RU" sz="1800" dirty="0">
                <a:cs typeface="Arial" panose="020B0604020202020204" pitchFamily="34" charset="0"/>
              </a:rPr>
              <a:t>- </a:t>
            </a:r>
            <a:r>
              <a:rPr lang="ru-RU" altLang="ru-RU" sz="1800" dirty="0" smtClean="0">
                <a:cs typeface="Arial" panose="020B0604020202020204" pitchFamily="34" charset="0"/>
              </a:rPr>
              <a:t>3 </a:t>
            </a:r>
            <a:r>
              <a:rPr lang="ru-RU" altLang="ru-RU" sz="1800" dirty="0">
                <a:cs typeface="Arial" panose="020B0604020202020204" pitchFamily="34" charset="0"/>
              </a:rPr>
              <a:t>рабочих </a:t>
            </a:r>
            <a:r>
              <a:rPr lang="ru-RU" altLang="ru-RU" sz="1800" dirty="0" smtClean="0">
                <a:cs typeface="Arial" panose="020B0604020202020204" pitchFamily="34" charset="0"/>
              </a:rPr>
              <a:t>места</a:t>
            </a:r>
            <a:endParaRPr lang="ru-RU" altLang="ru-RU" sz="1800" dirty="0">
              <a:cs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</a:pPr>
            <a:r>
              <a:rPr lang="ru-RU" altLang="ru-RU" sz="1800" dirty="0">
                <a:cs typeface="Arial" panose="020B0604020202020204" pitchFamily="34" charset="0"/>
              </a:rPr>
              <a:t>Сумма – </a:t>
            </a:r>
            <a:r>
              <a:rPr lang="ru-RU" altLang="ru-RU" sz="1800" dirty="0" smtClean="0">
                <a:cs typeface="Arial" panose="020B0604020202020204" pitchFamily="34" charset="0"/>
              </a:rPr>
              <a:t>9,8 </a:t>
            </a:r>
            <a:r>
              <a:rPr lang="ru-RU" altLang="ru-RU" sz="1800" dirty="0">
                <a:cs typeface="Arial" panose="020B0604020202020204" pitchFamily="34" charset="0"/>
              </a:rPr>
              <a:t>млн. рублей</a:t>
            </a:r>
          </a:p>
        </p:txBody>
      </p:sp>
      <p:graphicFrame>
        <p:nvGraphicFramePr>
          <p:cNvPr id="14" name="Диаграмма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36533203"/>
              </p:ext>
            </p:extLst>
          </p:nvPr>
        </p:nvGraphicFramePr>
        <p:xfrm>
          <a:off x="222422" y="2328270"/>
          <a:ext cx="5449329" cy="320755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7655" name="Прямоугольник 1"/>
          <p:cNvSpPr>
            <a:spLocks noChangeArrowheads="1"/>
          </p:cNvSpPr>
          <p:nvPr/>
        </p:nvSpPr>
        <p:spPr bwMode="auto">
          <a:xfrm>
            <a:off x="116541" y="5966228"/>
            <a:ext cx="1181548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4926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000" b="1" dirty="0" smtClean="0"/>
              <a:t>Татаринцев Виктор Дмитриевич</a:t>
            </a:r>
            <a:r>
              <a:rPr lang="ru-RU" sz="2000" dirty="0" smtClean="0"/>
              <a:t>, с. Кожевниково - проект «развитие садоводства»</a:t>
            </a:r>
          </a:p>
          <a:p>
            <a:pPr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000" b="1" dirty="0" smtClean="0"/>
              <a:t>Сергеев Иван Борисович, </a:t>
            </a:r>
            <a:r>
              <a:rPr lang="ru-RU" sz="2000" dirty="0" smtClean="0"/>
              <a:t>с. Новосергеевка – проект «производство зерновых культур»</a:t>
            </a:r>
            <a:endParaRPr lang="ru-RU" sz="2000" dirty="0"/>
          </a:p>
        </p:txBody>
      </p:sp>
      <p:sp>
        <p:nvSpPr>
          <p:cNvPr id="11" name="Заголовок 1"/>
          <p:cNvSpPr txBox="1">
            <a:spLocks/>
          </p:cNvSpPr>
          <p:nvPr/>
        </p:nvSpPr>
        <p:spPr bwMode="auto">
          <a:xfrm>
            <a:off x="1093694" y="250894"/>
            <a:ext cx="10838329" cy="49317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 sz="2800" b="1" dirty="0" smtClean="0">
                <a:latin typeface="+mn-lt"/>
              </a:rPr>
              <a:t>Развитие сельскохозяйственного производства</a:t>
            </a:r>
            <a:endParaRPr lang="ru-RU" sz="2800" b="1" dirty="0">
              <a:latin typeface="+mn-lt"/>
              <a:cs typeface="Times New Roman" panose="02020603050405020304" pitchFamily="18" charset="0"/>
            </a:endParaRPr>
          </a:p>
        </p:txBody>
      </p:sp>
      <p:pic>
        <p:nvPicPr>
          <p:cNvPr id="12" name="Picture 6" descr="log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6373"/>
            <a:ext cx="1084729" cy="1324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0" name="Диаграм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63971208"/>
              </p:ext>
            </p:extLst>
          </p:nvPr>
        </p:nvGraphicFramePr>
        <p:xfrm>
          <a:off x="5894173" y="2249139"/>
          <a:ext cx="6037849" cy="33484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782443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www.braslav-star.by/wp-content/uploads/2016/06/49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9599" y="1237814"/>
            <a:ext cx="3863787" cy="21329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65411" y="115464"/>
            <a:ext cx="1082040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/>
              <a:t>Эффективное управление муниципальным имуществом,</a:t>
            </a:r>
            <a:endParaRPr lang="ru-RU" sz="2800" dirty="0"/>
          </a:p>
          <a:p>
            <a:pPr algn="ctr"/>
            <a:r>
              <a:rPr lang="ru-RU" sz="2800" b="1" dirty="0"/>
              <a:t>земельными ресурсами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1812" y="1383766"/>
            <a:ext cx="8029175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dirty="0">
                <a:cs typeface="Arial" panose="020B0604020202020204" pitchFamily="34" charset="0"/>
              </a:rPr>
              <a:t>В план приватизации включено 6</a:t>
            </a:r>
            <a:r>
              <a:rPr lang="ru-RU" sz="2200" b="1" dirty="0">
                <a:cs typeface="Arial" panose="020B0604020202020204" pitchFamily="34" charset="0"/>
              </a:rPr>
              <a:t> объектов</a:t>
            </a:r>
            <a:endParaRPr lang="ru-RU" sz="2200" dirty="0" smtClean="0">
              <a:cs typeface="Arial" panose="020B0604020202020204" pitchFamily="34" charset="0"/>
            </a:endParaRPr>
          </a:p>
          <a:p>
            <a:pPr algn="ctr"/>
            <a:r>
              <a:rPr lang="ru-RU" sz="2200" dirty="0" smtClean="0">
                <a:cs typeface="Arial" panose="020B0604020202020204" pitchFamily="34" charset="0"/>
              </a:rPr>
              <a:t>Проведено - </a:t>
            </a:r>
            <a:r>
              <a:rPr lang="ru-RU" sz="2200" b="1" dirty="0" smtClean="0">
                <a:cs typeface="Arial" panose="020B0604020202020204" pitchFamily="34" charset="0"/>
              </a:rPr>
              <a:t>12 аукционов </a:t>
            </a:r>
          </a:p>
          <a:p>
            <a:pPr algn="ctr"/>
            <a:r>
              <a:rPr lang="ru-RU" sz="2200" b="1" dirty="0" smtClean="0">
                <a:cs typeface="Arial" panose="020B0604020202020204" pitchFamily="34" charset="0"/>
              </a:rPr>
              <a:t>Поступления:</a:t>
            </a:r>
          </a:p>
          <a:p>
            <a:pPr algn="ctr"/>
            <a:r>
              <a:rPr lang="ru-RU" sz="2200" dirty="0" smtClean="0">
                <a:cs typeface="Arial" panose="020B0604020202020204" pitchFamily="34" charset="0"/>
              </a:rPr>
              <a:t> </a:t>
            </a:r>
            <a:r>
              <a:rPr lang="ru-RU" sz="2200" dirty="0">
                <a:cs typeface="Arial" panose="020B0604020202020204" pitchFamily="34" charset="0"/>
              </a:rPr>
              <a:t>от приватизации </a:t>
            </a:r>
            <a:r>
              <a:rPr lang="ru-RU" sz="2200" dirty="0" smtClean="0">
                <a:cs typeface="Arial" panose="020B0604020202020204" pitchFamily="34" charset="0"/>
              </a:rPr>
              <a:t>– </a:t>
            </a:r>
            <a:r>
              <a:rPr lang="ru-RU" sz="2200" b="1" dirty="0" smtClean="0">
                <a:cs typeface="Arial" panose="020B0604020202020204" pitchFamily="34" charset="0"/>
              </a:rPr>
              <a:t>569,4 тыс. руб</a:t>
            </a:r>
            <a:r>
              <a:rPr lang="ru-RU" sz="2200" dirty="0">
                <a:cs typeface="Arial" panose="020B0604020202020204" pitchFamily="34" charset="0"/>
              </a:rPr>
              <a:t>.,  </a:t>
            </a:r>
          </a:p>
          <a:p>
            <a:pPr algn="ctr"/>
            <a:r>
              <a:rPr lang="ru-RU" sz="2200" dirty="0">
                <a:cs typeface="Arial" panose="020B0604020202020204" pitchFamily="34" charset="0"/>
              </a:rPr>
              <a:t> </a:t>
            </a:r>
            <a:r>
              <a:rPr lang="ru-RU" sz="2200" dirty="0" smtClean="0">
                <a:cs typeface="Arial" panose="020B0604020202020204" pitchFamily="34" charset="0"/>
              </a:rPr>
              <a:t>от </a:t>
            </a:r>
            <a:r>
              <a:rPr lang="ru-RU" sz="2200" dirty="0">
                <a:cs typeface="Arial" panose="020B0604020202020204" pitchFamily="34" charset="0"/>
              </a:rPr>
              <a:t>сдачи в </a:t>
            </a:r>
            <a:r>
              <a:rPr lang="ru-RU" sz="2200" dirty="0" smtClean="0">
                <a:cs typeface="Arial" panose="020B0604020202020204" pitchFamily="34" charset="0"/>
              </a:rPr>
              <a:t>аренду – </a:t>
            </a:r>
            <a:r>
              <a:rPr lang="ru-RU" sz="2200" b="1" dirty="0" smtClean="0">
                <a:cs typeface="Arial" panose="020B0604020202020204" pitchFamily="34" charset="0"/>
              </a:rPr>
              <a:t>367,3 </a:t>
            </a:r>
            <a:r>
              <a:rPr lang="ru-RU" sz="2200" b="1" dirty="0">
                <a:cs typeface="Arial" panose="020B0604020202020204" pitchFamily="34" charset="0"/>
              </a:rPr>
              <a:t>тыс</a:t>
            </a:r>
            <a:r>
              <a:rPr lang="ru-RU" sz="2200" b="1" dirty="0" smtClean="0">
                <a:cs typeface="Arial" panose="020B0604020202020204" pitchFamily="34" charset="0"/>
              </a:rPr>
              <a:t>. руб</a:t>
            </a:r>
            <a:r>
              <a:rPr lang="ru-RU" sz="2200" dirty="0">
                <a:cs typeface="Arial" panose="020B0604020202020204" pitchFamily="34" charset="0"/>
              </a:rPr>
              <a:t>. </a:t>
            </a:r>
          </a:p>
        </p:txBody>
      </p:sp>
      <p:pic>
        <p:nvPicPr>
          <p:cNvPr id="6" name="Picture 6" descr="log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6373"/>
            <a:ext cx="1084729" cy="1324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s://im0-tub-ru.yandex.net/i?id=f65eef2752ff1617a6a3a436650b61b9-l&amp;n=1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2700" y="4840941"/>
            <a:ext cx="3851723" cy="187362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Объект 2"/>
          <p:cNvSpPr txBox="1">
            <a:spLocks/>
          </p:cNvSpPr>
          <p:nvPr/>
        </p:nvSpPr>
        <p:spPr>
          <a:xfrm>
            <a:off x="77233" y="3370727"/>
            <a:ext cx="8797826" cy="2968289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 2" pitchFamily="18" charset="2"/>
              <a:buChar char="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Wingdings 2" pitchFamily="18" charset="2"/>
              <a:buNone/>
            </a:pPr>
            <a:r>
              <a:rPr lang="ru-RU" sz="2100" dirty="0" smtClean="0">
                <a:cs typeface="Arial" panose="020B0604020202020204" pitchFamily="34" charset="0"/>
              </a:rPr>
              <a:t>Заключено - </a:t>
            </a:r>
            <a:r>
              <a:rPr lang="ru-RU" sz="2100" b="1" dirty="0" smtClean="0">
                <a:cs typeface="Arial" panose="020B0604020202020204" pitchFamily="34" charset="0"/>
              </a:rPr>
              <a:t>45 договоров аренды </a:t>
            </a:r>
            <a:r>
              <a:rPr lang="ru-RU" sz="2100" dirty="0" smtClean="0">
                <a:cs typeface="Arial" panose="020B0604020202020204" pitchFamily="34" charset="0"/>
              </a:rPr>
              <a:t>– 505,6 га, 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Wingdings 2" pitchFamily="18" charset="2"/>
              <a:buNone/>
            </a:pPr>
            <a:r>
              <a:rPr lang="ru-RU" sz="2100" dirty="0" smtClean="0">
                <a:cs typeface="Arial" panose="020B0604020202020204" pitchFamily="34" charset="0"/>
              </a:rPr>
              <a:t>Организовано и проведено – </a:t>
            </a:r>
            <a:r>
              <a:rPr lang="ru-RU" sz="2100" b="1" dirty="0" smtClean="0">
                <a:cs typeface="Arial" panose="020B0604020202020204" pitchFamily="34" charset="0"/>
              </a:rPr>
              <a:t>5 аукционов по 16-ти лотам</a:t>
            </a:r>
            <a:r>
              <a:rPr lang="ru-RU" sz="2100" dirty="0" smtClean="0">
                <a:cs typeface="Arial" panose="020B0604020202020204" pitchFamily="34" charset="0"/>
              </a:rPr>
              <a:t> – 2,55 га, годовая арендная плата по результатам аукционов  - </a:t>
            </a:r>
            <a:r>
              <a:rPr lang="ru-RU" sz="2100" b="1" dirty="0" smtClean="0">
                <a:cs typeface="Arial" panose="020B0604020202020204" pitchFamily="34" charset="0"/>
              </a:rPr>
              <a:t>755,3 тыс. рублей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Wingdings 2" pitchFamily="18" charset="2"/>
              <a:buNone/>
            </a:pPr>
            <a:r>
              <a:rPr lang="ru-RU" sz="2100" dirty="0" smtClean="0">
                <a:cs typeface="Arial" panose="020B0604020202020204" pitchFamily="34" charset="0"/>
              </a:rPr>
              <a:t>Предоставлен в собственность </a:t>
            </a:r>
            <a:r>
              <a:rPr lang="ru-RU" sz="2100" b="1" dirty="0" smtClean="0">
                <a:cs typeface="Arial" panose="020B0604020202020204" pitchFamily="34" charset="0"/>
              </a:rPr>
              <a:t>41 земельный участок </a:t>
            </a:r>
            <a:r>
              <a:rPr lang="ru-RU" sz="2100" dirty="0" smtClean="0">
                <a:cs typeface="Arial" panose="020B0604020202020204" pitchFamily="34" charset="0"/>
              </a:rPr>
              <a:t>- площадью 5,9 га, доход бюджета составил </a:t>
            </a:r>
            <a:r>
              <a:rPr lang="ru-RU" sz="2100" b="1" dirty="0" smtClean="0">
                <a:cs typeface="Arial" panose="020B0604020202020204" pitchFamily="34" charset="0"/>
              </a:rPr>
              <a:t>822,8 тыс. руб</a:t>
            </a:r>
            <a:r>
              <a:rPr lang="ru-RU" sz="2100" dirty="0" smtClean="0">
                <a:cs typeface="Arial" panose="020B0604020202020204" pitchFamily="34" charset="0"/>
              </a:rPr>
              <a:t>.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Wingdings 2" pitchFamily="18" charset="2"/>
              <a:buNone/>
            </a:pPr>
            <a:r>
              <a:rPr lang="ru-RU" sz="2100" dirty="0" smtClean="0">
                <a:cs typeface="Arial" panose="020B0604020202020204" pitchFamily="34" charset="0"/>
              </a:rPr>
              <a:t>На начало 2022 года на учете состоит </a:t>
            </a:r>
            <a:r>
              <a:rPr lang="ru-RU" sz="2100" b="1" dirty="0" smtClean="0">
                <a:cs typeface="Arial" panose="020B0604020202020204" pitchFamily="34" charset="0"/>
              </a:rPr>
              <a:t>45 льготников</a:t>
            </a:r>
            <a:r>
              <a:rPr lang="ru-RU" sz="2100" dirty="0" smtClean="0">
                <a:cs typeface="Arial" panose="020B0604020202020204" pitchFamily="34" charset="0"/>
              </a:rPr>
              <a:t>.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Wingdings 2" pitchFamily="18" charset="2"/>
              <a:buNone/>
            </a:pPr>
            <a:r>
              <a:rPr lang="ru-RU" sz="2100" dirty="0" smtClean="0">
                <a:cs typeface="Arial" panose="020B0604020202020204" pitchFamily="34" charset="0"/>
              </a:rPr>
              <a:t>В 2021 году предоставлено </a:t>
            </a:r>
            <a:r>
              <a:rPr lang="ru-RU" sz="2100" b="1" dirty="0" smtClean="0">
                <a:cs typeface="Arial" panose="020B0604020202020204" pitchFamily="34" charset="0"/>
              </a:rPr>
              <a:t>2 участка</a:t>
            </a:r>
            <a:r>
              <a:rPr lang="ru-RU" sz="2100" dirty="0" smtClean="0">
                <a:cs typeface="Arial" panose="020B0604020202020204" pitchFamily="34" charset="0"/>
              </a:rPr>
              <a:t>: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Wingdings 2" pitchFamily="18" charset="2"/>
              <a:buNone/>
            </a:pPr>
            <a:r>
              <a:rPr lang="ru-RU" sz="2100" dirty="0" smtClean="0"/>
              <a:t>- 1 семье имеющей ребенка-инвалида общей площадью 0,1 га;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Font typeface="Wingdings 2" pitchFamily="18" charset="2"/>
              <a:buNone/>
            </a:pPr>
            <a:r>
              <a:rPr lang="ru-RU" sz="2100" dirty="0" smtClean="0"/>
              <a:t>- 1 медицинскому работнику общей площадью 0,07 га</a:t>
            </a:r>
            <a:r>
              <a:rPr lang="ru-RU" sz="2100" dirty="0"/>
              <a:t>.</a:t>
            </a:r>
            <a:endParaRPr lang="ru-RU" sz="2100" dirty="0" smtClean="0"/>
          </a:p>
        </p:txBody>
      </p:sp>
    </p:spTree>
    <p:extLst>
      <p:ext uri="{BB962C8B-B14F-4D97-AF65-F5344CB8AC3E}">
        <p14:creationId xmlns:p14="http://schemas.microsoft.com/office/powerpoint/2010/main" val="250482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Прямоугольник 1"/>
          <p:cNvSpPr>
            <a:spLocks noChangeArrowheads="1"/>
          </p:cNvSpPr>
          <p:nvPr/>
        </p:nvSpPr>
        <p:spPr bwMode="auto">
          <a:xfrm>
            <a:off x="134470" y="1992127"/>
            <a:ext cx="5555689" cy="83098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91426" tIns="45714" rIns="91426" bIns="45714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2400" b="1" dirty="0" smtClean="0">
                <a:latin typeface="+mn-lt"/>
                <a:cs typeface="Times New Roman" panose="02020603050405020304" pitchFamily="18" charset="0"/>
              </a:rPr>
              <a:t>Численность населения Кожевниковского района</a:t>
            </a:r>
          </a:p>
        </p:txBody>
      </p:sp>
      <p:grpSp>
        <p:nvGrpSpPr>
          <p:cNvPr id="10243" name="Группа 1"/>
          <p:cNvGrpSpPr>
            <a:grpSpLocks/>
          </p:cNvGrpSpPr>
          <p:nvPr/>
        </p:nvGrpSpPr>
        <p:grpSpPr bwMode="auto">
          <a:xfrm>
            <a:off x="5611905" y="1506071"/>
            <a:ext cx="5298144" cy="2449074"/>
            <a:chOff x="3369985" y="1732169"/>
            <a:chExt cx="4004174" cy="2743331"/>
          </a:xfrm>
        </p:grpSpPr>
        <p:sp>
          <p:nvSpPr>
            <p:cNvPr id="6214" name="Прямоугольник 5"/>
            <p:cNvSpPr>
              <a:spLocks noChangeArrowheads="1"/>
            </p:cNvSpPr>
            <p:nvPr/>
          </p:nvSpPr>
          <p:spPr bwMode="auto">
            <a:xfrm>
              <a:off x="3369985" y="1732169"/>
              <a:ext cx="2235834" cy="448169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 lIns="91426" tIns="45714" rIns="91426" bIns="45714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/>
              </a:pPr>
              <a:r>
                <a:rPr lang="ru-RU" altLang="ru-RU" sz="2000" b="1" dirty="0">
                  <a:latin typeface="+mn-lt"/>
                  <a:cs typeface="Times New Roman" panose="02020603050405020304" pitchFamily="18" charset="0"/>
                </a:rPr>
                <a:t>на </a:t>
              </a:r>
              <a:r>
                <a:rPr lang="ru-RU" altLang="ru-RU" sz="2000" b="1" dirty="0" smtClean="0">
                  <a:latin typeface="+mn-lt"/>
                  <a:cs typeface="Times New Roman" panose="02020603050405020304" pitchFamily="18" charset="0"/>
                </a:rPr>
                <a:t>01.01.2021</a:t>
              </a:r>
              <a:endParaRPr lang="ru-RU" altLang="ru-RU" sz="2000" b="1" dirty="0">
                <a:latin typeface="+mn-lt"/>
                <a:cs typeface="Times New Roman" panose="02020603050405020304" pitchFamily="18" charset="0"/>
              </a:endParaRPr>
            </a:p>
          </p:txBody>
        </p:sp>
        <p:sp>
          <p:nvSpPr>
            <p:cNvPr id="10312" name="Прямоугольник 8"/>
            <p:cNvSpPr>
              <a:spLocks noChangeArrowheads="1"/>
            </p:cNvSpPr>
            <p:nvPr/>
          </p:nvSpPr>
          <p:spPr bwMode="auto">
            <a:xfrm>
              <a:off x="3556252" y="3285675"/>
              <a:ext cx="2115267" cy="4481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26" tIns="45714" rIns="91426" bIns="45714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ru-RU" altLang="ru-RU" sz="2000" b="1" dirty="0" smtClean="0">
                  <a:solidFill>
                    <a:srgbClr val="C00000"/>
                  </a:solidFill>
                  <a:latin typeface="+mn-lt"/>
                  <a:cs typeface="Times New Roman" panose="02020603050405020304" pitchFamily="18" charset="0"/>
                </a:rPr>
                <a:t>20 301 </a:t>
              </a:r>
              <a:r>
                <a:rPr lang="ru-RU" altLang="ru-RU" sz="2000" b="1" dirty="0">
                  <a:solidFill>
                    <a:srgbClr val="C00000"/>
                  </a:solidFill>
                  <a:latin typeface="+mn-lt"/>
                  <a:cs typeface="Times New Roman" panose="02020603050405020304" pitchFamily="18" charset="0"/>
                </a:rPr>
                <a:t>чел.</a:t>
              </a:r>
            </a:p>
          </p:txBody>
        </p:sp>
        <p:sp>
          <p:nvSpPr>
            <p:cNvPr id="2" name="Прямоугольник 12"/>
            <p:cNvSpPr>
              <a:spLocks noChangeArrowheads="1"/>
            </p:cNvSpPr>
            <p:nvPr/>
          </p:nvSpPr>
          <p:spPr bwMode="auto">
            <a:xfrm>
              <a:off x="5377511" y="2348869"/>
              <a:ext cx="1976321" cy="448169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 lIns="91426" tIns="45714" rIns="91426" bIns="45714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  <a:defRPr/>
              </a:pPr>
              <a:r>
                <a:rPr lang="ru-RU" altLang="ru-RU" sz="2000" b="1" dirty="0" smtClean="0">
                  <a:latin typeface="+mn-lt"/>
                  <a:cs typeface="Times New Roman" panose="02020603050405020304" pitchFamily="18" charset="0"/>
                </a:rPr>
                <a:t>на 01.01.2020</a:t>
              </a:r>
            </a:p>
          </p:txBody>
        </p:sp>
        <p:sp>
          <p:nvSpPr>
            <p:cNvPr id="10314" name="Прямоугольник 13"/>
            <p:cNvSpPr>
              <a:spLocks noChangeArrowheads="1"/>
            </p:cNvSpPr>
            <p:nvPr/>
          </p:nvSpPr>
          <p:spPr bwMode="auto">
            <a:xfrm>
              <a:off x="5628864" y="4027331"/>
              <a:ext cx="1745295" cy="4481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26" tIns="45714" rIns="91426" bIns="45714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ru-RU" altLang="ru-RU" sz="2000" b="1" dirty="0" smtClean="0">
                  <a:solidFill>
                    <a:srgbClr val="C00000"/>
                  </a:solidFill>
                  <a:latin typeface="+mn-lt"/>
                  <a:cs typeface="Times New Roman" panose="02020603050405020304" pitchFamily="18" charset="0"/>
                </a:rPr>
                <a:t>20 270 </a:t>
              </a:r>
              <a:r>
                <a:rPr lang="ru-RU" altLang="ru-RU" sz="2000" b="1" dirty="0">
                  <a:solidFill>
                    <a:srgbClr val="C00000"/>
                  </a:solidFill>
                  <a:latin typeface="+mn-lt"/>
                  <a:cs typeface="Times New Roman" panose="02020603050405020304" pitchFamily="18" charset="0"/>
                </a:rPr>
                <a:t>чел.</a:t>
              </a:r>
            </a:p>
          </p:txBody>
        </p:sp>
      </p:grpSp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5607395"/>
              </p:ext>
            </p:extLst>
          </p:nvPr>
        </p:nvGraphicFramePr>
        <p:xfrm>
          <a:off x="950259" y="4222379"/>
          <a:ext cx="10067364" cy="2548414"/>
        </p:xfrm>
        <a:graphic>
          <a:graphicData uri="http://schemas.openxmlformats.org/drawingml/2006/table">
            <a:tbl>
              <a:tblPr/>
              <a:tblGrid>
                <a:gridCol w="6502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341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06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93394">
                <a:tc rowSpan="2">
                  <a:txBody>
                    <a:bodyPr/>
                    <a:lstStyle>
                      <a:lvl1pPr defTabSz="457200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defTabSz="4572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defTabSz="4572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defTabSz="4572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defTabSz="4572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defTabSz="4572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defTabSz="4572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defTabSz="4572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defTabSz="4572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alt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 horzOverflow="overflow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>
                      <a:lvl1pPr defTabSz="457200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defTabSz="4572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defTabSz="4572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defTabSz="4572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defTabSz="4572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defTabSz="4572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defTabSz="4572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defTabSz="4572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defTabSz="4572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Человек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339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2020 год</a:t>
                      </a:r>
                      <a:endParaRPr kumimoji="0" lang="ru-RU" alt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2021 год</a:t>
                      </a:r>
                      <a:endParaRPr kumimoji="0" lang="ru-RU" alt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3394">
                <a:tc>
                  <a:txBody>
                    <a:bodyPr/>
                    <a:lstStyle>
                      <a:lvl1pPr indent="88900" defTabSz="457200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defTabSz="4572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defTabSz="4572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defTabSz="4572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defTabSz="4572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defTabSz="4572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defTabSz="4572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defTabSz="4572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defTabSz="4572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8890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 Родившихся</a:t>
                      </a:r>
                    </a:p>
                  </a:txBody>
                  <a:tcPr marL="0" marR="0" marT="0" marB="0" anchor="ctr" horzOverflow="overflow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206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193</a:t>
                      </a:r>
                    </a:p>
                  </a:txBody>
                  <a:tcPr marL="45085" marR="4508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3394">
                <a:tc>
                  <a:txBody>
                    <a:bodyPr/>
                    <a:lstStyle>
                      <a:lvl1pPr indent="88900" defTabSz="457200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defTabSz="4572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defTabSz="4572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defTabSz="4572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defTabSz="4572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defTabSz="4572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defTabSz="4572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defTabSz="4572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defTabSz="4572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8890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 Умерших</a:t>
                      </a:r>
                    </a:p>
                  </a:txBody>
                  <a:tcPr marL="0" marR="0" marT="0" marB="0" anchor="ctr" horzOverflow="overflow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344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385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3394">
                <a:tc>
                  <a:txBody>
                    <a:bodyPr/>
                    <a:lstStyle>
                      <a:lvl1pPr defTabSz="457200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defTabSz="4572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defTabSz="4572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defTabSz="4572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defTabSz="4572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defTabSz="4572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defTabSz="4572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defTabSz="4572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defTabSz="4572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  Естественный прирост (+), убыль (-)</a:t>
                      </a:r>
                    </a:p>
                  </a:txBody>
                  <a:tcPr marL="0" marR="0" marT="0" marB="0" anchor="ctr" horzOverflow="overflow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-138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-192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3394">
                <a:tc>
                  <a:txBody>
                    <a:bodyPr/>
                    <a:lstStyle>
                      <a:lvl1pPr marL="179388" defTabSz="457200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defTabSz="4572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defTabSz="4572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defTabSz="4572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defTabSz="4572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defTabSz="4572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defTabSz="4572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defTabSz="4572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defTabSz="4572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179388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Число прибывших</a:t>
                      </a:r>
                    </a:p>
                  </a:txBody>
                  <a:tcPr marL="0" marR="0" marT="0" marB="0" anchor="ctr" horzOverflow="overflow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879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820</a:t>
                      </a:r>
                      <a:endParaRPr lang="ru-RU" sz="2000" dirty="0"/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3394">
                <a:tc>
                  <a:txBody>
                    <a:bodyPr/>
                    <a:lstStyle>
                      <a:lvl1pPr marL="179388" defTabSz="457200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defTabSz="4572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defTabSz="4572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defTabSz="4572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defTabSz="4572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defTabSz="4572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defTabSz="4572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defTabSz="4572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defTabSz="4572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179388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Число выбывших</a:t>
                      </a:r>
                    </a:p>
                  </a:txBody>
                  <a:tcPr marL="0" marR="0" marT="0" marB="0" anchor="ctr" horzOverflow="overflow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710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740</a:t>
                      </a:r>
                      <a:endParaRPr lang="ru-RU" sz="2000" dirty="0"/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14814">
                <a:tc>
                  <a:txBody>
                    <a:bodyPr/>
                    <a:lstStyle>
                      <a:lvl1pPr marL="179388" defTabSz="457200"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defTabSz="4572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defTabSz="4572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defTabSz="4572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defTabSz="4572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defTabSz="4572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defTabSz="4572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defTabSz="4572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defTabSz="4572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179388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Миграционный прирост (+), убыль (-)</a:t>
                      </a:r>
                    </a:p>
                  </a:txBody>
                  <a:tcPr marL="0" marR="0" marT="0" marB="0" anchor="ctr" horzOverflow="overflow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1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5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lnSpc>
                          <a:spcPct val="90000"/>
                        </a:lnSpc>
                        <a:spcBef>
                          <a:spcPts val="5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Times New Roman" panose="02020603050405020304" pitchFamily="18" charset="0"/>
                        </a:rPr>
                        <a:t>169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80</a:t>
                      </a:r>
                      <a:endParaRPr lang="ru-RU" sz="2000" b="1" dirty="0"/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1891553" y="3478306"/>
            <a:ext cx="6322640" cy="60371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6" tIns="45714" rIns="91426" bIns="45714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tx1"/>
                </a:solidFill>
                <a:cs typeface="Times New Roman" pitchFamily="18" charset="0"/>
              </a:rPr>
              <a:t>Динамика </a:t>
            </a:r>
            <a:r>
              <a:rPr lang="ru-RU" sz="2400" b="1" dirty="0" smtClean="0">
                <a:solidFill>
                  <a:schemeClr val="tx1"/>
                </a:solidFill>
                <a:cs typeface="Times New Roman" pitchFamily="18" charset="0"/>
              </a:rPr>
              <a:t>естественного движения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tx1"/>
                </a:solidFill>
                <a:cs typeface="Times New Roman" pitchFamily="18" charset="0"/>
              </a:rPr>
              <a:t>населения</a:t>
            </a:r>
            <a:r>
              <a:rPr lang="ru-RU" sz="2400" b="1" dirty="0">
                <a:solidFill>
                  <a:schemeClr val="tx1"/>
                </a:solidFill>
                <a:cs typeface="Times New Roman" pitchFamily="18" charset="0"/>
              </a:rPr>
              <a:t>, чел.</a:t>
            </a:r>
          </a:p>
        </p:txBody>
      </p:sp>
      <p:pic>
        <p:nvPicPr>
          <p:cNvPr id="10308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6953" y="1902012"/>
            <a:ext cx="1265238" cy="1030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9" name="Рисунок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4876" y="2513666"/>
            <a:ext cx="1265238" cy="1030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6" descr="log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6373"/>
            <a:ext cx="1084729" cy="1324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Прямоугольник 16"/>
          <p:cNvSpPr/>
          <p:nvPr/>
        </p:nvSpPr>
        <p:spPr>
          <a:xfrm>
            <a:off x="1147482" y="617673"/>
            <a:ext cx="1082936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ea typeface="Calibri" panose="020F0502020204030204" pitchFamily="34" charset="0"/>
              </a:rPr>
              <a:t>Демографическая ситуация</a:t>
            </a:r>
            <a:endParaRPr lang="ru-RU" sz="2400" dirty="0"/>
          </a:p>
        </p:txBody>
      </p:sp>
      <p:cxnSp>
        <p:nvCxnSpPr>
          <p:cNvPr id="8" name="Соединительная линия уступом 7"/>
          <p:cNvCxnSpPr/>
          <p:nvPr/>
        </p:nvCxnSpPr>
        <p:spPr>
          <a:xfrm>
            <a:off x="5952565" y="3361765"/>
            <a:ext cx="5145741" cy="672354"/>
          </a:xfrm>
          <a:prstGeom prst="bentConnector3">
            <a:avLst/>
          </a:prstGeom>
          <a:ln w="28575">
            <a:solidFill>
              <a:schemeClr val="accent6">
                <a:lumMod val="50000"/>
              </a:schemeClr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5" name="Прямоугольник 14"/>
          <p:cNvSpPr/>
          <p:nvPr/>
        </p:nvSpPr>
        <p:spPr>
          <a:xfrm>
            <a:off x="1102659" y="107576"/>
            <a:ext cx="109548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/>
              <a:t>Основные тенденции социально-экономического развития </a:t>
            </a:r>
            <a:r>
              <a:rPr lang="ru-RU" sz="2800" b="1" dirty="0" smtClean="0"/>
              <a:t>района</a:t>
            </a:r>
          </a:p>
        </p:txBody>
      </p:sp>
    </p:spTree>
    <p:extLst>
      <p:ext uri="{BB962C8B-B14F-4D97-AF65-F5344CB8AC3E}">
        <p14:creationId xmlns:p14="http://schemas.microsoft.com/office/powerpoint/2010/main" val="1448835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9069860" y="720495"/>
            <a:ext cx="2906988" cy="249226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1635260" y="833904"/>
            <a:ext cx="5182544" cy="892540"/>
          </a:xfrm>
          <a:prstGeom prst="rect">
            <a:avLst/>
          </a:prstGeom>
          <a:noFill/>
          <a:effectLst/>
        </p:spPr>
        <p:txBody>
          <a:bodyPr wrap="none" lIns="91426" tIns="45714" rIns="91426" bIns="45714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600" b="1" dirty="0" smtClean="0">
                <a:solidFill>
                  <a:srgbClr val="FF0000"/>
                </a:solidFill>
                <a:cs typeface="Times New Roman" pitchFamily="18" charset="0"/>
              </a:rPr>
              <a:t>363</a:t>
            </a:r>
            <a:r>
              <a:rPr lang="ru-RU" sz="2600" b="1" dirty="0" smtClean="0">
                <a:solidFill>
                  <a:srgbClr val="FF0000"/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cs typeface="Times New Roman" pitchFamily="18" charset="0"/>
              </a:rPr>
              <a:t> </a:t>
            </a:r>
            <a:r>
              <a:rPr lang="ru-RU" sz="2600" b="1" dirty="0" smtClean="0">
                <a:cs typeface="Times New Roman" pitchFamily="18" charset="0"/>
              </a:rPr>
              <a:t>субъекта </a:t>
            </a:r>
            <a:r>
              <a:rPr lang="ru-RU" sz="2600" b="1" dirty="0">
                <a:cs typeface="Times New Roman" pitchFamily="18" charset="0"/>
              </a:rPr>
              <a:t>малого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600" b="1" dirty="0">
                <a:cs typeface="Times New Roman" pitchFamily="18" charset="0"/>
              </a:rPr>
              <a:t>и среднего предпринимательства</a:t>
            </a:r>
            <a:r>
              <a:rPr lang="ru-RU" sz="2600" dirty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cs typeface="Times New Roman" pitchFamily="18" charset="0"/>
              </a:rPr>
              <a:t>,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730015" y="1871851"/>
            <a:ext cx="5054945" cy="892540"/>
          </a:xfrm>
          <a:prstGeom prst="rect">
            <a:avLst/>
          </a:prstGeom>
          <a:noFill/>
          <a:effectLst/>
        </p:spPr>
        <p:txBody>
          <a:bodyPr wrap="none" lIns="91426" tIns="45714" rIns="91426" bIns="45714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600" b="1" dirty="0">
                <a:cs typeface="Times New Roman" pitchFamily="18" charset="0"/>
              </a:rPr>
              <a:t>в том числе</a:t>
            </a:r>
            <a:r>
              <a:rPr lang="ru-RU" sz="2600" b="1" dirty="0">
                <a:solidFill>
                  <a:schemeClr val="accent6">
                    <a:lumMod val="50000"/>
                  </a:schemeClr>
                </a:solidFill>
                <a:cs typeface="Times New Roman" pitchFamily="18" charset="0"/>
              </a:rPr>
              <a:t> </a:t>
            </a:r>
            <a:r>
              <a:rPr lang="ru-RU" sz="2600" b="1" dirty="0" smtClean="0">
                <a:solidFill>
                  <a:srgbClr val="FF0000"/>
                </a:solidFill>
                <a:cs typeface="Times New Roman" pitchFamily="18" charset="0"/>
              </a:rPr>
              <a:t>310</a:t>
            </a:r>
            <a:r>
              <a:rPr lang="ru-RU" sz="2600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cs typeface="Times New Roman" pitchFamily="18" charset="0"/>
              </a:rPr>
              <a:t> </a:t>
            </a:r>
            <a:r>
              <a:rPr lang="ru-RU" sz="2600" b="1" dirty="0">
                <a:cs typeface="Times New Roman" pitchFamily="18" charset="0"/>
              </a:rPr>
              <a:t>индивидуальных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600" b="1" dirty="0">
                <a:cs typeface="Times New Roman" pitchFamily="18" charset="0"/>
              </a:rPr>
              <a:t> предпринимателей</a:t>
            </a:r>
          </a:p>
        </p:txBody>
      </p:sp>
      <p:pic>
        <p:nvPicPr>
          <p:cNvPr id="11" name="Picture 6" descr="log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6373"/>
            <a:ext cx="1084729" cy="1324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1165411" y="115464"/>
            <a:ext cx="1082040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/>
              <a:t>Развитие малого и среднего предпринимательства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226909" y="2893919"/>
            <a:ext cx="6758904" cy="3939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ea typeface="Calibri" panose="020F0502020204030204" pitchFamily="34" charset="0"/>
              </a:rPr>
              <a:t>На 10 тыс. жителей </a:t>
            </a:r>
            <a:r>
              <a:rPr lang="ru-RU" sz="2000" b="1" dirty="0" smtClean="0">
                <a:ea typeface="Calibri" panose="020F0502020204030204" pitchFamily="34" charset="0"/>
              </a:rPr>
              <a:t>района</a:t>
            </a:r>
          </a:p>
          <a:p>
            <a:pPr algn="ctr"/>
            <a:r>
              <a:rPr lang="ru-RU" sz="2000" b="1" dirty="0" smtClean="0">
                <a:ea typeface="Calibri" panose="020F0502020204030204" pitchFamily="34" charset="0"/>
              </a:rPr>
              <a:t>приходится 179 </a:t>
            </a:r>
            <a:r>
              <a:rPr lang="ru-RU" sz="2000" b="1" dirty="0">
                <a:ea typeface="Calibri" panose="020F0502020204030204" pitchFamily="34" charset="0"/>
              </a:rPr>
              <a:t>единиц.</a:t>
            </a:r>
            <a:r>
              <a:rPr lang="ru-RU" b="1" dirty="0">
                <a:ea typeface="Calibri" panose="020F0502020204030204" pitchFamily="34" charset="0"/>
              </a:rPr>
              <a:t> </a:t>
            </a:r>
            <a:endParaRPr lang="ru-RU" b="1" dirty="0" smtClean="0">
              <a:ea typeface="Calibri" panose="020F0502020204030204" pitchFamily="34" charset="0"/>
            </a:endParaRPr>
          </a:p>
          <a:p>
            <a:pPr algn="ctr"/>
            <a:endParaRPr lang="ru-RU" sz="1000" dirty="0" smtClean="0">
              <a:ea typeface="Calibri" panose="020F0502020204030204" pitchFamily="34" charset="0"/>
            </a:endParaRPr>
          </a:p>
          <a:p>
            <a:pPr algn="ctr"/>
            <a:r>
              <a:rPr lang="ru-RU" sz="2000" b="1" dirty="0" smtClean="0">
                <a:ea typeface="Calibri" panose="020F0502020204030204" pitchFamily="34" charset="0"/>
              </a:rPr>
              <a:t>В 2021 году</a:t>
            </a:r>
          </a:p>
          <a:p>
            <a:pPr algn="ctr"/>
            <a:r>
              <a:rPr lang="ru-RU" sz="2000" b="1" dirty="0" smtClean="0">
                <a:ea typeface="Calibri" panose="020F0502020204030204" pitchFamily="34" charset="0"/>
              </a:rPr>
              <a:t> </a:t>
            </a:r>
            <a:r>
              <a:rPr lang="ru-RU" sz="2000" b="1" dirty="0">
                <a:ea typeface="Calibri" panose="020F0502020204030204" pitchFamily="34" charset="0"/>
              </a:rPr>
              <a:t>создано </a:t>
            </a:r>
            <a:r>
              <a:rPr lang="ru-RU" sz="2000" b="1" dirty="0" smtClean="0">
                <a:ea typeface="Calibri" panose="020F0502020204030204" pitchFamily="34" charset="0"/>
              </a:rPr>
              <a:t>66 </a:t>
            </a:r>
            <a:r>
              <a:rPr lang="ru-RU" sz="2000" b="1" dirty="0">
                <a:ea typeface="Calibri" panose="020F0502020204030204" pitchFamily="34" charset="0"/>
              </a:rPr>
              <a:t>рабочих мест, в том числе </a:t>
            </a:r>
            <a:r>
              <a:rPr lang="ru-RU" sz="2000" b="1" dirty="0" smtClean="0">
                <a:ea typeface="Calibri" panose="020F0502020204030204" pitchFamily="34" charset="0"/>
              </a:rPr>
              <a:t>61 ИП.</a:t>
            </a:r>
          </a:p>
          <a:p>
            <a:pPr algn="ctr"/>
            <a:endParaRPr lang="ru-RU" sz="1000" dirty="0" smtClean="0">
              <a:ea typeface="Calibri" panose="020F0502020204030204" pitchFamily="34" charset="0"/>
            </a:endParaRPr>
          </a:p>
          <a:p>
            <a:pPr algn="ctr"/>
            <a:r>
              <a:rPr lang="ru-RU" sz="2000" b="1" dirty="0" smtClean="0"/>
              <a:t>Социальный контракт – </a:t>
            </a:r>
            <a:r>
              <a:rPr lang="ru-RU" sz="2000" b="1" dirty="0" smtClean="0">
                <a:solidFill>
                  <a:srgbClr val="FF0000"/>
                </a:solidFill>
              </a:rPr>
              <a:t>60 человек – 14,7 млн. рублей.</a:t>
            </a:r>
          </a:p>
          <a:p>
            <a:pPr algn="ctr"/>
            <a:endParaRPr lang="ru-RU" sz="1000" b="1" dirty="0" smtClean="0"/>
          </a:p>
          <a:p>
            <a:pPr algn="ctr"/>
            <a:r>
              <a:rPr lang="ru-RU" sz="2000" b="1" dirty="0" smtClean="0"/>
              <a:t>Отбор предпринимательских проектов стартующий бизнес в Кожевниковском районе</a:t>
            </a:r>
          </a:p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1 победитель</a:t>
            </a:r>
          </a:p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ИП Барышников Александр Анатольевич</a:t>
            </a:r>
          </a:p>
          <a:p>
            <a:pPr algn="ctr"/>
            <a:r>
              <a:rPr lang="ru-RU" sz="2000" b="1" dirty="0" smtClean="0"/>
              <a:t>«Техническое обслуживание и ремонт автотранспортных средств»</a:t>
            </a:r>
            <a:endParaRPr lang="ru-RU" sz="2000" b="1" dirty="0"/>
          </a:p>
        </p:txBody>
      </p:sp>
      <p:graphicFrame>
        <p:nvGraphicFramePr>
          <p:cNvPr id="14" name="Диаграмма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71378752"/>
              </p:ext>
            </p:extLst>
          </p:nvPr>
        </p:nvGraphicFramePr>
        <p:xfrm>
          <a:off x="186498" y="3001312"/>
          <a:ext cx="5586229" cy="37527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5" name="Схема 14"/>
          <p:cNvGraphicFramePr/>
          <p:nvPr>
            <p:extLst>
              <p:ext uri="{D42A27DB-BD31-4B8C-83A1-F6EECF244321}">
                <p14:modId xmlns:p14="http://schemas.microsoft.com/office/powerpoint/2010/main" val="2508107268"/>
              </p:ext>
            </p:extLst>
          </p:nvPr>
        </p:nvGraphicFramePr>
        <p:xfrm>
          <a:off x="2125431" y="3645244"/>
          <a:ext cx="2261217" cy="22118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13" name=" 3"/>
          <p:cNvSpPr/>
          <p:nvPr/>
        </p:nvSpPr>
        <p:spPr>
          <a:xfrm rot="18228687">
            <a:off x="2020818" y="3803132"/>
            <a:ext cx="1607025" cy="2121113"/>
          </a:xfrm>
          <a:prstGeom prst="swooshArrow">
            <a:avLst>
              <a:gd name="adj1" fmla="val 25000"/>
              <a:gd name="adj2" fmla="val 25000"/>
            </a:avLst>
          </a:prstGeom>
          <a:solidFill>
            <a:srgbClr val="FF0000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  <a:scene3d>
            <a:camera prst="orthographicFront">
              <a:rot lat="21197540" lon="11331882" rev="12947355"/>
            </a:camera>
            <a:lightRig rig="threePt" dir="t"/>
          </a:scene3d>
        </p:spPr>
        <p:style>
          <a:lnRef idx="0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</p:spTree>
    <p:extLst>
      <p:ext uri="{BB962C8B-B14F-4D97-AF65-F5344CB8AC3E}">
        <p14:creationId xmlns:p14="http://schemas.microsoft.com/office/powerpoint/2010/main" val="1855324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6" descr="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6373"/>
            <a:ext cx="1084729" cy="1324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1165411" y="115464"/>
            <a:ext cx="1082040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/>
              <a:t>Развитие </a:t>
            </a:r>
            <a:r>
              <a:rPr lang="ru-RU" sz="2800" b="1" dirty="0" smtClean="0"/>
              <a:t>инфраструктуры</a:t>
            </a:r>
            <a:endParaRPr lang="ru-RU" sz="28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185998" y="698357"/>
            <a:ext cx="10826708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dirty="0">
                <a:ea typeface="Calibri" panose="020F0502020204030204" pitchFamily="34" charset="0"/>
              </a:rPr>
              <a:t>Жилищно-коммунальное хозяйство</a:t>
            </a:r>
            <a:endParaRPr lang="ru-RU" sz="2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52400" y="1294580"/>
            <a:ext cx="11743765" cy="5047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«</a:t>
            </a:r>
            <a:r>
              <a:rPr lang="ru-RU" sz="2400" b="1" dirty="0">
                <a:solidFill>
                  <a:srgbClr val="7030A0"/>
                </a:solidFill>
              </a:rPr>
              <a:t>Развитие коммунальной инфраструктуры Кожевниковского района</a:t>
            </a:r>
            <a:r>
              <a:rPr lang="ru-RU" sz="2400" b="1" dirty="0" smtClean="0">
                <a:solidFill>
                  <a:srgbClr val="7030A0"/>
                </a:solidFill>
              </a:rPr>
              <a:t>»</a:t>
            </a:r>
            <a:endParaRPr lang="ru-RU" sz="2400" dirty="0">
              <a:solidFill>
                <a:srgbClr val="7030A0"/>
              </a:solidFill>
            </a:endParaRPr>
          </a:p>
          <a:p>
            <a:pPr lvl="0"/>
            <a:endParaRPr lang="ru-RU" sz="1000" u="sng" dirty="0" smtClean="0"/>
          </a:p>
          <a:p>
            <a:pPr marL="342900" lvl="0" indent="-342900" algn="just">
              <a:buFont typeface="Wingdings" panose="05000000000000000000" pitchFamily="2" charset="2"/>
              <a:buChar char="q"/>
            </a:pPr>
            <a:r>
              <a:rPr lang="ru-RU" sz="2400" b="1" u="sng" dirty="0">
                <a:solidFill>
                  <a:srgbClr val="FF0000"/>
                </a:solidFill>
              </a:rPr>
              <a:t>проведен капитальный ремонт участка водопровода и водозаборной скважины № 1/88 на следующих объектах:</a:t>
            </a:r>
            <a:endParaRPr lang="ru-RU" sz="2400" b="1" dirty="0">
              <a:solidFill>
                <a:srgbClr val="FF0000"/>
              </a:solidFill>
            </a:endParaRPr>
          </a:p>
          <a:p>
            <a:pPr marL="342900" lvl="0" indent="-342900" algn="just">
              <a:buFont typeface="Wingdings" panose="05000000000000000000" pitchFamily="2" charset="2"/>
              <a:buChar char="v"/>
            </a:pPr>
            <a:r>
              <a:rPr lang="ru-RU" sz="2400" dirty="0"/>
              <a:t>с. </a:t>
            </a:r>
            <a:r>
              <a:rPr lang="ru-RU" sz="2400" dirty="0" err="1"/>
              <a:t>Десятово</a:t>
            </a:r>
            <a:r>
              <a:rPr lang="ru-RU" sz="2400" dirty="0"/>
              <a:t> ул. Советская – 510,720 тыс. рублей;</a:t>
            </a:r>
          </a:p>
          <a:p>
            <a:pPr marL="342900" lvl="0" indent="-342900" algn="just">
              <a:buFont typeface="Wingdings" panose="05000000000000000000" pitchFamily="2" charset="2"/>
              <a:buChar char="v"/>
            </a:pPr>
            <a:r>
              <a:rPr lang="ru-RU" sz="2400" dirty="0"/>
              <a:t>с. Кожевниково, ул. Дзержинского, 7а – 1901,336 тыс. рублей.</a:t>
            </a:r>
          </a:p>
          <a:p>
            <a:pPr algn="just"/>
            <a:r>
              <a:rPr lang="ru-RU" sz="2400" b="1" i="1" dirty="0"/>
              <a:t>Всего израсходовано на ремонт участка водопровода и водозаборной скважины – 2,412 млн. рублей.</a:t>
            </a:r>
            <a:endParaRPr lang="ru-RU" sz="2400" dirty="0"/>
          </a:p>
          <a:p>
            <a:pPr marL="342900" lvl="0" indent="-342900" algn="just">
              <a:buFont typeface="Wingdings" panose="05000000000000000000" pitchFamily="2" charset="2"/>
              <a:buChar char="q"/>
            </a:pPr>
            <a:r>
              <a:rPr lang="ru-RU" sz="2400" b="1" u="sng" dirty="0">
                <a:solidFill>
                  <a:srgbClr val="FF0000"/>
                </a:solidFill>
              </a:rPr>
              <a:t>проведен капитальный ремонт теплотрассы и котельной на следующих объектах:</a:t>
            </a:r>
            <a:endParaRPr lang="ru-RU" sz="2400" b="1" dirty="0">
              <a:solidFill>
                <a:srgbClr val="FF0000"/>
              </a:solidFill>
            </a:endParaRPr>
          </a:p>
          <a:p>
            <a:pPr marL="342900" lvl="0" indent="-342900" algn="just">
              <a:buFont typeface="Wingdings" panose="05000000000000000000" pitchFamily="2" charset="2"/>
              <a:buChar char="v"/>
            </a:pPr>
            <a:r>
              <a:rPr lang="ru-RU" sz="2400" dirty="0"/>
              <a:t>с. Кожевниково ул. Ленина от № 10 (МКУ ДО «</a:t>
            </a:r>
            <a:r>
              <a:rPr lang="ru-RU" sz="2400" dirty="0" err="1"/>
              <a:t>Кожевниковская</a:t>
            </a:r>
            <a:r>
              <a:rPr lang="ru-RU" sz="2400" dirty="0"/>
              <a:t> ДШИ») до </a:t>
            </a:r>
            <a:r>
              <a:rPr lang="ru-RU" sz="2400" dirty="0" smtClean="0"/>
              <a:t>№ 10а </a:t>
            </a:r>
            <a:r>
              <a:rPr lang="ru-RU" sz="2400" dirty="0"/>
              <a:t>(МКОУ ДО «ДДТ») - 367,146 тыс. рублей; </a:t>
            </a:r>
          </a:p>
          <a:p>
            <a:pPr marL="342900" lvl="0" indent="-342900" algn="just">
              <a:buFont typeface="Wingdings" panose="05000000000000000000" pitchFamily="2" charset="2"/>
              <a:buChar char="v"/>
            </a:pPr>
            <a:r>
              <a:rPr lang="ru-RU" sz="2400" dirty="0"/>
              <a:t>с. Малиновка, ул. Школьная 13б – 328,628 тыс. рублей;</a:t>
            </a:r>
          </a:p>
          <a:p>
            <a:pPr marL="342900" lvl="0" indent="-342900" algn="just">
              <a:buFont typeface="Wingdings" panose="05000000000000000000" pitchFamily="2" charset="2"/>
              <a:buChar char="v"/>
            </a:pPr>
            <a:r>
              <a:rPr lang="ru-RU" sz="2400" dirty="0"/>
              <a:t>котельной (замена котлов) с. Кожевниково пер. Северный, 1, стр.2. -  942 тыс. рублей.</a:t>
            </a:r>
          </a:p>
          <a:p>
            <a:pPr algn="just"/>
            <a:r>
              <a:rPr lang="ru-RU" sz="2400" b="1" i="1" dirty="0"/>
              <a:t>Всего израсходовано на ремонт теплотрассы и котельной – 1,638 млн. рублей.</a:t>
            </a:r>
            <a:endParaRPr lang="ru-RU" sz="2200" dirty="0">
              <a:effectLst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1793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6" descr="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6373"/>
            <a:ext cx="1084729" cy="1324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1165411" y="115464"/>
            <a:ext cx="1082040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/>
              <a:t>Развитие </a:t>
            </a:r>
            <a:r>
              <a:rPr lang="ru-RU" sz="2800" b="1" dirty="0" smtClean="0"/>
              <a:t>инфраструктуры</a:t>
            </a:r>
            <a:endParaRPr lang="ru-RU" sz="28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185998" y="698357"/>
            <a:ext cx="10826708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dirty="0"/>
              <a:t>Дорожное хозяйство</a:t>
            </a:r>
            <a:endParaRPr lang="ru-RU" sz="26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4545" y="1525277"/>
            <a:ext cx="4028091" cy="32170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Объект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1506" y="1610445"/>
            <a:ext cx="4580965" cy="31290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Объект 2"/>
          <p:cNvSpPr txBox="1">
            <a:spLocks/>
          </p:cNvSpPr>
          <p:nvPr/>
        </p:nvSpPr>
        <p:spPr>
          <a:xfrm>
            <a:off x="143435" y="5038165"/>
            <a:ext cx="11743764" cy="145228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 2" pitchFamily="18" charset="2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Wingdings 2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Wingdings 2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Wingdings 2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Wingdings 2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just"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ru-RU" b="1" dirty="0" smtClean="0">
                <a:solidFill>
                  <a:schemeClr val="tx1"/>
                </a:solidFill>
                <a:cs typeface="Arial" panose="020B0604020202020204" pitchFamily="34" charset="0"/>
              </a:rPr>
              <a:t>Отремонтировано </a:t>
            </a:r>
            <a:r>
              <a:rPr lang="ru-RU" b="1" dirty="0" smtClean="0">
                <a:solidFill>
                  <a:srgbClr val="FF0000"/>
                </a:solidFill>
                <a:cs typeface="Arial" panose="020B0604020202020204" pitchFamily="34" charset="0"/>
              </a:rPr>
              <a:t>10,535 км.</a:t>
            </a:r>
            <a:r>
              <a:rPr lang="ru-RU" b="1" dirty="0" smtClean="0">
                <a:solidFill>
                  <a:schemeClr val="tx1"/>
                </a:solidFill>
                <a:cs typeface="Arial" panose="020B0604020202020204" pitchFamily="34" charset="0"/>
              </a:rPr>
              <a:t> дорог на общую сумму – </a:t>
            </a:r>
            <a:r>
              <a:rPr lang="ru-RU" b="1" dirty="0" smtClean="0">
                <a:solidFill>
                  <a:srgbClr val="FF0000"/>
                </a:solidFill>
                <a:cs typeface="Arial" panose="020B0604020202020204" pitchFamily="34" charset="0"/>
              </a:rPr>
              <a:t>28,7 млн. рублей,</a:t>
            </a:r>
            <a:r>
              <a:rPr lang="ru-RU" b="1" dirty="0" smtClean="0">
                <a:solidFill>
                  <a:schemeClr val="tx1"/>
                </a:solidFill>
                <a:cs typeface="Arial" panose="020B0604020202020204" pitchFamily="34" charset="0"/>
              </a:rPr>
              <a:t> </a:t>
            </a:r>
          </a:p>
          <a:p>
            <a:pPr marL="342900" indent="-342900" algn="just">
              <a:spcBef>
                <a:spcPts val="0"/>
              </a:spcBef>
              <a:buFont typeface="Wingdings" panose="05000000000000000000" pitchFamily="2" charset="2"/>
              <a:buChar char="q"/>
            </a:pPr>
            <a:r>
              <a:rPr lang="ru-RU" b="1" dirty="0" smtClean="0">
                <a:solidFill>
                  <a:schemeClr val="tx1"/>
                </a:solidFill>
                <a:cs typeface="Arial" panose="020B0604020202020204" pitchFamily="34" charset="0"/>
              </a:rPr>
              <a:t>На содержание дорог направлено – </a:t>
            </a:r>
            <a:r>
              <a:rPr lang="ru-RU" b="1" dirty="0" smtClean="0">
                <a:solidFill>
                  <a:srgbClr val="FF0000"/>
                </a:solidFill>
                <a:cs typeface="Arial" panose="020B0604020202020204" pitchFamily="34" charset="0"/>
              </a:rPr>
              <a:t>5,1 млн. рублей. </a:t>
            </a:r>
          </a:p>
        </p:txBody>
      </p:sp>
    </p:spTree>
    <p:extLst>
      <p:ext uri="{BB962C8B-B14F-4D97-AF65-F5344CB8AC3E}">
        <p14:creationId xmlns:p14="http://schemas.microsoft.com/office/powerpoint/2010/main" val="2328249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6" descr="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6373"/>
            <a:ext cx="1084729" cy="1324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1165411" y="115464"/>
            <a:ext cx="1082040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/>
              <a:t>Развитие </a:t>
            </a:r>
            <a:r>
              <a:rPr lang="ru-RU" sz="2800" b="1" dirty="0" smtClean="0"/>
              <a:t>инфраструктуры</a:t>
            </a:r>
            <a:endParaRPr lang="ru-RU" sz="28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185998" y="698357"/>
            <a:ext cx="10826708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dirty="0" smtClean="0"/>
              <a:t>Строительство и жилищная политика</a:t>
            </a:r>
            <a:endParaRPr lang="ru-RU" sz="2600" dirty="0"/>
          </a:p>
        </p:txBody>
      </p:sp>
      <p:sp>
        <p:nvSpPr>
          <p:cNvPr id="10" name="Содержимое 2"/>
          <p:cNvSpPr txBox="1">
            <a:spLocks/>
          </p:cNvSpPr>
          <p:nvPr/>
        </p:nvSpPr>
        <p:spPr>
          <a:xfrm>
            <a:off x="89646" y="1873625"/>
            <a:ext cx="6974541" cy="48767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 2" pitchFamily="18" charset="2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Wingdings 2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Wingdings 2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Wingdings 2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Wingdings 2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b="1" dirty="0" smtClean="0">
                <a:solidFill>
                  <a:srgbClr val="7030A0"/>
                </a:solidFill>
                <a:cs typeface="Arial" panose="020B0604020202020204" pitchFamily="34" charset="0"/>
              </a:rPr>
              <a:t>Программа 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b="1" dirty="0" smtClean="0">
                <a:solidFill>
                  <a:srgbClr val="7030A0"/>
                </a:solidFill>
                <a:cs typeface="Arial" panose="020B0604020202020204" pitchFamily="34" charset="0"/>
              </a:rPr>
              <a:t>«</a:t>
            </a:r>
            <a:r>
              <a:rPr lang="ru-RU" b="1" dirty="0">
                <a:solidFill>
                  <a:srgbClr val="7030A0"/>
                </a:solidFill>
              </a:rPr>
              <a:t>Комплексное развитие сельских </a:t>
            </a:r>
            <a:r>
              <a:rPr lang="ru-RU" b="1" dirty="0" smtClean="0">
                <a:solidFill>
                  <a:srgbClr val="7030A0"/>
                </a:solidFill>
              </a:rPr>
              <a:t>территорий</a:t>
            </a:r>
            <a:r>
              <a:rPr lang="ru-RU" b="1" dirty="0" smtClean="0">
                <a:solidFill>
                  <a:srgbClr val="7030A0"/>
                </a:solidFill>
                <a:cs typeface="Arial" panose="020B0604020202020204" pitchFamily="34" charset="0"/>
              </a:rPr>
              <a:t>»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b="1" dirty="0" smtClean="0">
                <a:solidFill>
                  <a:srgbClr val="FF0000"/>
                </a:solidFill>
                <a:cs typeface="Arial" panose="020B0604020202020204" pitchFamily="34" charset="0"/>
              </a:rPr>
              <a:t>2 семьи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Arial" panose="020B0604020202020204" pitchFamily="34" charset="0"/>
              </a:rPr>
              <a:t>улучшили ЖУ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b="1" dirty="0" smtClean="0">
                <a:solidFill>
                  <a:srgbClr val="FF0000"/>
                </a:solidFill>
                <a:cs typeface="Arial" panose="020B0604020202020204" pitchFamily="34" charset="0"/>
              </a:rPr>
              <a:t>S =</a:t>
            </a:r>
            <a:r>
              <a:rPr lang="ru-RU" b="1" dirty="0" smtClean="0">
                <a:solidFill>
                  <a:srgbClr val="FF0000"/>
                </a:solidFill>
                <a:cs typeface="Arial" panose="020B0604020202020204" pitchFamily="34" charset="0"/>
              </a:rPr>
              <a:t> 268,8 м2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Arial" panose="020B0604020202020204" pitchFamily="34" charset="0"/>
              </a:rPr>
              <a:t>- построено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ru-RU" sz="1600" b="1" dirty="0" smtClean="0">
              <a:solidFill>
                <a:srgbClr val="7030A0"/>
              </a:solidFill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b="1" dirty="0" smtClean="0">
                <a:solidFill>
                  <a:srgbClr val="7030A0"/>
                </a:solidFill>
                <a:cs typeface="Arial" panose="020B0604020202020204" pitchFamily="34" charset="0"/>
              </a:rPr>
              <a:t>Программа 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b="1" dirty="0" smtClean="0">
                <a:solidFill>
                  <a:srgbClr val="7030A0"/>
                </a:solidFill>
                <a:cs typeface="Arial" panose="020B0604020202020204" pitchFamily="34" charset="0"/>
              </a:rPr>
              <a:t>«Обеспечение жильем молодых семей»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b="1" dirty="0" smtClean="0">
                <a:solidFill>
                  <a:srgbClr val="FF0000"/>
                </a:solidFill>
                <a:cs typeface="Arial" panose="020B0604020202020204" pitchFamily="34" charset="0"/>
              </a:rPr>
              <a:t>4 семьи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Arial" panose="020B0604020202020204" pitchFamily="34" charset="0"/>
              </a:rPr>
              <a:t>приобрели жилье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b="1" dirty="0" smtClean="0">
                <a:solidFill>
                  <a:srgbClr val="FF0000"/>
                </a:solidFill>
                <a:cs typeface="Arial" panose="020B0604020202020204" pitchFamily="34" charset="0"/>
              </a:rPr>
              <a:t>S =</a:t>
            </a:r>
            <a:r>
              <a:rPr lang="ru-RU" b="1" dirty="0" smtClean="0">
                <a:solidFill>
                  <a:srgbClr val="FF0000"/>
                </a:solidFill>
                <a:cs typeface="Arial" panose="020B0604020202020204" pitchFamily="34" charset="0"/>
              </a:rPr>
              <a:t> 221,5 м2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Arial" panose="020B0604020202020204" pitchFamily="34" charset="0"/>
              </a:rPr>
              <a:t>– приобретено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ru-RU" sz="1600" dirty="0" smtClean="0">
              <a:solidFill>
                <a:schemeClr val="accent6">
                  <a:lumMod val="50000"/>
                </a:schemeClr>
              </a:solidFill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b="1" dirty="0" smtClean="0">
                <a:solidFill>
                  <a:srgbClr val="FF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7 </a:t>
            </a:r>
            <a:r>
              <a:rPr lang="ru-RU" b="1" dirty="0">
                <a:solidFill>
                  <a:srgbClr val="FF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детей сирот-сирот</a:t>
            </a:r>
            <a:r>
              <a:rPr lang="ru-RU" b="1" dirty="0" smtClean="0">
                <a:solidFill>
                  <a:srgbClr val="FF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,</a:t>
            </a:r>
            <a:r>
              <a:rPr lang="ru-RU" b="1" dirty="0" smtClean="0">
                <a:solidFill>
                  <a:schemeClr val="tx1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b="1" dirty="0">
                <a:solidFill>
                  <a:schemeClr val="tx1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обеспечены жильем на сумму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b="1" dirty="0" smtClean="0">
                <a:solidFill>
                  <a:srgbClr val="FF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8,3 </a:t>
            </a:r>
            <a:r>
              <a:rPr lang="ru-RU" b="1" dirty="0">
                <a:solidFill>
                  <a:srgbClr val="FF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млн. </a:t>
            </a:r>
            <a:r>
              <a:rPr lang="ru-RU" b="1" dirty="0" smtClean="0">
                <a:solidFill>
                  <a:srgbClr val="FF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рублей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ru-RU" dirty="0">
              <a:solidFill>
                <a:schemeClr val="accent6">
                  <a:lumMod val="50000"/>
                </a:schemeClr>
              </a:solidFill>
              <a:cs typeface="Arial" panose="020B0604020202020204" pitchFamily="34" charset="0"/>
            </a:endParaRPr>
          </a:p>
        </p:txBody>
      </p:sp>
      <p:sp>
        <p:nvSpPr>
          <p:cNvPr id="13" name="Содержимое 3"/>
          <p:cNvSpPr txBox="1">
            <a:spLocks/>
          </p:cNvSpPr>
          <p:nvPr/>
        </p:nvSpPr>
        <p:spPr>
          <a:xfrm>
            <a:off x="7799294" y="1873625"/>
            <a:ext cx="4231341" cy="1201269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 2" pitchFamily="18" charset="2"/>
              <a:buChar char="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Wingdings 2" pitchFamily="18" charset="2"/>
              <a:buChar char="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 2" pitchFamily="18" charset="2"/>
              <a:buNone/>
            </a:pPr>
            <a:r>
              <a:rPr lang="ru-RU" sz="24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Ввод жилья 2021 году</a:t>
            </a:r>
            <a:endParaRPr lang="ru-RU" sz="2400" dirty="0" smtClean="0">
              <a:solidFill>
                <a:schemeClr val="accent6">
                  <a:lumMod val="50000"/>
                </a:schemeClr>
              </a:solidFill>
              <a:cs typeface="Arial" panose="020B0604020202020204" pitchFamily="34" charset="0"/>
            </a:endParaRP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rgbClr val="FF0000"/>
                </a:solidFill>
                <a:cs typeface="Arial" panose="020B0604020202020204" pitchFamily="34" charset="0"/>
              </a:rPr>
              <a:t>91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cs typeface="Arial" panose="020B0604020202020204" pitchFamily="34" charset="0"/>
              </a:rPr>
              <a:t> </a:t>
            </a:r>
            <a:r>
              <a:rPr lang="ru-RU" sz="2400" b="1" dirty="0" smtClean="0">
                <a:cs typeface="Arial" panose="020B0604020202020204" pitchFamily="34" charset="0"/>
              </a:rPr>
              <a:t>жилой дом - </a:t>
            </a:r>
            <a:r>
              <a:rPr lang="ru-RU" sz="2400" b="1" dirty="0" smtClean="0">
                <a:solidFill>
                  <a:srgbClr val="FF0000"/>
                </a:solidFill>
                <a:cs typeface="Arial" panose="020B0604020202020204" pitchFamily="34" charset="0"/>
              </a:rPr>
              <a:t>8096 м2,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400" b="1" dirty="0" smtClean="0">
                <a:cs typeface="Arial" panose="020B0604020202020204" pitchFamily="34" charset="0"/>
              </a:rPr>
              <a:t>(+805 </a:t>
            </a:r>
            <a:r>
              <a:rPr lang="ru-RU" sz="2400" b="1" dirty="0">
                <a:cs typeface="Arial" panose="020B0604020202020204" pitchFamily="34" charset="0"/>
              </a:rPr>
              <a:t>м2 </a:t>
            </a:r>
            <a:r>
              <a:rPr lang="ru-RU" sz="2400" b="1" dirty="0" smtClean="0">
                <a:cs typeface="Arial" panose="020B0604020202020204" pitchFamily="34" charset="0"/>
              </a:rPr>
              <a:t>к уровню 2020 года)</a:t>
            </a:r>
            <a:endParaRPr lang="ru-RU" sz="2400" b="1" dirty="0">
              <a:cs typeface="Arial" panose="020B060402020202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884023" y="2940102"/>
            <a:ext cx="256390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/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ru-RU" sz="1400" dirty="0">
              <a:solidFill>
                <a:schemeClr val="accent6">
                  <a:lumMod val="50000"/>
                </a:schemeClr>
              </a:solidFill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0706" y="3271400"/>
            <a:ext cx="4650650" cy="34879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1591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6" descr="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6373"/>
            <a:ext cx="1084729" cy="1324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1165411" y="115464"/>
            <a:ext cx="1082040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/>
              <a:t>Развитие </a:t>
            </a:r>
            <a:r>
              <a:rPr lang="ru-RU" sz="2800" b="1" dirty="0" smtClean="0"/>
              <a:t>инфраструктуры</a:t>
            </a:r>
            <a:endParaRPr lang="ru-RU" sz="28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185998" y="698357"/>
            <a:ext cx="10826708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dirty="0"/>
              <a:t>Комфортная городская среда</a:t>
            </a:r>
            <a:endParaRPr lang="ru-RU" sz="26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8884023" y="2940102"/>
            <a:ext cx="256390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/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ru-RU" sz="1400" dirty="0">
              <a:solidFill>
                <a:schemeClr val="accent6">
                  <a:lumMod val="50000"/>
                </a:schemeClr>
              </a:solidFill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86871" y="1472675"/>
            <a:ext cx="11761694" cy="10236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lnSpc>
                <a:spcPct val="107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rgbClr val="7030A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«</a:t>
            </a:r>
            <a:r>
              <a:rPr lang="ru-RU" sz="2400" b="1" dirty="0">
                <a:solidFill>
                  <a:srgbClr val="7030A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Формирование комфортной городской среды»</a:t>
            </a:r>
            <a:r>
              <a:rPr lang="ru-RU" dirty="0"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ru-RU" dirty="0" smtClean="0"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indent="450215" algn="ctr">
              <a:lnSpc>
                <a:spcPct val="107000"/>
              </a:lnSpc>
              <a:spcAft>
                <a:spcPts val="0"/>
              </a:spcAft>
            </a:pPr>
            <a:endParaRPr lang="ru-RU" sz="1200" dirty="0"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0" algn="ctr">
              <a:spcAft>
                <a:spcPts val="1200"/>
              </a:spcAft>
              <a:tabLst>
                <a:tab pos="540385" algn="l"/>
              </a:tabLst>
            </a:pPr>
            <a:r>
              <a:rPr lang="ru-RU" sz="2200" b="1" dirty="0" smtClean="0">
                <a:solidFill>
                  <a:srgbClr val="FF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Площадь</a:t>
            </a:r>
            <a:r>
              <a:rPr lang="ru-RU" sz="2200" b="1" dirty="0" smtClean="0"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200" b="1" dirty="0">
                <a:ea typeface="Calibri" panose="020F0502020204030204" pitchFamily="34" charset="0"/>
                <a:cs typeface="Calibri" panose="020F0502020204030204" pitchFamily="34" charset="0"/>
              </a:rPr>
              <a:t>Районного Центра культуры и </a:t>
            </a:r>
            <a:r>
              <a:rPr lang="ru-RU" sz="2200" b="1" dirty="0" smtClean="0">
                <a:ea typeface="Calibri" panose="020F0502020204030204" pitchFamily="34" charset="0"/>
                <a:cs typeface="Calibri" panose="020F0502020204030204" pitchFamily="34" charset="0"/>
              </a:rPr>
              <a:t>досуга (этапы – 2,3,4,5) </a:t>
            </a:r>
            <a:r>
              <a:rPr lang="ru-RU" sz="2200" b="1" dirty="0">
                <a:ea typeface="Calibri" panose="020F0502020204030204" pitchFamily="34" charset="0"/>
                <a:cs typeface="Calibri" panose="020F0502020204030204" pitchFamily="34" charset="0"/>
              </a:rPr>
              <a:t>- </a:t>
            </a:r>
            <a:r>
              <a:rPr lang="ru-RU" sz="2200" b="1" dirty="0" smtClean="0">
                <a:solidFill>
                  <a:srgbClr val="FF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3,884 </a:t>
            </a:r>
            <a:r>
              <a:rPr lang="ru-RU" sz="2200" b="1" dirty="0">
                <a:solidFill>
                  <a:srgbClr val="FF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млн. </a:t>
            </a:r>
            <a:r>
              <a:rPr lang="ru-RU" sz="2200" b="1" dirty="0" smtClean="0">
                <a:solidFill>
                  <a:srgbClr val="FF000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рублей.</a:t>
            </a:r>
            <a:r>
              <a:rPr lang="ru-RU" sz="2200" b="1" dirty="0" smtClean="0">
                <a:solidFill>
                  <a:schemeClr val="accent6">
                    <a:lumMod val="50000"/>
                  </a:schemeClr>
                </a:solidFill>
                <a:ea typeface="Calibri" panose="020F0502020204030204" pitchFamily="34" charset="0"/>
              </a:rPr>
              <a:t> </a:t>
            </a:r>
            <a:endParaRPr lang="ru-RU" sz="22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028" name="Picture 4" descr="http://kogadm.ru/upload/images/gorodskay_sreda/IMG-20220119-WA004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55" y="4456441"/>
            <a:ext cx="3995642" cy="22494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kogadm.ru/upload/images/gorodskay_sreda/IMG-20220119-WA003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7024" y="2560964"/>
            <a:ext cx="2331541" cy="41449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kogadm.ru/upload/images/gorodskay_sreda/IMG-20220119-WA0027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5967" y="3754374"/>
            <a:ext cx="5242687" cy="29515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001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6" descr="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6373"/>
            <a:ext cx="1084729" cy="1324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1165411" y="115464"/>
            <a:ext cx="1082040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/>
              <a:t>Развитие </a:t>
            </a:r>
            <a:r>
              <a:rPr lang="ru-RU" sz="2800" b="1" dirty="0" smtClean="0"/>
              <a:t>инфраструктуры</a:t>
            </a:r>
            <a:endParaRPr lang="ru-RU" sz="28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185998" y="698357"/>
            <a:ext cx="10826708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dirty="0"/>
              <a:t>Инициативное бюджетирование</a:t>
            </a:r>
            <a:endParaRPr lang="ru-RU" sz="26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8884023" y="2940102"/>
            <a:ext cx="256390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/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ru-RU" sz="1400" dirty="0">
              <a:solidFill>
                <a:schemeClr val="accent6">
                  <a:lumMod val="50000"/>
                </a:schemeClr>
              </a:solidFill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98081" y="1519977"/>
            <a:ext cx="1193202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Капитальный ремонт</a:t>
            </a:r>
          </a:p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фасада здания Вороновского Дома культуры</a:t>
            </a:r>
          </a:p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1,781 млн. рублей</a:t>
            </a:r>
            <a:endParaRPr lang="ru-RU" sz="2400" b="1" dirty="0">
              <a:solidFill>
                <a:srgbClr val="7030A0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167" y="2940102"/>
            <a:ext cx="4936476" cy="37023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4093" y="2940102"/>
            <a:ext cx="4937911" cy="37034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74454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6" descr="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6373"/>
            <a:ext cx="1084729" cy="1324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1156446" y="249934"/>
            <a:ext cx="1082040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/>
              <a:t>Рынок труда и заработная плата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8884023" y="2940102"/>
            <a:ext cx="256390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/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ru-RU" sz="1400" dirty="0">
              <a:solidFill>
                <a:schemeClr val="accent6">
                  <a:lumMod val="50000"/>
                </a:schemeClr>
              </a:solidFill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13" name="Диаграмма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66524423"/>
              </p:ext>
            </p:extLst>
          </p:nvPr>
        </p:nvGraphicFramePr>
        <p:xfrm>
          <a:off x="2695492" y="4589929"/>
          <a:ext cx="6188532" cy="21666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5" name="Диаграмма 1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54720136"/>
              </p:ext>
            </p:extLst>
          </p:nvPr>
        </p:nvGraphicFramePr>
        <p:xfrm>
          <a:off x="96740" y="1304013"/>
          <a:ext cx="5636150" cy="32859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6" name="Диаграмма 1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35904141"/>
              </p:ext>
            </p:extLst>
          </p:nvPr>
        </p:nvGraphicFramePr>
        <p:xfrm>
          <a:off x="6170213" y="1304012"/>
          <a:ext cx="5646752" cy="32859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81241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6" descr="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6373"/>
            <a:ext cx="1084729" cy="1324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1156446" y="249934"/>
            <a:ext cx="1082040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/>
              <a:t>Социальная инфраструктура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8884023" y="2940102"/>
            <a:ext cx="256390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/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ru-RU" sz="1400" dirty="0">
              <a:solidFill>
                <a:schemeClr val="accent6">
                  <a:lumMod val="50000"/>
                </a:schemeClr>
              </a:solidFill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111624" y="805934"/>
            <a:ext cx="10892117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dirty="0" smtClean="0"/>
              <a:t>Здравоохранение</a:t>
            </a:r>
            <a:endParaRPr lang="ru-RU" sz="26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07576" y="1372628"/>
            <a:ext cx="11896165" cy="53627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>
                <a:solidFill>
                  <a:srgbClr val="7030A0"/>
                </a:solidFill>
              </a:rPr>
              <a:t>В 2021 году привито жителей района:</a:t>
            </a:r>
          </a:p>
          <a:p>
            <a:pPr marL="342900" lvl="0" indent="-342900">
              <a:buFont typeface="Wingdings" panose="05000000000000000000" pitchFamily="2" charset="2"/>
              <a:buChar char="v"/>
            </a:pPr>
            <a:r>
              <a:rPr lang="ru-RU" sz="2000" dirty="0"/>
              <a:t>7013 от новой </a:t>
            </a:r>
            <a:r>
              <a:rPr lang="ru-RU" sz="2000" dirty="0" err="1"/>
              <a:t>коронавирусной</a:t>
            </a:r>
            <a:r>
              <a:rPr lang="ru-RU" sz="2000" dirty="0"/>
              <a:t> инфекции или </a:t>
            </a:r>
            <a:r>
              <a:rPr lang="ru-RU" sz="2000" b="1" dirty="0"/>
              <a:t>76% от плана вакцинации</a:t>
            </a:r>
            <a:r>
              <a:rPr lang="ru-RU" sz="2000" dirty="0"/>
              <a:t>;</a:t>
            </a:r>
          </a:p>
          <a:p>
            <a:pPr marL="342900" indent="-342900">
              <a:buFont typeface="Wingdings" panose="05000000000000000000" pitchFamily="2" charset="2"/>
              <a:buChar char="v"/>
            </a:pPr>
            <a:r>
              <a:rPr lang="ru-RU" sz="2000" dirty="0"/>
              <a:t>9956 от гриппа или </a:t>
            </a:r>
            <a:r>
              <a:rPr lang="ru-RU" sz="2000" b="1" dirty="0"/>
              <a:t>69,5% от плана</a:t>
            </a:r>
            <a:r>
              <a:rPr lang="ru-RU" sz="2000" dirty="0"/>
              <a:t>.</a:t>
            </a:r>
            <a:endParaRPr lang="ru-RU" sz="2000" b="1" dirty="0" smtClean="0">
              <a:solidFill>
                <a:srgbClr val="7030A0"/>
              </a:solidFill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0" algn="ctr">
              <a:lnSpc>
                <a:spcPct val="107000"/>
              </a:lnSpc>
              <a:spcAft>
                <a:spcPts val="0"/>
              </a:spcAft>
              <a:tabLst>
                <a:tab pos="540385" algn="l"/>
              </a:tabLst>
            </a:pPr>
            <a:endParaRPr lang="ru-RU" sz="1000" b="1" dirty="0" smtClean="0">
              <a:solidFill>
                <a:srgbClr val="7030A0"/>
              </a:solidFill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0" algn="ctr">
              <a:lnSpc>
                <a:spcPct val="107000"/>
              </a:lnSpc>
              <a:spcAft>
                <a:spcPts val="0"/>
              </a:spcAft>
              <a:tabLst>
                <a:tab pos="540385" algn="l"/>
              </a:tabLst>
            </a:pPr>
            <a:r>
              <a:rPr lang="ru-RU" sz="2200" b="1" dirty="0" smtClean="0">
                <a:solidFill>
                  <a:srgbClr val="7030A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Национальный</a:t>
            </a:r>
            <a:r>
              <a:rPr lang="ru-RU" sz="2200" dirty="0" smtClean="0">
                <a:solidFill>
                  <a:srgbClr val="7030A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2200" b="1" dirty="0" smtClean="0">
                <a:solidFill>
                  <a:srgbClr val="7030A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проект </a:t>
            </a:r>
            <a:r>
              <a:rPr lang="ru-RU" sz="2200" b="1" dirty="0">
                <a:solidFill>
                  <a:srgbClr val="7030A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«Здравоохранение</a:t>
            </a:r>
            <a:r>
              <a:rPr lang="ru-RU" sz="2200" b="1" dirty="0" smtClean="0">
                <a:solidFill>
                  <a:srgbClr val="7030A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»</a:t>
            </a:r>
            <a:endParaRPr lang="ru-RU" sz="2200" dirty="0">
              <a:solidFill>
                <a:srgbClr val="7030A0"/>
              </a:solidFill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lvl="0" indent="-342900" algn="just">
              <a:spcAft>
                <a:spcPts val="0"/>
              </a:spcAft>
              <a:buFont typeface="Wingdings" panose="05000000000000000000" pitchFamily="2" charset="2"/>
              <a:buChar char="q"/>
              <a:tabLst>
                <a:tab pos="630555" algn="l"/>
              </a:tabLst>
            </a:pPr>
            <a:r>
              <a:rPr lang="ru-RU" sz="2000" dirty="0" smtClean="0"/>
              <a:t>Приобретен </a:t>
            </a:r>
            <a:r>
              <a:rPr lang="ru-RU" sz="2000" dirty="0"/>
              <a:t>легковой автомобиль </a:t>
            </a:r>
            <a:r>
              <a:rPr lang="en-US" sz="2000" dirty="0"/>
              <a:t>LADA LARGUS</a:t>
            </a:r>
            <a:r>
              <a:rPr lang="ru-RU" sz="2000" dirty="0"/>
              <a:t> для доставки пациентов в медицинские организации, медицинских работников до места жительства пациентов, а также для перевозки биологических материалов для исследований, доставки лекарственных препаратов до жителей отдаленных районов </a:t>
            </a:r>
            <a:r>
              <a:rPr lang="ru-RU" sz="2000" dirty="0" smtClean="0"/>
              <a:t>- </a:t>
            </a:r>
            <a:r>
              <a:rPr lang="ru-RU" sz="2000" b="1" dirty="0" smtClean="0"/>
              <a:t>973,3 </a:t>
            </a:r>
            <a:r>
              <a:rPr lang="ru-RU" sz="2000" b="1" dirty="0"/>
              <a:t>тыс. руб</a:t>
            </a:r>
            <a:r>
              <a:rPr lang="ru-RU" sz="2000" b="1" dirty="0" smtClean="0"/>
              <a:t>.</a:t>
            </a:r>
            <a:endParaRPr lang="ru-RU" sz="2000" b="1" dirty="0"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ctr"/>
            <a:endParaRPr lang="ru-RU" sz="1000" b="1" dirty="0" smtClean="0">
              <a:solidFill>
                <a:srgbClr val="7030A0"/>
              </a:solidFill>
              <a:ea typeface="Calibri" panose="020F0502020204030204" pitchFamily="34" charset="0"/>
            </a:endParaRPr>
          </a:p>
          <a:p>
            <a:pPr algn="ctr"/>
            <a:r>
              <a:rPr lang="ru-RU" sz="2200" b="1" dirty="0" smtClean="0">
                <a:solidFill>
                  <a:srgbClr val="7030A0"/>
                </a:solidFill>
                <a:ea typeface="Calibri" panose="020F0502020204030204" pitchFamily="34" charset="0"/>
              </a:rPr>
              <a:t>Программа </a:t>
            </a:r>
            <a:r>
              <a:rPr lang="ru-RU" sz="2200" b="1" dirty="0">
                <a:solidFill>
                  <a:srgbClr val="7030A0"/>
                </a:solidFill>
                <a:ea typeface="Calibri" panose="020F0502020204030204" pitchFamily="34" charset="0"/>
              </a:rPr>
              <a:t>«Земский </a:t>
            </a:r>
            <a:r>
              <a:rPr lang="ru-RU" sz="2200" b="1" dirty="0" smtClean="0">
                <a:solidFill>
                  <a:srgbClr val="7030A0"/>
                </a:solidFill>
                <a:ea typeface="Calibri" panose="020F0502020204030204" pitchFamily="34" charset="0"/>
              </a:rPr>
              <a:t>доктор»</a:t>
            </a:r>
            <a:endParaRPr lang="ru-RU" sz="2200" b="1" dirty="0">
              <a:solidFill>
                <a:srgbClr val="7030A0"/>
              </a:solidFill>
              <a:ea typeface="Calibri" panose="020F050202020403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ru-RU" sz="2000" dirty="0" smtClean="0">
                <a:ea typeface="Calibri" panose="020F0502020204030204" pitchFamily="34" charset="0"/>
              </a:rPr>
              <a:t>Трудоустроены </a:t>
            </a:r>
            <a:r>
              <a:rPr lang="ru-RU" sz="2000" b="1" dirty="0" smtClean="0">
                <a:ea typeface="Calibri" panose="020F0502020204030204" pitchFamily="34" charset="0"/>
              </a:rPr>
              <a:t>3 врача </a:t>
            </a:r>
            <a:r>
              <a:rPr lang="ru-RU" sz="2000" dirty="0" smtClean="0">
                <a:ea typeface="Calibri" panose="020F0502020204030204" pitchFamily="34" charset="0"/>
              </a:rPr>
              <a:t>(</a:t>
            </a:r>
            <a:r>
              <a:rPr lang="ru-RU" sz="2000" dirty="0"/>
              <a:t>1 врач-педиатр, 1 врач-акушер-гинеколог, 1 врач-терапевт участковый</a:t>
            </a:r>
            <a:r>
              <a:rPr lang="ru-RU" sz="2000" dirty="0" smtClean="0">
                <a:ea typeface="Calibri" panose="020F0502020204030204" pitchFamily="34" charset="0"/>
              </a:rPr>
              <a:t>).</a:t>
            </a:r>
            <a:endParaRPr lang="ru-RU" sz="2000" dirty="0"/>
          </a:p>
          <a:p>
            <a:pPr algn="just">
              <a:lnSpc>
                <a:spcPct val="107000"/>
              </a:lnSpc>
              <a:tabLst>
                <a:tab pos="630555" algn="l"/>
              </a:tabLst>
            </a:pPr>
            <a:endParaRPr lang="ru-RU" sz="1000" b="1" dirty="0" smtClean="0">
              <a:solidFill>
                <a:srgbClr val="7030A0"/>
              </a:solidFill>
              <a:ea typeface="Calibri" panose="020F0502020204030204" pitchFamily="34" charset="0"/>
            </a:endParaRPr>
          </a:p>
          <a:p>
            <a:pPr algn="ctr">
              <a:lnSpc>
                <a:spcPct val="107000"/>
              </a:lnSpc>
              <a:tabLst>
                <a:tab pos="630555" algn="l"/>
              </a:tabLst>
            </a:pPr>
            <a:r>
              <a:rPr lang="ru-RU" sz="2200" b="1" dirty="0" smtClean="0">
                <a:solidFill>
                  <a:srgbClr val="7030A0"/>
                </a:solidFill>
                <a:ea typeface="Calibri" panose="020F0502020204030204" pitchFamily="34" charset="0"/>
              </a:rPr>
              <a:t>За счет средств Кожевниковской РБ:</a:t>
            </a:r>
            <a:endParaRPr lang="ru-RU" sz="2200" b="1" dirty="0">
              <a:solidFill>
                <a:srgbClr val="7030A0"/>
              </a:solidFill>
              <a:ea typeface="Calibri" panose="020F0502020204030204" pitchFamily="34" charset="0"/>
            </a:endParaRPr>
          </a:p>
          <a:p>
            <a:pPr marL="342900" lvl="0" indent="-342900" algn="just">
              <a:buFont typeface="Wingdings" panose="05000000000000000000" pitchFamily="2" charset="2"/>
              <a:buChar char="v"/>
            </a:pPr>
            <a:r>
              <a:rPr lang="ru-RU" sz="2000" dirty="0" smtClean="0"/>
              <a:t>приобретены </a:t>
            </a:r>
            <a:r>
              <a:rPr lang="ru-RU" sz="2000" dirty="0"/>
              <a:t>два кислородных концентратора </a:t>
            </a:r>
            <a:r>
              <a:rPr lang="ru-RU" sz="2000" dirty="0" smtClean="0"/>
              <a:t>- </a:t>
            </a:r>
            <a:r>
              <a:rPr lang="ru-RU" sz="2000" b="1" dirty="0" smtClean="0"/>
              <a:t>176 </a:t>
            </a:r>
            <a:r>
              <a:rPr lang="ru-RU" sz="2000" b="1" dirty="0"/>
              <a:t>тыс. </a:t>
            </a:r>
            <a:r>
              <a:rPr lang="ru-RU" sz="2000" b="1" dirty="0" smtClean="0"/>
              <a:t>рублей</a:t>
            </a:r>
            <a:r>
              <a:rPr lang="ru-RU" sz="2000" dirty="0" smtClean="0"/>
              <a:t>;</a:t>
            </a:r>
            <a:endParaRPr lang="ru-RU" sz="2000" dirty="0"/>
          </a:p>
          <a:p>
            <a:pPr marL="342900" lvl="0" indent="-342900" algn="just">
              <a:buFont typeface="Wingdings" panose="05000000000000000000" pitchFamily="2" charset="2"/>
              <a:buChar char="v"/>
            </a:pPr>
            <a:r>
              <a:rPr lang="ru-RU" sz="2000" dirty="0"/>
              <a:t>для хранения вакцины против </a:t>
            </a:r>
            <a:r>
              <a:rPr lang="ru-RU" sz="2000" dirty="0" err="1"/>
              <a:t>коронавирусной</a:t>
            </a:r>
            <a:r>
              <a:rPr lang="ru-RU" sz="2000" dirty="0"/>
              <a:t> инфекции в прививочный кабинет приобретен медицинский морозильник </a:t>
            </a:r>
            <a:r>
              <a:rPr lang="ru-RU" sz="2000" dirty="0" smtClean="0"/>
              <a:t>- </a:t>
            </a:r>
            <a:r>
              <a:rPr lang="ru-RU" sz="2000" b="1" dirty="0"/>
              <a:t>66,3 тыс. руб</a:t>
            </a:r>
            <a:r>
              <a:rPr lang="ru-RU" sz="2000" b="1" dirty="0" smtClean="0"/>
              <a:t>.</a:t>
            </a:r>
            <a:r>
              <a:rPr lang="ru-RU" sz="2000" dirty="0" smtClean="0"/>
              <a:t>;</a:t>
            </a:r>
          </a:p>
          <a:p>
            <a:pPr marL="342900" lvl="0" indent="-342900" algn="just">
              <a:buFont typeface="Wingdings" panose="05000000000000000000" pitchFamily="2" charset="2"/>
              <a:buChar char="v"/>
            </a:pPr>
            <a:r>
              <a:rPr lang="ru-RU" sz="2000" dirty="0"/>
              <a:t>приобретен холодильник автомобильный </a:t>
            </a:r>
            <a:r>
              <a:rPr lang="ru-RU" sz="2000" dirty="0" smtClean="0"/>
              <a:t>переносной для </a:t>
            </a:r>
            <a:r>
              <a:rPr lang="ru-RU" sz="2000" dirty="0"/>
              <a:t>транспортировки вакцины </a:t>
            </a:r>
            <a:r>
              <a:rPr lang="ru-RU" sz="2000" dirty="0" smtClean="0"/>
              <a:t>- </a:t>
            </a:r>
            <a:r>
              <a:rPr lang="ru-RU" sz="2000" b="1" dirty="0"/>
              <a:t>24 тыс. руб</a:t>
            </a:r>
            <a:r>
              <a:rPr lang="ru-RU" sz="2000" dirty="0"/>
              <a:t>.</a:t>
            </a:r>
            <a:endParaRPr lang="ru-RU" sz="2000" b="1" dirty="0">
              <a:effectLst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4465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6" descr="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6373"/>
            <a:ext cx="1084729" cy="1324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1156446" y="249934"/>
            <a:ext cx="1082040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/>
              <a:t>Социальная инфраструктура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8884023" y="2940102"/>
            <a:ext cx="256390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/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ru-RU" sz="1400" dirty="0">
              <a:solidFill>
                <a:schemeClr val="accent6">
                  <a:lumMod val="50000"/>
                </a:schemeClr>
              </a:solidFill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111624" y="805934"/>
            <a:ext cx="10892117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dirty="0" smtClean="0"/>
              <a:t>Образование</a:t>
            </a:r>
            <a:endParaRPr lang="ru-RU" sz="26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97536" y="1426415"/>
            <a:ext cx="11933099" cy="12120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07000"/>
              </a:lnSpc>
              <a:spcAft>
                <a:spcPts val="0"/>
              </a:spcAft>
              <a:tabLst>
                <a:tab pos="540385" algn="l"/>
              </a:tabLst>
            </a:pPr>
            <a:r>
              <a:rPr lang="ru-RU" sz="2400" b="1" dirty="0" smtClean="0">
                <a:solidFill>
                  <a:srgbClr val="7030A0"/>
                </a:solidFill>
              </a:rPr>
              <a:t>Национальный проект «Образование»</a:t>
            </a:r>
          </a:p>
          <a:p>
            <a:pPr marL="342900" lvl="0" indent="-342900" algn="ctr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q"/>
              <a:tabLst>
                <a:tab pos="540385" algn="l"/>
              </a:tabLst>
            </a:pPr>
            <a:r>
              <a:rPr lang="ru-RU" sz="2200" dirty="0" smtClean="0"/>
              <a:t>Центр </a:t>
            </a:r>
            <a:r>
              <a:rPr lang="ru-RU" sz="2200" dirty="0"/>
              <a:t>образования гуманитарного и цифрового профилей </a:t>
            </a:r>
            <a:r>
              <a:rPr lang="ru-RU" sz="2200" b="1" dirty="0"/>
              <a:t>«Точка роста»</a:t>
            </a:r>
            <a:r>
              <a:rPr lang="ru-RU" sz="2200" dirty="0"/>
              <a:t> на базе </a:t>
            </a:r>
            <a:r>
              <a:rPr lang="ru-RU" sz="2200" dirty="0" err="1" smtClean="0"/>
              <a:t>Чилинской</a:t>
            </a:r>
            <a:r>
              <a:rPr lang="ru-RU" sz="2200" dirty="0" smtClean="0"/>
              <a:t> СОШ - </a:t>
            </a:r>
            <a:r>
              <a:rPr lang="ru-RU" sz="2200" b="1" dirty="0" smtClean="0"/>
              <a:t>сумма 1,165 млн. рублей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19455" y="5657105"/>
            <a:ext cx="11757391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algn="just">
              <a:spcAft>
                <a:spcPts val="0"/>
              </a:spcAft>
              <a:buFont typeface="Wingdings" panose="05000000000000000000" pitchFamily="2" charset="2"/>
              <a:buChar char="q"/>
              <a:tabLst>
                <a:tab pos="540385" algn="l"/>
              </a:tabLst>
            </a:pPr>
            <a:r>
              <a:rPr lang="ru-RU" sz="2200" dirty="0" smtClean="0"/>
              <a:t>Федеральный проект </a:t>
            </a:r>
            <a:r>
              <a:rPr lang="ru-RU" sz="2200" b="1" dirty="0"/>
              <a:t>«Успех каждого ребенка»</a:t>
            </a:r>
            <a:r>
              <a:rPr lang="ru-RU" sz="2200" dirty="0"/>
              <a:t> </a:t>
            </a:r>
            <a:r>
              <a:rPr lang="ru-RU" sz="2200" u="sng" dirty="0"/>
              <a:t>создано 54 места</a:t>
            </a:r>
            <a:r>
              <a:rPr lang="ru-RU" sz="2200" dirty="0"/>
              <a:t> дополнительного образования детей в Доме детского творчества по дополнительным общеобразовательным общеразвивающим программам технической направленности</a:t>
            </a:r>
            <a:endParaRPr lang="ru-RU" sz="22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455" y="2299687"/>
            <a:ext cx="1710916" cy="33574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0371" y="3300060"/>
            <a:ext cx="4763605" cy="22547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2773" y="2331201"/>
            <a:ext cx="1664073" cy="3230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8297" y="2967217"/>
            <a:ext cx="3450155" cy="25876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50487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6" descr="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6373"/>
            <a:ext cx="1084729" cy="1324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1156446" y="249934"/>
            <a:ext cx="1082040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/>
              <a:t>Социальная инфраструктура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8884023" y="2940102"/>
            <a:ext cx="256390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/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ru-RU" sz="1400" dirty="0">
              <a:solidFill>
                <a:schemeClr val="accent6">
                  <a:lumMod val="50000"/>
                </a:schemeClr>
              </a:solidFill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111624" y="805934"/>
            <a:ext cx="10892117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dirty="0" smtClean="0"/>
              <a:t>Образование</a:t>
            </a:r>
            <a:endParaRPr lang="ru-RU" sz="26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99428" y="1507099"/>
            <a:ext cx="7206536" cy="3138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tabLst>
                <a:tab pos="540385" algn="l"/>
              </a:tabLst>
            </a:pPr>
            <a:r>
              <a:rPr lang="ru-RU" sz="2400" b="1" dirty="0">
                <a:solidFill>
                  <a:srgbClr val="7030A0"/>
                </a:solidFill>
              </a:rPr>
              <a:t>Национальный проект «Образование»</a:t>
            </a:r>
          </a:p>
          <a:p>
            <a:pPr lvl="0" algn="ctr">
              <a:lnSpc>
                <a:spcPct val="107000"/>
              </a:lnSpc>
              <a:spcAft>
                <a:spcPts val="0"/>
              </a:spcAft>
              <a:tabLst>
                <a:tab pos="540385" algn="l"/>
              </a:tabLst>
            </a:pPr>
            <a:endParaRPr lang="ru-RU" sz="1050" dirty="0" smtClean="0">
              <a:solidFill>
                <a:srgbClr val="7030A0"/>
              </a:solidFill>
            </a:endParaRPr>
          </a:p>
          <a:p>
            <a:pPr marL="342900" lvl="0" indent="-342900" algn="ctr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q"/>
              <a:tabLst>
                <a:tab pos="540385" algn="l"/>
              </a:tabLst>
            </a:pPr>
            <a:r>
              <a:rPr lang="ru-RU" sz="2150" dirty="0" smtClean="0"/>
              <a:t>Региональный проект</a:t>
            </a:r>
          </a:p>
          <a:p>
            <a:pPr lvl="0" algn="ctr">
              <a:lnSpc>
                <a:spcPct val="107000"/>
              </a:lnSpc>
              <a:spcAft>
                <a:spcPts val="0"/>
              </a:spcAft>
              <a:tabLst>
                <a:tab pos="540385" algn="l"/>
              </a:tabLst>
            </a:pPr>
            <a:r>
              <a:rPr lang="ru-RU" sz="2150" b="1" dirty="0" smtClean="0"/>
              <a:t>«</a:t>
            </a:r>
            <a:r>
              <a:rPr lang="ru-RU" sz="2150" b="1" dirty="0"/>
              <a:t>Цифровая образовательная </a:t>
            </a:r>
            <a:r>
              <a:rPr lang="ru-RU" sz="2150" b="1" dirty="0" smtClean="0"/>
              <a:t>среда» </a:t>
            </a:r>
            <a:r>
              <a:rPr lang="ru-RU" sz="2150" dirty="0" smtClean="0"/>
              <a:t>все </a:t>
            </a:r>
            <a:r>
              <a:rPr lang="ru-RU" sz="2150" dirty="0"/>
              <a:t>школы района подключены к высокоскоростному </a:t>
            </a:r>
            <a:r>
              <a:rPr lang="ru-RU" sz="2150" dirty="0" smtClean="0"/>
              <a:t>Интернету</a:t>
            </a:r>
          </a:p>
          <a:p>
            <a:pPr marL="342900" lvl="0" indent="-342900" algn="ctr">
              <a:lnSpc>
                <a:spcPct val="107000"/>
              </a:lnSpc>
              <a:spcAft>
                <a:spcPts val="0"/>
              </a:spcAft>
              <a:buFont typeface="Wingdings" panose="05000000000000000000" pitchFamily="2" charset="2"/>
              <a:buChar char="q"/>
              <a:tabLst>
                <a:tab pos="540385" algn="l"/>
              </a:tabLst>
            </a:pPr>
            <a:r>
              <a:rPr lang="ru-RU" sz="2150" dirty="0" smtClean="0"/>
              <a:t>Целевая </a:t>
            </a:r>
            <a:r>
              <a:rPr lang="ru-RU" sz="2150" dirty="0"/>
              <a:t>модель цифровой образовательной </a:t>
            </a:r>
            <a:r>
              <a:rPr lang="ru-RU" sz="2150" dirty="0" smtClean="0"/>
              <a:t>среды внедрена в 2 </a:t>
            </a:r>
            <a:r>
              <a:rPr lang="ru-RU" sz="2150" dirty="0"/>
              <a:t>школах </a:t>
            </a:r>
            <a:r>
              <a:rPr lang="ru-RU" sz="2150" dirty="0" smtClean="0"/>
              <a:t>района (обновление материально-технической базы, приобретение электронных образовательных ресурсов) – </a:t>
            </a:r>
            <a:r>
              <a:rPr lang="ru-RU" sz="2150" b="1" dirty="0" smtClean="0"/>
              <a:t>3,568 млн. рублей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7379855" y="1614674"/>
            <a:ext cx="4668709" cy="22040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07000"/>
              </a:lnSpc>
              <a:spcAft>
                <a:spcPts val="0"/>
              </a:spcAft>
              <a:tabLst>
                <a:tab pos="540385" algn="l"/>
              </a:tabLst>
            </a:pPr>
            <a:r>
              <a:rPr lang="ru-RU" sz="2200" b="1" dirty="0" smtClean="0">
                <a:solidFill>
                  <a:srgbClr val="7030A0"/>
                </a:solidFill>
              </a:rPr>
              <a:t>Федеральная программа</a:t>
            </a:r>
          </a:p>
          <a:p>
            <a:pPr lvl="0" algn="ctr">
              <a:lnSpc>
                <a:spcPct val="107000"/>
              </a:lnSpc>
              <a:spcAft>
                <a:spcPts val="0"/>
              </a:spcAft>
              <a:tabLst>
                <a:tab pos="540385" algn="l"/>
              </a:tabLst>
            </a:pPr>
            <a:r>
              <a:rPr lang="ru-RU" sz="2200" b="1" dirty="0" smtClean="0">
                <a:solidFill>
                  <a:srgbClr val="7030A0"/>
                </a:solidFill>
              </a:rPr>
              <a:t>«</a:t>
            </a:r>
            <a:r>
              <a:rPr lang="ru-RU" sz="2200" b="1" dirty="0">
                <a:solidFill>
                  <a:srgbClr val="7030A0"/>
                </a:solidFill>
              </a:rPr>
              <a:t>Земский учитель»</a:t>
            </a:r>
            <a:r>
              <a:rPr lang="ru-RU" sz="2400" dirty="0"/>
              <a:t> </a:t>
            </a:r>
            <a:endParaRPr lang="ru-RU" sz="2400" dirty="0" smtClean="0"/>
          </a:p>
          <a:p>
            <a:pPr lvl="0" algn="ctr">
              <a:spcAft>
                <a:spcPts val="0"/>
              </a:spcAft>
              <a:tabLst>
                <a:tab pos="540385" algn="l"/>
              </a:tabLst>
            </a:pPr>
            <a:r>
              <a:rPr lang="ru-RU" sz="2200" dirty="0" smtClean="0"/>
              <a:t>закрыты вакансии </a:t>
            </a:r>
            <a:r>
              <a:rPr lang="ru-RU" sz="2200" dirty="0"/>
              <a:t>учителя начальных классов и учителя русского языка и </a:t>
            </a:r>
            <a:r>
              <a:rPr lang="ru-RU" sz="2200" dirty="0" smtClean="0"/>
              <a:t>литературы</a:t>
            </a:r>
          </a:p>
          <a:p>
            <a:pPr lvl="0" algn="ctr">
              <a:spcAft>
                <a:spcPts val="0"/>
              </a:spcAft>
              <a:tabLst>
                <a:tab pos="540385" algn="l"/>
              </a:tabLst>
            </a:pPr>
            <a:r>
              <a:rPr lang="ru-RU" sz="2200" dirty="0" smtClean="0"/>
              <a:t>в </a:t>
            </a:r>
            <a:r>
              <a:rPr lang="ru-RU" sz="2200" dirty="0"/>
              <a:t>МАОУ «Кожевниковская СОШ № 1»</a:t>
            </a:r>
            <a:endParaRPr lang="ru-RU" sz="2200" b="1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99427" y="4796793"/>
            <a:ext cx="8292354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7030A0"/>
                </a:solidFill>
                <a:ea typeface="Calibri" panose="020F0502020204030204" pitchFamily="34" charset="0"/>
                <a:cs typeface="Calibri" panose="020F0502020204030204" pitchFamily="34" charset="0"/>
              </a:rPr>
              <a:t>В рамках Президентской программы предусмотрены бесплатные горячие завтраки</a:t>
            </a:r>
          </a:p>
          <a:p>
            <a:pPr marL="342900" indent="-342900" algn="ctr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ru-RU" sz="2000" dirty="0" smtClean="0">
                <a:ea typeface="Calibri" panose="020F0502020204030204" pitchFamily="34" charset="0"/>
                <a:cs typeface="Calibri" panose="020F0502020204030204" pitchFamily="34" charset="0"/>
              </a:rPr>
              <a:t>Бесплатное </a:t>
            </a:r>
            <a:r>
              <a:rPr lang="ru-RU" sz="2000" dirty="0">
                <a:ea typeface="Calibri" panose="020F0502020204030204" pitchFamily="34" charset="0"/>
                <a:cs typeface="Calibri" panose="020F0502020204030204" pitchFamily="34" charset="0"/>
              </a:rPr>
              <a:t>горячее питание детей с 1-4 классы </a:t>
            </a:r>
            <a:r>
              <a:rPr lang="ru-RU" sz="2000" dirty="0" smtClean="0">
                <a:ea typeface="Calibri" panose="020F0502020204030204" pitchFamily="34" charset="0"/>
                <a:cs typeface="Calibri" panose="020F0502020204030204" pitchFamily="34" charset="0"/>
              </a:rPr>
              <a:t>– </a:t>
            </a:r>
            <a:r>
              <a:rPr lang="ru-RU" sz="2000" b="1" dirty="0" smtClean="0">
                <a:ea typeface="Calibri" panose="020F0502020204030204" pitchFamily="34" charset="0"/>
                <a:cs typeface="Calibri" panose="020F0502020204030204" pitchFamily="34" charset="0"/>
              </a:rPr>
              <a:t>10,560 </a:t>
            </a:r>
            <a:r>
              <a:rPr lang="ru-RU" sz="2000" b="1" dirty="0">
                <a:ea typeface="Calibri" panose="020F0502020204030204" pitchFamily="34" charset="0"/>
                <a:cs typeface="Calibri" panose="020F0502020204030204" pitchFamily="34" charset="0"/>
              </a:rPr>
              <a:t>млн. рублей</a:t>
            </a:r>
            <a:r>
              <a:rPr lang="ru-RU" sz="2000" dirty="0">
                <a:ea typeface="Calibri" panose="020F0502020204030204" pitchFamily="34" charset="0"/>
                <a:cs typeface="Calibri" panose="020F0502020204030204" pitchFamily="34" charset="0"/>
              </a:rPr>
              <a:t>. </a:t>
            </a:r>
            <a:endParaRPr lang="ru-RU" sz="2000" dirty="0" smtClean="0"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 algn="ctr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ru-RU" sz="2000" dirty="0" smtClean="0">
                <a:ea typeface="Calibri" panose="020F0502020204030204" pitchFamily="34" charset="0"/>
                <a:cs typeface="Calibri" panose="020F0502020204030204" pitchFamily="34" charset="0"/>
              </a:rPr>
              <a:t>Ежегодное бесплатное питание детей с </a:t>
            </a:r>
            <a:r>
              <a:rPr lang="ru-RU" sz="2000" dirty="0">
                <a:ea typeface="Calibri" panose="020F0502020204030204" pitchFamily="34" charset="0"/>
                <a:cs typeface="Calibri" panose="020F0502020204030204" pitchFamily="34" charset="0"/>
              </a:rPr>
              <a:t>5 по 11 класс, </a:t>
            </a:r>
            <a:r>
              <a:rPr lang="ru-RU" sz="2000" dirty="0" smtClean="0">
                <a:ea typeface="Calibri" panose="020F0502020204030204" pitchFamily="34" charset="0"/>
                <a:cs typeface="Calibri" panose="020F0502020204030204" pitchFamily="34" charset="0"/>
              </a:rPr>
              <a:t>находящихся </a:t>
            </a:r>
            <a:r>
              <a:rPr lang="ru-RU" sz="2000" dirty="0">
                <a:ea typeface="Calibri" panose="020F0502020204030204" pitchFamily="34" charset="0"/>
                <a:cs typeface="Calibri" panose="020F0502020204030204" pitchFamily="34" charset="0"/>
              </a:rPr>
              <a:t>в трудной жизненной ситуации и дети с </a:t>
            </a:r>
            <a:r>
              <a:rPr lang="ru-RU" sz="2000" dirty="0" smtClean="0">
                <a:ea typeface="Calibri" panose="020F0502020204030204" pitchFamily="34" charset="0"/>
                <a:cs typeface="Calibri" panose="020F0502020204030204" pitchFamily="34" charset="0"/>
              </a:rPr>
              <a:t>ОВЗ – </a:t>
            </a:r>
            <a:r>
              <a:rPr lang="ru-RU" sz="2000" b="1" dirty="0" smtClean="0">
                <a:ea typeface="Calibri" panose="020F0502020204030204" pitchFamily="34" charset="0"/>
                <a:cs typeface="Calibri" panose="020F0502020204030204" pitchFamily="34" charset="0"/>
              </a:rPr>
              <a:t>8,146 млн. рублей</a:t>
            </a:r>
            <a:r>
              <a:rPr lang="ru-RU" sz="2000" dirty="0" smtClean="0"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ru-RU" sz="20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5018" y="4225024"/>
            <a:ext cx="3736653" cy="24755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20244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6" descr="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6373"/>
            <a:ext cx="1084729" cy="1324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1120589" y="179293"/>
            <a:ext cx="109548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/>
              <a:t>Основные тенденции социально-экономического развития </a:t>
            </a:r>
            <a:r>
              <a:rPr lang="ru-RU" sz="2800" b="1" dirty="0" smtClean="0"/>
              <a:t>района</a:t>
            </a: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308266568"/>
              </p:ext>
            </p:extLst>
          </p:nvPr>
        </p:nvGraphicFramePr>
        <p:xfrm>
          <a:off x="552823" y="1096183"/>
          <a:ext cx="11289553" cy="56183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670496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192306" y="195429"/>
            <a:ext cx="10883152" cy="566569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latin typeface="+mn-lt"/>
              </a:rPr>
              <a:t>Социальная </a:t>
            </a:r>
            <a:r>
              <a:rPr lang="ru-RU" sz="2800" b="1" dirty="0" smtClean="0">
                <a:latin typeface="+mn-lt"/>
              </a:rPr>
              <a:t>инфраструктура</a:t>
            </a:r>
            <a:endParaRPr lang="ru-RU" sz="2800" dirty="0">
              <a:latin typeface="+mn-lt"/>
            </a:endParaRPr>
          </a:p>
        </p:txBody>
      </p:sp>
      <p:pic>
        <p:nvPicPr>
          <p:cNvPr id="7" name="Picture 6" descr="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6373"/>
            <a:ext cx="1084729" cy="1324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093694" y="788005"/>
            <a:ext cx="10892117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dirty="0" smtClean="0"/>
              <a:t>Образование</a:t>
            </a:r>
            <a:endParaRPr lang="ru-RU" sz="26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107576" y="1820760"/>
            <a:ext cx="11752730" cy="42416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lnSpc>
                <a:spcPct val="107000"/>
              </a:lnSpc>
              <a:buFont typeface="Wingdings" panose="05000000000000000000" pitchFamily="2" charset="2"/>
              <a:buChar char="q"/>
              <a:tabLst>
                <a:tab pos="630555" algn="l"/>
              </a:tabLst>
            </a:pPr>
            <a:r>
              <a:rPr lang="ru-RU" sz="2400" dirty="0"/>
              <a:t>В рамках государственной программы «Развитие образования в Томской области» приобретен автобус в МКОУ «</a:t>
            </a:r>
            <a:r>
              <a:rPr lang="ru-RU" sz="2400" dirty="0" err="1"/>
              <a:t>Новосергеевская</a:t>
            </a:r>
            <a:r>
              <a:rPr lang="ru-RU" sz="2400" dirty="0"/>
              <a:t> ООШ» на сумму </a:t>
            </a:r>
            <a:r>
              <a:rPr lang="ru-RU" sz="2400" b="1" dirty="0"/>
              <a:t>2,867 млн. рублей</a:t>
            </a:r>
            <a:r>
              <a:rPr lang="ru-RU" sz="2400" dirty="0" smtClean="0"/>
              <a:t>.</a:t>
            </a:r>
          </a:p>
          <a:p>
            <a:pPr lvl="0" algn="just">
              <a:lnSpc>
                <a:spcPct val="107000"/>
              </a:lnSpc>
              <a:tabLst>
                <a:tab pos="630555" algn="l"/>
              </a:tabLst>
            </a:pPr>
            <a:endParaRPr lang="ru-RU" sz="1000" b="1" dirty="0" smtClean="0"/>
          </a:p>
          <a:p>
            <a:pPr lvl="0" algn="just">
              <a:lnSpc>
                <a:spcPct val="107000"/>
              </a:lnSpc>
              <a:tabLst>
                <a:tab pos="630555" algn="l"/>
              </a:tabLst>
            </a:pPr>
            <a:r>
              <a:rPr lang="ru-RU" sz="2400" b="1" dirty="0" smtClean="0"/>
              <a:t>За счет местного бюджета удалось:</a:t>
            </a:r>
          </a:p>
          <a:p>
            <a:pPr marL="342900" indent="-342900" algn="just">
              <a:lnSpc>
                <a:spcPct val="107000"/>
              </a:lnSpc>
              <a:buFont typeface="Wingdings" panose="05000000000000000000" pitchFamily="2" charset="2"/>
              <a:buChar char="q"/>
            </a:pPr>
            <a:r>
              <a:rPr lang="ru-RU" sz="2400" dirty="0" smtClean="0"/>
              <a:t>Приобрести </a:t>
            </a:r>
            <a:r>
              <a:rPr lang="ru-RU" sz="2400" dirty="0"/>
              <a:t>для д/с «Колокольчик» </a:t>
            </a:r>
            <a:r>
              <a:rPr lang="ru-RU" sz="2400" dirty="0" err="1"/>
              <a:t>МАФы</a:t>
            </a:r>
            <a:r>
              <a:rPr lang="ru-RU" sz="2400" dirty="0"/>
              <a:t> (малые архитектурные формы) на сумму </a:t>
            </a:r>
            <a:r>
              <a:rPr lang="ru-RU" sz="2400" b="1" dirty="0"/>
              <a:t>2,985 млн. рублей</a:t>
            </a:r>
            <a:r>
              <a:rPr lang="ru-RU" sz="2400" dirty="0"/>
              <a:t>.</a:t>
            </a:r>
          </a:p>
          <a:p>
            <a:pPr marL="342900" lvl="0" indent="-342900" algn="just">
              <a:lnSpc>
                <a:spcPct val="107000"/>
              </a:lnSpc>
              <a:buFont typeface="Wingdings" panose="05000000000000000000" pitchFamily="2" charset="2"/>
              <a:buChar char="q"/>
            </a:pPr>
            <a:r>
              <a:rPr lang="ru-RU" sz="2400" dirty="0" smtClean="0"/>
              <a:t>Дополнительно установить </a:t>
            </a:r>
            <a:r>
              <a:rPr lang="ru-RU" sz="2400" dirty="0"/>
              <a:t>камеры </a:t>
            </a:r>
            <a:r>
              <a:rPr lang="ru-RU" sz="2400" dirty="0" smtClean="0"/>
              <a:t>видеонаблюдения в:</a:t>
            </a:r>
          </a:p>
          <a:p>
            <a:pPr marL="342900" lvl="0" indent="-342900" algn="just">
              <a:lnSpc>
                <a:spcPct val="107000"/>
              </a:lnSpc>
              <a:buFont typeface="Wingdings" panose="05000000000000000000" pitchFamily="2" charset="2"/>
              <a:buChar char="v"/>
            </a:pPr>
            <a:r>
              <a:rPr lang="ru-RU" sz="2400" dirty="0" smtClean="0"/>
              <a:t>МКОУ </a:t>
            </a:r>
            <a:r>
              <a:rPr lang="ru-RU" sz="2400" dirty="0"/>
              <a:t>«</a:t>
            </a:r>
            <a:r>
              <a:rPr lang="ru-RU" sz="2400" dirty="0" err="1"/>
              <a:t>Староювалинская</a:t>
            </a:r>
            <a:r>
              <a:rPr lang="ru-RU" sz="2400" dirty="0"/>
              <a:t> ООШ» на сумму 18 тыс. рублей; </a:t>
            </a:r>
          </a:p>
          <a:p>
            <a:pPr marL="342900" lvl="0" indent="-342900" algn="just">
              <a:lnSpc>
                <a:spcPct val="107000"/>
              </a:lnSpc>
              <a:buFont typeface="Wingdings" panose="05000000000000000000" pitchFamily="2" charset="2"/>
              <a:buChar char="v"/>
            </a:pPr>
            <a:r>
              <a:rPr lang="ru-RU" sz="2400" dirty="0"/>
              <a:t>МАОУ «</a:t>
            </a:r>
            <a:r>
              <a:rPr lang="ru-RU" sz="2400" dirty="0" err="1"/>
              <a:t>Кожевниковская</a:t>
            </a:r>
            <a:r>
              <a:rPr lang="ru-RU" sz="2400" dirty="0"/>
              <a:t> СОШ № 2» на сумму 80 тыс. рублей; </a:t>
            </a:r>
          </a:p>
          <a:p>
            <a:pPr marL="342900" lvl="0" indent="-342900" algn="just">
              <a:lnSpc>
                <a:spcPct val="107000"/>
              </a:lnSpc>
              <a:buFont typeface="Wingdings" panose="05000000000000000000" pitchFamily="2" charset="2"/>
              <a:buChar char="v"/>
            </a:pPr>
            <a:r>
              <a:rPr lang="ru-RU" sz="2400" dirty="0"/>
              <a:t>МКОУ ДО «</a:t>
            </a:r>
            <a:r>
              <a:rPr lang="ru-RU" sz="2400" dirty="0" err="1"/>
              <a:t>Кожевниковская</a:t>
            </a:r>
            <a:r>
              <a:rPr lang="ru-RU" sz="2400" dirty="0"/>
              <a:t> районная ДЮСШ им. Н.И. </a:t>
            </a:r>
            <a:r>
              <a:rPr lang="ru-RU" sz="2400" dirty="0" err="1"/>
              <a:t>Вакурина</a:t>
            </a:r>
            <a:r>
              <a:rPr lang="ru-RU" sz="2400" dirty="0"/>
              <a:t>» на сумму 31,3 тыс. рублей</a:t>
            </a:r>
            <a:r>
              <a:rPr lang="ru-RU" sz="2400" dirty="0" smtClean="0"/>
              <a:t>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893364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192306" y="195429"/>
            <a:ext cx="10883152" cy="566569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latin typeface="+mn-lt"/>
              </a:rPr>
              <a:t>Социальная </a:t>
            </a:r>
            <a:r>
              <a:rPr lang="ru-RU" sz="2800" b="1" dirty="0" smtClean="0">
                <a:latin typeface="+mn-lt"/>
              </a:rPr>
              <a:t>инфраструктура</a:t>
            </a:r>
            <a:endParaRPr lang="ru-RU" sz="2800" dirty="0">
              <a:latin typeface="+mn-lt"/>
            </a:endParaRPr>
          </a:p>
        </p:txBody>
      </p:sp>
      <p:pic>
        <p:nvPicPr>
          <p:cNvPr id="7" name="Picture 6" descr="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6373"/>
            <a:ext cx="1084729" cy="1324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093694" y="788005"/>
            <a:ext cx="10892117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dirty="0" smtClean="0"/>
              <a:t>Культура</a:t>
            </a:r>
            <a:endParaRPr lang="ru-RU" sz="26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52401" y="1467023"/>
            <a:ext cx="11770658" cy="4693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50" b="1" dirty="0" smtClean="0">
                <a:solidFill>
                  <a:srgbClr val="7030A0"/>
                </a:solidFill>
              </a:rPr>
              <a:t>Открытие </a:t>
            </a:r>
            <a:r>
              <a:rPr lang="ru-RU" sz="2450" b="1" dirty="0">
                <a:solidFill>
                  <a:srgbClr val="7030A0"/>
                </a:solidFill>
              </a:rPr>
              <a:t>детской школы искусств после капитального ремонта в с. Кожевниково.</a:t>
            </a:r>
            <a:endParaRPr lang="ru-RU" sz="2450" b="1" dirty="0">
              <a:solidFill>
                <a:srgbClr val="7030A0"/>
              </a:solidFill>
              <a:effectLst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2574" y="2375424"/>
            <a:ext cx="3149838" cy="31498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0613" y="4050473"/>
            <a:ext cx="2684845" cy="26848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4087" y="2474977"/>
            <a:ext cx="3050286" cy="30502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1" y="3998976"/>
            <a:ext cx="2736342" cy="27363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70240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192306" y="195429"/>
            <a:ext cx="10883152" cy="566569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latin typeface="+mn-lt"/>
              </a:rPr>
              <a:t>Социальная </a:t>
            </a:r>
            <a:r>
              <a:rPr lang="ru-RU" sz="2800" b="1" dirty="0" smtClean="0">
                <a:latin typeface="+mn-lt"/>
              </a:rPr>
              <a:t>инфраструктура</a:t>
            </a:r>
            <a:endParaRPr lang="ru-RU" sz="2800" dirty="0">
              <a:latin typeface="+mn-lt"/>
            </a:endParaRPr>
          </a:p>
        </p:txBody>
      </p:sp>
      <p:pic>
        <p:nvPicPr>
          <p:cNvPr id="7" name="Picture 6" descr="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6373"/>
            <a:ext cx="1084729" cy="1324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093694" y="788005"/>
            <a:ext cx="10892117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dirty="0" smtClean="0"/>
              <a:t>Культура</a:t>
            </a:r>
            <a:endParaRPr lang="ru-RU" sz="26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09728" y="1371967"/>
            <a:ext cx="11876083" cy="53630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7030A0"/>
                </a:solidFill>
              </a:rPr>
              <a:t>Клубная </a:t>
            </a:r>
            <a:r>
              <a:rPr lang="ru-RU" sz="2400" b="1" dirty="0" smtClean="0">
                <a:solidFill>
                  <a:srgbClr val="7030A0"/>
                </a:solidFill>
              </a:rPr>
              <a:t>система</a:t>
            </a:r>
          </a:p>
          <a:p>
            <a:pPr algn="just"/>
            <a:endParaRPr lang="ru-RU" sz="1050" dirty="0">
              <a:solidFill>
                <a:srgbClr val="7030A0"/>
              </a:solidFill>
            </a:endParaRPr>
          </a:p>
          <a:p>
            <a:pPr lvl="0" indent="-342900" algn="just">
              <a:buFont typeface="Wingdings" panose="05000000000000000000" pitchFamily="2" charset="2"/>
              <a:buChar char="q"/>
            </a:pPr>
            <a:r>
              <a:rPr lang="ru-RU" sz="2200" b="1" dirty="0" smtClean="0"/>
              <a:t>Укрепление </a:t>
            </a:r>
            <a:r>
              <a:rPr lang="ru-RU" sz="2200" b="1" dirty="0"/>
              <a:t>материально-технической базы Домов культуры:</a:t>
            </a:r>
          </a:p>
          <a:p>
            <a:pPr lvl="0" indent="-285750" algn="just">
              <a:buFont typeface="Wingdings" panose="05000000000000000000" pitchFamily="2" charset="2"/>
              <a:buChar char="Ø"/>
            </a:pPr>
            <a:r>
              <a:rPr lang="ru-RU" sz="2200" dirty="0" smtClean="0"/>
              <a:t>Закуплено </a:t>
            </a:r>
            <a:r>
              <a:rPr lang="ru-RU" sz="2200" dirty="0"/>
              <a:t>и установлено </a:t>
            </a:r>
            <a:r>
              <a:rPr lang="ru-RU" sz="2200" dirty="0" err="1"/>
              <a:t>свето</a:t>
            </a:r>
            <a:r>
              <a:rPr lang="ru-RU" sz="2200" dirty="0"/>
              <a:t>/звуковое оборудование в </a:t>
            </a:r>
            <a:r>
              <a:rPr lang="ru-RU" sz="2200" dirty="0" err="1"/>
              <a:t>Вороновском</a:t>
            </a:r>
            <a:r>
              <a:rPr lang="ru-RU" sz="2200" dirty="0"/>
              <a:t> и </a:t>
            </a:r>
            <a:r>
              <a:rPr lang="ru-RU" sz="2200" dirty="0" err="1"/>
              <a:t>Песочнодубровском</a:t>
            </a:r>
            <a:r>
              <a:rPr lang="ru-RU" sz="2200" dirty="0"/>
              <a:t> Домах </a:t>
            </a:r>
            <a:r>
              <a:rPr lang="ru-RU" sz="2200" dirty="0" smtClean="0"/>
              <a:t>культуры – </a:t>
            </a:r>
            <a:r>
              <a:rPr lang="ru-RU" sz="2200" b="1" dirty="0" smtClean="0"/>
              <a:t>3,549 млн. рублей.</a:t>
            </a:r>
            <a:r>
              <a:rPr lang="ru-RU" sz="2200" dirty="0" smtClean="0"/>
              <a:t>;</a:t>
            </a:r>
            <a:endParaRPr lang="ru-RU" sz="2200" dirty="0"/>
          </a:p>
          <a:p>
            <a:pPr lvl="0" indent="-285750" algn="just">
              <a:buFont typeface="Wingdings" panose="05000000000000000000" pitchFamily="2" charset="2"/>
              <a:buChar char="Ø"/>
            </a:pPr>
            <a:r>
              <a:rPr lang="ru-RU" sz="2200" dirty="0" smtClean="0"/>
              <a:t>Приобретен </a:t>
            </a:r>
            <a:r>
              <a:rPr lang="ru-RU" sz="2200" dirty="0"/>
              <a:t>новый автомобиль </a:t>
            </a:r>
            <a:r>
              <a:rPr lang="en-US" sz="2200" dirty="0"/>
              <a:t>LADA GRANTA</a:t>
            </a:r>
            <a:r>
              <a:rPr lang="ru-RU" sz="2200" dirty="0"/>
              <a:t> и </a:t>
            </a:r>
            <a:r>
              <a:rPr lang="ru-RU" sz="2200" dirty="0" err="1" smtClean="0"/>
              <a:t>рециркуляторы</a:t>
            </a:r>
            <a:r>
              <a:rPr lang="ru-RU" sz="2200" dirty="0" smtClean="0"/>
              <a:t> – </a:t>
            </a:r>
            <a:r>
              <a:rPr lang="ru-RU" sz="2200" b="1" dirty="0" smtClean="0"/>
              <a:t>700 тыс. рублей</a:t>
            </a:r>
            <a:r>
              <a:rPr lang="ru-RU" sz="2200" dirty="0" smtClean="0"/>
              <a:t>;</a:t>
            </a:r>
            <a:endParaRPr lang="ru-RU" sz="2200" dirty="0"/>
          </a:p>
          <a:p>
            <a:pPr lvl="0" indent="-285750" algn="just">
              <a:buFont typeface="Wingdings" panose="05000000000000000000" pitchFamily="2" charset="2"/>
              <a:buChar char="Ø"/>
            </a:pPr>
            <a:r>
              <a:rPr lang="ru-RU" sz="2200" dirty="0" smtClean="0"/>
              <a:t>Установлена </a:t>
            </a:r>
            <a:r>
              <a:rPr lang="ru-RU" sz="2200" dirty="0"/>
              <a:t>оптоволоконная связь в 6 сельских Домах </a:t>
            </a:r>
            <a:r>
              <a:rPr lang="ru-RU" sz="2200" dirty="0" smtClean="0"/>
              <a:t>культуры;</a:t>
            </a:r>
          </a:p>
          <a:p>
            <a:pPr lvl="0" indent="-285750" algn="just">
              <a:buFont typeface="Wingdings" panose="05000000000000000000" pitchFamily="2" charset="2"/>
              <a:buChar char="Ø"/>
            </a:pPr>
            <a:r>
              <a:rPr lang="ru-RU" sz="2200" dirty="0" smtClean="0"/>
              <a:t>Проведены </a:t>
            </a:r>
            <a:r>
              <a:rPr lang="ru-RU" sz="2200" dirty="0"/>
              <a:t>ремонтные работы по обеспечению противопожарной безопасности в 3-х сельских Домах культуры (</a:t>
            </a:r>
            <a:r>
              <a:rPr lang="ru-RU" sz="2200" dirty="0" err="1"/>
              <a:t>Базойский</a:t>
            </a:r>
            <a:r>
              <a:rPr lang="ru-RU" sz="2200" dirty="0"/>
              <a:t>, </a:t>
            </a:r>
            <a:r>
              <a:rPr lang="ru-RU" sz="2200" dirty="0" err="1"/>
              <a:t>Елгайский</a:t>
            </a:r>
            <a:r>
              <a:rPr lang="ru-RU" sz="2200" dirty="0"/>
              <a:t>, </a:t>
            </a:r>
            <a:r>
              <a:rPr lang="ru-RU" sz="2200" dirty="0" err="1"/>
              <a:t>Староювалинский</a:t>
            </a:r>
            <a:r>
              <a:rPr lang="ru-RU" sz="2200" dirty="0"/>
              <a:t>) </a:t>
            </a:r>
            <a:r>
              <a:rPr lang="ru-RU" sz="2200" dirty="0" smtClean="0"/>
              <a:t>- </a:t>
            </a:r>
            <a:r>
              <a:rPr lang="ru-RU" sz="2200" dirty="0"/>
              <a:t>252,6 тыс. </a:t>
            </a:r>
            <a:r>
              <a:rPr lang="ru-RU" sz="2200" dirty="0" smtClean="0"/>
              <a:t>рублей;</a:t>
            </a:r>
          </a:p>
          <a:p>
            <a:pPr lvl="0" indent="-285750" algn="just">
              <a:buFont typeface="Wingdings" panose="05000000000000000000" pitchFamily="2" charset="2"/>
              <a:buChar char="Ø"/>
            </a:pPr>
            <a:r>
              <a:rPr lang="ru-RU" sz="2200" dirty="0" smtClean="0"/>
              <a:t>Проведены </a:t>
            </a:r>
            <a:r>
              <a:rPr lang="ru-RU" sz="2200" dirty="0"/>
              <a:t>ремонтные работы системы отопления – установлен дополнительный тепловой контур в фойе Центра культуры </a:t>
            </a:r>
            <a:r>
              <a:rPr lang="ru-RU" sz="2200" dirty="0" smtClean="0"/>
              <a:t>- </a:t>
            </a:r>
            <a:r>
              <a:rPr lang="ru-RU" sz="2200" dirty="0"/>
              <a:t>76,9 тыс. </a:t>
            </a:r>
            <a:r>
              <a:rPr lang="ru-RU" sz="2200" dirty="0" smtClean="0"/>
              <a:t>рублей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200" b="1" dirty="0"/>
              <a:t>В 2021 году клубная система приняла участие:</a:t>
            </a:r>
          </a:p>
          <a:p>
            <a:pPr lvl="0" indent="-284400" algn="just">
              <a:buFont typeface="Wingdings" panose="05000000000000000000" pitchFamily="2" charset="2"/>
              <a:buChar char="Ø"/>
            </a:pPr>
            <a:r>
              <a:rPr lang="ru-RU" sz="2200" dirty="0"/>
              <a:t>в 5-и Всероссийских и Международных конкурсах-фестивалях, по итогам которых получены </a:t>
            </a:r>
            <a:r>
              <a:rPr lang="ru-RU" sz="2200" dirty="0" smtClean="0"/>
              <a:t>3 Диплома </a:t>
            </a:r>
            <a:r>
              <a:rPr lang="ru-RU" sz="2200" dirty="0"/>
              <a:t>1 степени, 4 Диплома 2 степени, 1 Диплом 3 степени и один Диплом Гран При.</a:t>
            </a:r>
          </a:p>
          <a:p>
            <a:pPr indent="450000" algn="just"/>
            <a:r>
              <a:rPr lang="ru-RU" sz="2200" dirty="0"/>
              <a:t>Проведено 20 районных </a:t>
            </a:r>
            <a:r>
              <a:rPr lang="ru-RU" sz="2200" dirty="0" err="1"/>
              <a:t>разножанровых</a:t>
            </a:r>
            <a:r>
              <a:rPr lang="ru-RU" sz="2200" dirty="0"/>
              <a:t> конкурсов, фестивалей, акций, в которых принимали участие все сельские Дома культуры.</a:t>
            </a:r>
            <a:endParaRPr lang="ru-RU" sz="2200" dirty="0">
              <a:effectLst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8308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192306" y="195429"/>
            <a:ext cx="10883152" cy="566569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latin typeface="+mn-lt"/>
              </a:rPr>
              <a:t>Социальная </a:t>
            </a:r>
            <a:r>
              <a:rPr lang="ru-RU" sz="2800" b="1" dirty="0" smtClean="0">
                <a:latin typeface="+mn-lt"/>
              </a:rPr>
              <a:t>инфраструктура</a:t>
            </a:r>
            <a:endParaRPr lang="ru-RU" sz="2800" dirty="0">
              <a:latin typeface="+mn-lt"/>
            </a:endParaRPr>
          </a:p>
        </p:txBody>
      </p:sp>
      <p:pic>
        <p:nvPicPr>
          <p:cNvPr id="7" name="Picture 6" descr="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6373"/>
            <a:ext cx="1084729" cy="1324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093694" y="788005"/>
            <a:ext cx="10892117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dirty="0" smtClean="0"/>
              <a:t>Культура</a:t>
            </a:r>
            <a:endParaRPr lang="ru-RU" sz="26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16543" y="1436603"/>
            <a:ext cx="11958915" cy="520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Библиотечная система</a:t>
            </a:r>
          </a:p>
          <a:p>
            <a:pPr algn="just"/>
            <a:endParaRPr lang="ru-RU" sz="1200" dirty="0">
              <a:solidFill>
                <a:srgbClr val="7030A0"/>
              </a:solidFill>
            </a:endParaRPr>
          </a:p>
          <a:p>
            <a:pPr marL="342900" lvl="0" indent="-342900" algn="just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ru-RU" sz="2300" dirty="0" smtClean="0"/>
              <a:t>Призовое место в областном конкурсе </a:t>
            </a:r>
            <a:r>
              <a:rPr lang="ru-RU" sz="2300" b="1" dirty="0"/>
              <a:t>«Лучший ЦОД Томской области 2021</a:t>
            </a:r>
            <a:r>
              <a:rPr lang="ru-RU" sz="2300" b="1" dirty="0" smtClean="0"/>
              <a:t>»</a:t>
            </a:r>
            <a:r>
              <a:rPr lang="ru-RU" sz="2300" dirty="0" smtClean="0"/>
              <a:t> - Малый </a:t>
            </a:r>
            <a:r>
              <a:rPr lang="ru-RU" sz="2300" dirty="0"/>
              <a:t>сельский Центр общественного доступа в </a:t>
            </a:r>
            <a:r>
              <a:rPr lang="ru-RU" sz="2300" dirty="0" smtClean="0"/>
              <a:t>с.Чилино, </a:t>
            </a:r>
            <a:r>
              <a:rPr lang="ru-RU" sz="2300" dirty="0"/>
              <a:t>из областного бюджета </a:t>
            </a:r>
            <a:r>
              <a:rPr lang="ru-RU" sz="2300" dirty="0" smtClean="0"/>
              <a:t>получено 30 </a:t>
            </a:r>
            <a:r>
              <a:rPr lang="ru-RU" sz="2300" dirty="0"/>
              <a:t>тыс. рублей на развитие </a:t>
            </a:r>
            <a:r>
              <a:rPr lang="ru-RU" sz="2300" dirty="0" err="1"/>
              <a:t>ЦОДа</a:t>
            </a:r>
            <a:r>
              <a:rPr lang="ru-RU" sz="2300" dirty="0" smtClean="0"/>
              <a:t>;</a:t>
            </a:r>
            <a:endParaRPr lang="ru-RU" sz="2300" dirty="0"/>
          </a:p>
          <a:p>
            <a:pPr marL="342900" lvl="0" indent="-342900" algn="just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ru-RU" sz="2300" dirty="0" smtClean="0"/>
              <a:t>Открытие </a:t>
            </a:r>
            <a:r>
              <a:rPr lang="ru-RU" sz="2300" dirty="0"/>
              <a:t>удаленного электронного читального зала Президентской библиотеки имени Б.Н. </a:t>
            </a:r>
            <a:r>
              <a:rPr lang="ru-RU" sz="2300" dirty="0" smtClean="0"/>
              <a:t>Ельцина в центральной библиотеке;</a:t>
            </a:r>
          </a:p>
          <a:p>
            <a:pPr marL="342900" lvl="0" indent="-342900" algn="just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ru-RU" sz="2300" dirty="0"/>
              <a:t>4 сельские библиотеки </a:t>
            </a:r>
            <a:r>
              <a:rPr lang="ru-RU" sz="2300" dirty="0" smtClean="0"/>
              <a:t>получили </a:t>
            </a:r>
            <a:r>
              <a:rPr lang="ru-RU" sz="2300" dirty="0"/>
              <a:t>по 200 экземпляров новой современной литературы на сумму </a:t>
            </a:r>
            <a:r>
              <a:rPr lang="ru-RU" sz="2300" b="1" dirty="0"/>
              <a:t>244 тыс. рублей</a:t>
            </a:r>
            <a:r>
              <a:rPr lang="ru-RU" sz="2300" dirty="0" smtClean="0"/>
              <a:t>;</a:t>
            </a:r>
          </a:p>
          <a:p>
            <a:pPr marL="342900" lvl="0" indent="-342900" algn="just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ru-RU" sz="2300" dirty="0"/>
              <a:t>С привлечением средств депутата Государственной Думы Томской области Бориса Анатольевича Мальцева в сумме </a:t>
            </a:r>
            <a:r>
              <a:rPr lang="ru-RU" sz="2300" b="1" dirty="0"/>
              <a:t>300 тыс. рублей</a:t>
            </a:r>
            <a:r>
              <a:rPr lang="ru-RU" sz="2300" dirty="0"/>
              <a:t> начат ремонт наружных стен центральной </a:t>
            </a:r>
            <a:r>
              <a:rPr lang="ru-RU" sz="2300" dirty="0" smtClean="0"/>
              <a:t>библиотеки.</a:t>
            </a:r>
          </a:p>
          <a:p>
            <a:pPr lvl="0" indent="450000" algn="just">
              <a:spcAft>
                <a:spcPts val="600"/>
              </a:spcAft>
            </a:pPr>
            <a:r>
              <a:rPr lang="ru-RU" sz="2300" dirty="0" smtClean="0"/>
              <a:t>Специалисты </a:t>
            </a:r>
            <a:r>
              <a:rPr lang="ru-RU" sz="2300" dirty="0"/>
              <a:t>централизованной библиотечной системы организовывали и принимали активное участие в мероприятиях и конкурсах различного </a:t>
            </a:r>
            <a:r>
              <a:rPr lang="ru-RU" sz="2300" dirty="0" smtClean="0"/>
              <a:t>уровня.</a:t>
            </a:r>
            <a:endParaRPr lang="ru-RU" sz="2300" dirty="0"/>
          </a:p>
        </p:txBody>
      </p:sp>
    </p:spTree>
    <p:extLst>
      <p:ext uri="{BB962C8B-B14F-4D97-AF65-F5344CB8AC3E}">
        <p14:creationId xmlns:p14="http://schemas.microsoft.com/office/powerpoint/2010/main" val="2482824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192306" y="195429"/>
            <a:ext cx="10883152" cy="566569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latin typeface="+mn-lt"/>
              </a:rPr>
              <a:t>Социальная </a:t>
            </a:r>
            <a:r>
              <a:rPr lang="ru-RU" sz="2800" b="1" dirty="0" smtClean="0">
                <a:latin typeface="+mn-lt"/>
              </a:rPr>
              <a:t>инфраструктура</a:t>
            </a:r>
            <a:endParaRPr lang="ru-RU" sz="2800" dirty="0">
              <a:latin typeface="+mn-lt"/>
            </a:endParaRPr>
          </a:p>
        </p:txBody>
      </p:sp>
      <p:pic>
        <p:nvPicPr>
          <p:cNvPr id="7" name="Picture 6" descr="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6373"/>
            <a:ext cx="1084729" cy="1324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093694" y="788005"/>
            <a:ext cx="10892117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dirty="0" smtClean="0"/>
              <a:t>Культура</a:t>
            </a:r>
            <a:endParaRPr lang="ru-RU" sz="26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07576" y="1343816"/>
            <a:ext cx="1190513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7030A0"/>
                </a:solidFill>
              </a:rPr>
              <a:t>Физическая культура и спорт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03094" y="1992414"/>
            <a:ext cx="11869271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ru-RU" sz="2400" dirty="0">
                <a:ea typeface="Calibri" panose="020F0502020204030204" pitchFamily="34" charset="0"/>
                <a:cs typeface="Calibri" panose="020F0502020204030204" pitchFamily="34" charset="0"/>
              </a:rPr>
              <a:t>Доля граждан района, систематически занимающихся спортом постепенно увеличивается и составляет </a:t>
            </a:r>
            <a:r>
              <a:rPr lang="ru-RU" sz="2400" dirty="0" smtClean="0">
                <a:ea typeface="Calibri" panose="020F0502020204030204" pitchFamily="34" charset="0"/>
                <a:cs typeface="Calibri" panose="020F0502020204030204" pitchFamily="34" charset="0"/>
              </a:rPr>
              <a:t>33</a:t>
            </a:r>
            <a:r>
              <a:rPr lang="ru-RU" sz="2400" dirty="0">
                <a:ea typeface="Calibri" panose="020F0502020204030204" pitchFamily="34" charset="0"/>
                <a:cs typeface="Calibri" panose="020F0502020204030204" pitchFamily="34" charset="0"/>
              </a:rPr>
              <a:t>%.</a:t>
            </a:r>
          </a:p>
          <a:p>
            <a:pPr indent="450215" algn="just">
              <a:spcAft>
                <a:spcPts val="0"/>
              </a:spcAft>
            </a:pPr>
            <a:r>
              <a:rPr lang="ru-RU" sz="2400" dirty="0"/>
              <a:t>В 2021 году в Кожевниковском районе с учетом ограничительных мер </a:t>
            </a:r>
            <a:r>
              <a:rPr lang="ru-RU" sz="2400" dirty="0" smtClean="0"/>
              <a:t>проведено </a:t>
            </a:r>
            <a:r>
              <a:rPr lang="ru-RU" sz="2400" dirty="0"/>
              <a:t>174 спортивных мероприятия. В межрегиональных соревнованиях приняли участие 47 человек, из них 22 призеры.</a:t>
            </a:r>
            <a:endParaRPr lang="ru-RU" sz="2400" dirty="0"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lvl="0" indent="450000" algn="just"/>
            <a:r>
              <a:rPr lang="ru-RU" sz="2400" dirty="0" smtClean="0"/>
              <a:t>В рамках регионального проекта </a:t>
            </a:r>
            <a:r>
              <a:rPr lang="ru-RU" sz="2400" b="1" dirty="0" smtClean="0"/>
              <a:t>«Спорт </a:t>
            </a:r>
            <a:r>
              <a:rPr lang="ru-RU" sz="2400" b="1" dirty="0"/>
              <a:t>– норма жизни</a:t>
            </a:r>
            <a:r>
              <a:rPr lang="ru-RU" sz="2400" b="1" dirty="0" smtClean="0"/>
              <a:t>» </a:t>
            </a:r>
            <a:r>
              <a:rPr lang="ru-RU" sz="2400" dirty="0"/>
              <a:t>национального проекта «Демография» </a:t>
            </a:r>
            <a:r>
              <a:rPr lang="ru-RU" sz="2400" dirty="0" smtClean="0"/>
              <a:t>введены </a:t>
            </a:r>
            <a:r>
              <a:rPr lang="ru-RU" sz="2400" dirty="0"/>
              <a:t>в </a:t>
            </a:r>
            <a:r>
              <a:rPr lang="ru-RU" sz="2400" dirty="0" smtClean="0"/>
              <a:t>эксплуатацию </a:t>
            </a:r>
            <a:r>
              <a:rPr lang="ru-RU" sz="2400" b="1" dirty="0" smtClean="0"/>
              <a:t>2 </a:t>
            </a:r>
            <a:r>
              <a:rPr lang="ru-RU" sz="2400" b="1" dirty="0"/>
              <a:t>спортивные </a:t>
            </a:r>
            <a:r>
              <a:rPr lang="ru-RU" sz="2400" b="1" dirty="0" smtClean="0"/>
              <a:t>площадки </a:t>
            </a:r>
            <a:r>
              <a:rPr lang="ru-RU" sz="2400" dirty="0" smtClean="0"/>
              <a:t>для </a:t>
            </a:r>
            <a:r>
              <a:rPr lang="ru-RU" sz="2400" dirty="0"/>
              <a:t>подготовки и сдачи норм </a:t>
            </a:r>
            <a:r>
              <a:rPr lang="ru-RU" sz="2400" dirty="0" smtClean="0"/>
              <a:t>ГТО в Кожевниковской СОШ № 1 и в с. Киреевск </a:t>
            </a:r>
            <a:r>
              <a:rPr lang="ru-RU" sz="2400" b="1" dirty="0" smtClean="0"/>
              <a:t>на </a:t>
            </a:r>
            <a:r>
              <a:rPr lang="ru-RU" sz="2400" b="1" dirty="0"/>
              <a:t>сумму 660 тыс. руб</a:t>
            </a:r>
            <a:r>
              <a:rPr lang="ru-RU" sz="2400" b="1" dirty="0" smtClean="0"/>
              <a:t>.</a:t>
            </a:r>
          </a:p>
          <a:p>
            <a:pPr lvl="0" indent="450000" algn="just"/>
            <a:r>
              <a:rPr lang="ru-RU" sz="2400" dirty="0"/>
              <a:t>По итогам 2021 года приняли участие в выполнении нормативов испытаний (тестов) более 200 человек, выполнили нормативы и стали обладателями знаков «ГТО» более 80 участников.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228757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>
            <a:spLocks/>
          </p:cNvSpPr>
          <p:nvPr/>
        </p:nvSpPr>
        <p:spPr bwMode="auto">
          <a:xfrm>
            <a:off x="1102658" y="811766"/>
            <a:ext cx="1085625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200" b="1" dirty="0">
                <a:solidFill>
                  <a:srgbClr val="7030A0"/>
                </a:solidFill>
              </a:rPr>
              <a:t>Количество рассмотренных обращений граждан в администрации Кожевниковского </a:t>
            </a:r>
            <a:r>
              <a:rPr lang="ru-RU" sz="2200" b="1" dirty="0" smtClean="0">
                <a:solidFill>
                  <a:srgbClr val="7030A0"/>
                </a:solidFill>
              </a:rPr>
              <a:t>района</a:t>
            </a:r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6003634" y="2967335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defRPr/>
            </a:pPr>
            <a:endParaRPr lang="ru-RU" sz="5400" b="1" cap="none" spc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</a:endParaRPr>
          </a:p>
        </p:txBody>
      </p:sp>
      <p:sp>
        <p:nvSpPr>
          <p:cNvPr id="7" name="TextBox 6"/>
          <p:cNvSpPr>
            <a:spLocks/>
          </p:cNvSpPr>
          <p:nvPr/>
        </p:nvSpPr>
        <p:spPr bwMode="auto">
          <a:xfrm>
            <a:off x="962324" y="1648584"/>
            <a:ext cx="822105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/>
              <a:buChar char="Ø"/>
              <a:defRPr/>
            </a:pPr>
            <a:r>
              <a:rPr lang="ru-RU" sz="2200" dirty="0"/>
              <a:t>В </a:t>
            </a:r>
            <a:r>
              <a:rPr lang="ru-RU" sz="2200" dirty="0" smtClean="0"/>
              <a:t>2021 </a:t>
            </a:r>
            <a:r>
              <a:rPr lang="ru-RU" sz="2200" dirty="0"/>
              <a:t>году – </a:t>
            </a:r>
            <a:r>
              <a:rPr lang="ru-RU" sz="2200" dirty="0" smtClean="0"/>
              <a:t>160 </a:t>
            </a:r>
            <a:r>
              <a:rPr lang="ru-RU" sz="2200" dirty="0"/>
              <a:t>обращений </a:t>
            </a:r>
          </a:p>
          <a:p>
            <a:pPr marL="285750" indent="-285750">
              <a:buFont typeface="Wingdings"/>
              <a:buChar char="Ø"/>
              <a:defRPr/>
            </a:pPr>
            <a:r>
              <a:rPr lang="ru-RU" sz="2200" dirty="0"/>
              <a:t>В </a:t>
            </a:r>
            <a:r>
              <a:rPr lang="ru-RU" sz="2200" dirty="0" smtClean="0"/>
              <a:t>2020 </a:t>
            </a:r>
            <a:r>
              <a:rPr lang="ru-RU" sz="2200" dirty="0"/>
              <a:t>году </a:t>
            </a:r>
            <a:r>
              <a:rPr lang="ru-RU" sz="2200" dirty="0" smtClean="0"/>
              <a:t>– 169 обращений</a:t>
            </a:r>
            <a:endParaRPr lang="ru-RU" sz="2200" dirty="0"/>
          </a:p>
        </p:txBody>
      </p:sp>
      <p:sp>
        <p:nvSpPr>
          <p:cNvPr id="8" name="Правая фигурная скобка 7"/>
          <p:cNvSpPr/>
          <p:nvPr/>
        </p:nvSpPr>
        <p:spPr bwMode="auto">
          <a:xfrm>
            <a:off x="4948518" y="1736137"/>
            <a:ext cx="250341" cy="623843"/>
          </a:xfrm>
          <a:prstGeom prst="rightBrace">
            <a:avLst>
              <a:gd name="adj1" fmla="val 8333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TextBox 8"/>
          <p:cNvSpPr>
            <a:spLocks/>
          </p:cNvSpPr>
          <p:nvPr/>
        </p:nvSpPr>
        <p:spPr bwMode="auto">
          <a:xfrm>
            <a:off x="5643911" y="1799477"/>
            <a:ext cx="276883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200" dirty="0" smtClean="0"/>
              <a:t>Уменьшение </a:t>
            </a:r>
            <a:r>
              <a:rPr lang="ru-RU" sz="2200" dirty="0"/>
              <a:t>на </a:t>
            </a:r>
            <a:r>
              <a:rPr lang="ru-RU" sz="2200" dirty="0" smtClean="0"/>
              <a:t>5,4% </a:t>
            </a:r>
            <a:endParaRPr lang="ru-RU" sz="2200" dirty="0"/>
          </a:p>
        </p:txBody>
      </p:sp>
      <p:sp>
        <p:nvSpPr>
          <p:cNvPr id="14" name="TextBox 17"/>
          <p:cNvSpPr>
            <a:spLocks/>
          </p:cNvSpPr>
          <p:nvPr/>
        </p:nvSpPr>
        <p:spPr bwMode="auto">
          <a:xfrm>
            <a:off x="163128" y="2652276"/>
            <a:ext cx="1168101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2200" b="1" dirty="0">
                <a:solidFill>
                  <a:srgbClr val="7030A0"/>
                </a:solidFill>
                <a:cs typeface="Times New Roman"/>
              </a:rPr>
              <a:t>Количество обращений поступивших из Администрации Томской области </a:t>
            </a:r>
          </a:p>
        </p:txBody>
      </p:sp>
      <p:sp>
        <p:nvSpPr>
          <p:cNvPr id="15" name="TextBox 18"/>
          <p:cNvSpPr>
            <a:spLocks/>
          </p:cNvSpPr>
          <p:nvPr/>
        </p:nvSpPr>
        <p:spPr bwMode="auto">
          <a:xfrm>
            <a:off x="957756" y="3392938"/>
            <a:ext cx="372596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/>
              <a:buChar char="q"/>
              <a:defRPr/>
            </a:pPr>
            <a:r>
              <a:rPr lang="ru-RU" sz="2200" dirty="0" smtClean="0"/>
              <a:t>2021 </a:t>
            </a:r>
            <a:r>
              <a:rPr lang="ru-RU" sz="2200" dirty="0"/>
              <a:t>год – </a:t>
            </a:r>
            <a:r>
              <a:rPr lang="ru-RU" sz="2200" dirty="0" smtClean="0"/>
              <a:t>44 </a:t>
            </a:r>
            <a:r>
              <a:rPr lang="ru-RU" sz="2200" dirty="0"/>
              <a:t>обращения</a:t>
            </a:r>
          </a:p>
          <a:p>
            <a:pPr marL="285750" indent="-285750">
              <a:buFont typeface="Wingdings"/>
              <a:buChar char="q"/>
              <a:defRPr/>
            </a:pPr>
            <a:r>
              <a:rPr lang="ru-RU" sz="2200" dirty="0" smtClean="0"/>
              <a:t>2020 </a:t>
            </a:r>
            <a:r>
              <a:rPr lang="ru-RU" sz="2200" dirty="0"/>
              <a:t>год – </a:t>
            </a:r>
            <a:r>
              <a:rPr lang="ru-RU" sz="2200" dirty="0" smtClean="0"/>
              <a:t>23 обращения</a:t>
            </a:r>
            <a:endParaRPr lang="ru-RU" sz="2200" dirty="0"/>
          </a:p>
        </p:txBody>
      </p:sp>
      <p:sp>
        <p:nvSpPr>
          <p:cNvPr id="16" name="Правая фигурная скобка 19"/>
          <p:cNvSpPr/>
          <p:nvPr/>
        </p:nvSpPr>
        <p:spPr bwMode="auto">
          <a:xfrm>
            <a:off x="4867836" y="3489094"/>
            <a:ext cx="331023" cy="589659"/>
          </a:xfrm>
          <a:prstGeom prst="rightBrace">
            <a:avLst>
              <a:gd name="adj1" fmla="val 8333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>
              <a:defRPr/>
            </a:pPr>
            <a:endParaRPr lang="ru-RU" b="1" dirty="0"/>
          </a:p>
        </p:txBody>
      </p:sp>
      <p:sp>
        <p:nvSpPr>
          <p:cNvPr id="17" name="TextBox 20"/>
          <p:cNvSpPr>
            <a:spLocks/>
          </p:cNvSpPr>
          <p:nvPr/>
        </p:nvSpPr>
        <p:spPr bwMode="auto">
          <a:xfrm>
            <a:off x="5643912" y="3562214"/>
            <a:ext cx="2768837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200" dirty="0" smtClean="0"/>
              <a:t>Увеличение </a:t>
            </a:r>
            <a:r>
              <a:rPr lang="ru-RU" sz="2200" dirty="0"/>
              <a:t>на </a:t>
            </a:r>
            <a:r>
              <a:rPr lang="ru-RU" sz="2200" dirty="0" smtClean="0"/>
              <a:t>91,3%</a:t>
            </a:r>
            <a:endParaRPr lang="ru-RU" sz="2200" dirty="0"/>
          </a:p>
        </p:txBody>
      </p:sp>
      <p:sp>
        <p:nvSpPr>
          <p:cNvPr id="18" name="TextBox 21"/>
          <p:cNvSpPr>
            <a:spLocks/>
          </p:cNvSpPr>
          <p:nvPr/>
        </p:nvSpPr>
        <p:spPr bwMode="auto">
          <a:xfrm>
            <a:off x="185325" y="4740413"/>
            <a:ext cx="11821347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0000" algn="just"/>
            <a:r>
              <a:rPr lang="ru-RU" sz="2000" b="1" dirty="0"/>
              <a:t>Из Администрации Томской области в 2021 году поступило 44 обращения (на </a:t>
            </a:r>
            <a:r>
              <a:rPr lang="ru-RU" sz="2000" b="1" dirty="0" smtClean="0"/>
              <a:t>91,3% </a:t>
            </a:r>
            <a:r>
              <a:rPr lang="ru-RU" sz="2000" b="1" dirty="0"/>
              <a:t>больше, чем в 2020 году (в 2020 году – 23 обращения), из них в адрес Администрации Президента Российской Федерации поступило 24 обращения (на </a:t>
            </a:r>
            <a:r>
              <a:rPr lang="ru-RU" sz="2000" b="1" dirty="0" smtClean="0"/>
              <a:t>33,4% </a:t>
            </a:r>
            <a:r>
              <a:rPr lang="ru-RU" sz="2000" b="1" dirty="0"/>
              <a:t>меньше,  чем в 2020 году (в 2020 году – 36 обращений), также было 5 </a:t>
            </a:r>
            <a:r>
              <a:rPr lang="ru-RU" sz="2000" b="1" dirty="0" smtClean="0"/>
              <a:t>обращений </a:t>
            </a:r>
            <a:r>
              <a:rPr lang="ru-RU" sz="2000" b="1" dirty="0"/>
              <a:t>от депутатов Думы Кожевниковского района и 1 обращение в общественную приемную Кожевниковского местного отделения Партии «Единая Россия».</a:t>
            </a:r>
          </a:p>
        </p:txBody>
      </p:sp>
      <p:pic>
        <p:nvPicPr>
          <p:cNvPr id="19" name="Picture 6" descr="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6373"/>
            <a:ext cx="1084729" cy="1324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Заголовок 5"/>
          <p:cNvSpPr txBox="1">
            <a:spLocks/>
          </p:cNvSpPr>
          <p:nvPr/>
        </p:nvSpPr>
        <p:spPr>
          <a:xfrm>
            <a:off x="1183341" y="186463"/>
            <a:ext cx="10883152" cy="56656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 smtClean="0">
                <a:latin typeface="+mn-lt"/>
              </a:rPr>
              <a:t>Работа с обращениями граждан</a:t>
            </a:r>
            <a:endParaRPr lang="ru-RU" sz="28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69150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>
            <a:spLocks/>
          </p:cNvSpPr>
          <p:nvPr/>
        </p:nvSpPr>
        <p:spPr bwMode="auto">
          <a:xfrm>
            <a:off x="157511" y="1379645"/>
            <a:ext cx="11738654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900" b="1" u="sng" dirty="0">
                <a:solidFill>
                  <a:srgbClr val="7030A0"/>
                </a:solidFill>
              </a:rPr>
              <a:t>Рассмотрено по существу: </a:t>
            </a:r>
            <a:r>
              <a:rPr lang="ru-RU" sz="1900" b="1" u="sng" dirty="0" smtClean="0">
                <a:solidFill>
                  <a:srgbClr val="7030A0"/>
                </a:solidFill>
              </a:rPr>
              <a:t>160 </a:t>
            </a:r>
            <a:r>
              <a:rPr lang="ru-RU" sz="1900" b="1" u="sng" dirty="0">
                <a:solidFill>
                  <a:srgbClr val="7030A0"/>
                </a:solidFill>
              </a:rPr>
              <a:t>обращений, из них:</a:t>
            </a:r>
            <a:endParaRPr sz="1900" dirty="0">
              <a:solidFill>
                <a:srgbClr val="7030A0"/>
              </a:solidFill>
            </a:endParaRPr>
          </a:p>
          <a:p>
            <a:pPr algn="just">
              <a:defRPr/>
            </a:pPr>
            <a:r>
              <a:rPr lang="ru-RU" sz="1900" b="1" dirty="0">
                <a:cs typeface="Times New Roman"/>
              </a:rPr>
              <a:t>- </a:t>
            </a:r>
            <a:r>
              <a:rPr lang="ru-RU" sz="1900" b="1" dirty="0" smtClean="0">
                <a:cs typeface="Times New Roman"/>
              </a:rPr>
              <a:t>отрицательно </a:t>
            </a:r>
            <a:r>
              <a:rPr lang="ru-RU" sz="1900" b="1" dirty="0">
                <a:cs typeface="Times New Roman"/>
              </a:rPr>
              <a:t>– 0</a:t>
            </a:r>
            <a:endParaRPr lang="ru-RU" sz="1900" dirty="0">
              <a:cs typeface="Times New Roman"/>
            </a:endParaRPr>
          </a:p>
          <a:p>
            <a:pPr algn="just">
              <a:defRPr/>
            </a:pPr>
            <a:r>
              <a:rPr lang="ru-RU" sz="1900" b="1" dirty="0">
                <a:cs typeface="Times New Roman"/>
              </a:rPr>
              <a:t>- разъяснено – </a:t>
            </a:r>
            <a:r>
              <a:rPr lang="ru-RU" sz="1900" b="1" dirty="0" smtClean="0">
                <a:cs typeface="Times New Roman"/>
              </a:rPr>
              <a:t>101</a:t>
            </a:r>
            <a:endParaRPr lang="ru-RU" sz="1900" dirty="0">
              <a:cs typeface="Times New Roman"/>
            </a:endParaRPr>
          </a:p>
          <a:p>
            <a:pPr algn="just">
              <a:defRPr/>
            </a:pPr>
            <a:r>
              <a:rPr lang="ru-RU" sz="1900" b="1" dirty="0">
                <a:cs typeface="Times New Roman"/>
              </a:rPr>
              <a:t>- передано на рассмотрение в другую организацию – </a:t>
            </a:r>
            <a:r>
              <a:rPr lang="ru-RU" sz="1900" b="1" dirty="0" smtClean="0">
                <a:cs typeface="Times New Roman"/>
              </a:rPr>
              <a:t>59</a:t>
            </a:r>
            <a:endParaRPr lang="ru-RU" sz="1900" dirty="0">
              <a:cs typeface="Times New Roman"/>
            </a:endParaRPr>
          </a:p>
          <a:p>
            <a:pPr algn="just">
              <a:defRPr/>
            </a:pPr>
            <a:r>
              <a:rPr lang="ru-RU" sz="1900" b="1" dirty="0">
                <a:cs typeface="Times New Roman"/>
              </a:rPr>
              <a:t>- оставлено без ответа – 0</a:t>
            </a:r>
            <a:endParaRPr lang="ru-RU" sz="1900" dirty="0">
              <a:cs typeface="Times New Roman"/>
            </a:endParaRPr>
          </a:p>
          <a:p>
            <a:pPr algn="just">
              <a:defRPr/>
            </a:pPr>
            <a:r>
              <a:rPr lang="ru-RU" sz="1900" b="1" dirty="0" smtClean="0"/>
              <a:t>Увеличилось </a:t>
            </a:r>
            <a:r>
              <a:rPr lang="ru-RU" sz="1900" b="1" dirty="0"/>
              <a:t>количество повторных обращений – </a:t>
            </a:r>
            <a:r>
              <a:rPr lang="ru-RU" sz="1900" b="1" dirty="0" smtClean="0"/>
              <a:t>67 </a:t>
            </a:r>
            <a:r>
              <a:rPr lang="ru-RU" sz="1900" b="1" dirty="0"/>
              <a:t>(в </a:t>
            </a:r>
            <a:r>
              <a:rPr lang="ru-RU" sz="1900" b="1" dirty="0" smtClean="0"/>
              <a:t>2020 </a:t>
            </a:r>
            <a:r>
              <a:rPr lang="ru-RU" sz="1900" b="1" dirty="0"/>
              <a:t>году поступило </a:t>
            </a:r>
            <a:r>
              <a:rPr lang="ru-RU" sz="1900" b="1" dirty="0" smtClean="0"/>
              <a:t>65 </a:t>
            </a:r>
            <a:r>
              <a:rPr lang="ru-RU" sz="1900" b="1" dirty="0"/>
              <a:t>повторных </a:t>
            </a:r>
            <a:r>
              <a:rPr lang="ru-RU" sz="1900" b="1" dirty="0" smtClean="0"/>
              <a:t>обращений).</a:t>
            </a:r>
            <a:endParaRPr lang="ru-RU" sz="1900" dirty="0"/>
          </a:p>
        </p:txBody>
      </p:sp>
      <p:pic>
        <p:nvPicPr>
          <p:cNvPr id="6" name="Picture 6" descr="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6373"/>
            <a:ext cx="1084729" cy="1324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5"/>
          <p:cNvSpPr txBox="1">
            <a:spLocks/>
          </p:cNvSpPr>
          <p:nvPr/>
        </p:nvSpPr>
        <p:spPr bwMode="auto">
          <a:xfrm>
            <a:off x="1183341" y="186463"/>
            <a:ext cx="10883152" cy="56656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 smtClean="0">
                <a:latin typeface="+mn-lt"/>
              </a:rPr>
              <a:t>Работа с обращениями граждан</a:t>
            </a:r>
            <a:endParaRPr lang="ru-RU" sz="2800" dirty="0">
              <a:latin typeface="+mn-lt"/>
            </a:endParaRPr>
          </a:p>
        </p:txBody>
      </p:sp>
      <p:sp>
        <p:nvSpPr>
          <p:cNvPr id="8" name="TextBox 3"/>
          <p:cNvSpPr>
            <a:spLocks/>
          </p:cNvSpPr>
          <p:nvPr/>
        </p:nvSpPr>
        <p:spPr bwMode="auto">
          <a:xfrm>
            <a:off x="190939" y="3293734"/>
            <a:ext cx="11821766" cy="661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sz="1850" b="1" dirty="0">
                <a:solidFill>
                  <a:srgbClr val="7030A0"/>
                </a:solidFill>
                <a:cs typeface="Times New Roman"/>
              </a:rPr>
              <a:t>Результат рассмотрения обращений граждан</a:t>
            </a:r>
            <a:endParaRPr lang="ru-RU" sz="1850" dirty="0">
              <a:solidFill>
                <a:srgbClr val="7030A0"/>
              </a:solidFill>
              <a:cs typeface="Times New Roman"/>
            </a:endParaRPr>
          </a:p>
          <a:p>
            <a:pPr algn="ctr">
              <a:defRPr/>
            </a:pPr>
            <a:r>
              <a:rPr lang="ru-RU" sz="1850" b="1" dirty="0">
                <a:solidFill>
                  <a:srgbClr val="7030A0"/>
                </a:solidFill>
                <a:cs typeface="Times New Roman"/>
              </a:rPr>
              <a:t> в сельских поселениях Кожевниковского района за </a:t>
            </a:r>
            <a:r>
              <a:rPr lang="ru-RU" sz="1850" b="1" dirty="0" smtClean="0">
                <a:solidFill>
                  <a:srgbClr val="7030A0"/>
                </a:solidFill>
                <a:cs typeface="Times New Roman"/>
              </a:rPr>
              <a:t>2021 </a:t>
            </a:r>
            <a:r>
              <a:rPr lang="ru-RU" sz="1850" b="1" dirty="0">
                <a:solidFill>
                  <a:srgbClr val="7030A0"/>
                </a:solidFill>
                <a:cs typeface="Times New Roman"/>
              </a:rPr>
              <a:t>год, в сравнении с </a:t>
            </a:r>
            <a:r>
              <a:rPr lang="ru-RU" sz="1850" b="1" dirty="0" smtClean="0">
                <a:solidFill>
                  <a:srgbClr val="7030A0"/>
                </a:solidFill>
                <a:cs typeface="Times New Roman"/>
              </a:rPr>
              <a:t>2017-20 </a:t>
            </a:r>
            <a:r>
              <a:rPr lang="ru-RU" sz="1850" b="1" dirty="0">
                <a:solidFill>
                  <a:srgbClr val="7030A0"/>
                </a:solidFill>
                <a:cs typeface="Times New Roman"/>
              </a:rPr>
              <a:t>гг.  </a:t>
            </a:r>
            <a:endParaRPr lang="ru-RU" sz="1850" dirty="0">
              <a:solidFill>
                <a:srgbClr val="7030A0"/>
              </a:solidFill>
              <a:cs typeface="Times New Roman"/>
            </a:endParaRPr>
          </a:p>
        </p:txBody>
      </p:sp>
      <p:graphicFrame>
        <p:nvGraphicFramePr>
          <p:cNvPr id="9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9070973"/>
              </p:ext>
            </p:extLst>
          </p:nvPr>
        </p:nvGraphicFramePr>
        <p:xfrm>
          <a:off x="190939" y="4154068"/>
          <a:ext cx="11705226" cy="2535961"/>
        </p:xfrm>
        <a:graphic>
          <a:graphicData uri="http://schemas.openxmlformats.org/drawingml/2006/table">
            <a:tbl>
              <a:tblPr firstRow="1" firstCol="1" bandRow="1"/>
              <a:tblGrid>
                <a:gridCol w="10574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336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245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199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3460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7894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8932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0981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15294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80409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59286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250" b="1" dirty="0" smtClean="0">
                          <a:latin typeface="+mn-lt"/>
                        </a:rPr>
                        <a:t>Сельское поселение</a:t>
                      </a:r>
                      <a:endParaRPr lang="ru-RU" sz="1250" b="1" dirty="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250" b="1" dirty="0" smtClean="0">
                          <a:latin typeface="+mn-lt"/>
                        </a:rPr>
                        <a:t>Уртамское</a:t>
                      </a:r>
                      <a:endParaRPr lang="ru-RU" sz="1250" b="1" dirty="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250" b="1" dirty="0">
                          <a:latin typeface="+mn-lt"/>
                        </a:rPr>
                        <a:t>Вороновское</a:t>
                      </a:r>
                      <a:endParaRPr lang="ru-RU" sz="1250" b="1" dirty="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250" b="1" dirty="0">
                          <a:latin typeface="+mn-lt"/>
                        </a:rPr>
                        <a:t>Малиновское</a:t>
                      </a:r>
                      <a:endParaRPr lang="ru-RU" sz="1250" b="1" dirty="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250" b="1" dirty="0">
                          <a:latin typeface="+mn-lt"/>
                        </a:rPr>
                        <a:t>Староювалинское</a:t>
                      </a:r>
                      <a:endParaRPr lang="ru-RU" sz="1250" b="1" dirty="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250" b="1" dirty="0">
                          <a:latin typeface="+mn-lt"/>
                        </a:rPr>
                        <a:t>Кожевниковское</a:t>
                      </a:r>
                      <a:endParaRPr lang="ru-RU" sz="1250" b="1" dirty="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250" b="1" dirty="0">
                          <a:latin typeface="+mn-lt"/>
                        </a:rPr>
                        <a:t>Чилинское</a:t>
                      </a:r>
                      <a:endParaRPr lang="ru-RU" sz="1250" b="1" dirty="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250" b="1" dirty="0">
                          <a:latin typeface="+mn-lt"/>
                        </a:rPr>
                        <a:t>Песочнодубровское</a:t>
                      </a:r>
                      <a:endParaRPr lang="ru-RU" sz="1250" b="1" dirty="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250" b="1" dirty="0">
                          <a:latin typeface="+mn-lt"/>
                        </a:rPr>
                        <a:t>Новопокровское</a:t>
                      </a:r>
                      <a:endParaRPr lang="ru-RU" sz="1250" b="1" dirty="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0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250" b="1" dirty="0">
                          <a:latin typeface="+mn-lt"/>
                        </a:rPr>
                        <a:t>Прочие</a:t>
                      </a:r>
                      <a:endParaRPr lang="ru-RU" sz="1250" b="1" dirty="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666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600" dirty="0">
                          <a:latin typeface="+mn-lt"/>
                        </a:rPr>
                        <a:t>2017 год</a:t>
                      </a:r>
                      <a:endParaRPr lang="ru-RU" sz="1600" dirty="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700" dirty="0">
                          <a:latin typeface="+mn-lt"/>
                        </a:rPr>
                        <a:t>2</a:t>
                      </a:r>
                      <a:endParaRPr lang="ru-RU" sz="1700" dirty="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700">
                          <a:latin typeface="+mn-lt"/>
                        </a:rPr>
                        <a:t>15</a:t>
                      </a:r>
                      <a:endParaRPr lang="ru-RU" sz="170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700" dirty="0">
                          <a:latin typeface="+mn-lt"/>
                        </a:rPr>
                        <a:t>20</a:t>
                      </a:r>
                      <a:endParaRPr lang="ru-RU" sz="1700" dirty="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700" dirty="0">
                          <a:latin typeface="+mn-lt"/>
                        </a:rPr>
                        <a:t>2</a:t>
                      </a:r>
                      <a:endParaRPr lang="ru-RU" sz="1700" dirty="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700" dirty="0">
                          <a:latin typeface="+mn-lt"/>
                        </a:rPr>
                        <a:t>73</a:t>
                      </a:r>
                      <a:endParaRPr lang="ru-RU" sz="1700" dirty="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700">
                          <a:latin typeface="+mn-lt"/>
                        </a:rPr>
                        <a:t>9</a:t>
                      </a:r>
                      <a:endParaRPr lang="ru-RU" sz="170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700">
                          <a:latin typeface="+mn-lt"/>
                        </a:rPr>
                        <a:t>5</a:t>
                      </a:r>
                      <a:endParaRPr lang="ru-RU" sz="170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700">
                          <a:latin typeface="+mn-lt"/>
                        </a:rPr>
                        <a:t>6</a:t>
                      </a:r>
                      <a:endParaRPr lang="ru-RU" sz="170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700">
                          <a:latin typeface="+mn-lt"/>
                        </a:rPr>
                        <a:t>4</a:t>
                      </a:r>
                      <a:endParaRPr lang="ru-RU" sz="170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666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600" dirty="0">
                          <a:latin typeface="+mn-lt"/>
                        </a:rPr>
                        <a:t>2018 год</a:t>
                      </a:r>
                      <a:endParaRPr lang="ru-RU" sz="1600" dirty="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700">
                          <a:latin typeface="+mn-lt"/>
                        </a:rPr>
                        <a:t>3</a:t>
                      </a:r>
                      <a:endParaRPr lang="ru-RU" sz="170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700" dirty="0">
                          <a:latin typeface="+mn-lt"/>
                        </a:rPr>
                        <a:t>8</a:t>
                      </a:r>
                      <a:endParaRPr lang="ru-RU" sz="1700" dirty="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700">
                          <a:latin typeface="+mn-lt"/>
                        </a:rPr>
                        <a:t>4</a:t>
                      </a:r>
                      <a:endParaRPr lang="ru-RU" sz="170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700" dirty="0">
                          <a:latin typeface="+mn-lt"/>
                        </a:rPr>
                        <a:t>6</a:t>
                      </a:r>
                      <a:endParaRPr lang="ru-RU" sz="1700" dirty="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700" dirty="0">
                          <a:latin typeface="+mn-lt"/>
                        </a:rPr>
                        <a:t>80</a:t>
                      </a:r>
                      <a:endParaRPr lang="ru-RU" sz="1700" dirty="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700" dirty="0">
                          <a:latin typeface="+mn-lt"/>
                        </a:rPr>
                        <a:t>1</a:t>
                      </a:r>
                      <a:endParaRPr lang="ru-RU" sz="1700" dirty="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700" dirty="0">
                          <a:latin typeface="+mn-lt"/>
                        </a:rPr>
                        <a:t>3</a:t>
                      </a:r>
                      <a:endParaRPr lang="ru-RU" sz="1700" dirty="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700">
                          <a:latin typeface="+mn-lt"/>
                        </a:rPr>
                        <a:t>5</a:t>
                      </a:r>
                      <a:endParaRPr lang="ru-RU" sz="170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700">
                          <a:latin typeface="+mn-lt"/>
                        </a:rPr>
                        <a:t>7</a:t>
                      </a:r>
                      <a:endParaRPr lang="ru-RU" sz="170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666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600" dirty="0">
                          <a:latin typeface="+mn-lt"/>
                        </a:rPr>
                        <a:t>2019 год</a:t>
                      </a:r>
                      <a:endParaRPr lang="ru-RU" sz="1600" dirty="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700">
                          <a:latin typeface="+mn-lt"/>
                        </a:rPr>
                        <a:t>3</a:t>
                      </a:r>
                      <a:endParaRPr lang="ru-RU" sz="170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700" dirty="0">
                          <a:latin typeface="+mn-lt"/>
                        </a:rPr>
                        <a:t>5</a:t>
                      </a:r>
                      <a:endParaRPr lang="ru-RU" sz="1700" dirty="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700" dirty="0">
                          <a:latin typeface="+mn-lt"/>
                        </a:rPr>
                        <a:t>3</a:t>
                      </a:r>
                      <a:endParaRPr lang="ru-RU" sz="1700" dirty="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700">
                          <a:latin typeface="+mn-lt"/>
                        </a:rPr>
                        <a:t>5</a:t>
                      </a:r>
                      <a:endParaRPr lang="ru-RU" sz="170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700">
                          <a:latin typeface="+mn-lt"/>
                        </a:rPr>
                        <a:t>100</a:t>
                      </a:r>
                      <a:endParaRPr lang="ru-RU" sz="170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700">
                          <a:latin typeface="+mn-lt"/>
                        </a:rPr>
                        <a:t>7</a:t>
                      </a:r>
                      <a:endParaRPr lang="ru-RU" sz="170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700" dirty="0">
                          <a:latin typeface="+mn-lt"/>
                        </a:rPr>
                        <a:t>1</a:t>
                      </a:r>
                      <a:endParaRPr lang="ru-RU" sz="1700" dirty="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700" dirty="0">
                          <a:latin typeface="+mn-lt"/>
                        </a:rPr>
                        <a:t>7</a:t>
                      </a:r>
                      <a:endParaRPr lang="ru-RU" sz="1700" dirty="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700">
                          <a:latin typeface="+mn-lt"/>
                        </a:rPr>
                        <a:t>13</a:t>
                      </a:r>
                      <a:endParaRPr lang="ru-RU" sz="170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666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600" dirty="0">
                          <a:latin typeface="+mn-lt"/>
                        </a:rPr>
                        <a:t>2020 год</a:t>
                      </a:r>
                      <a:endParaRPr lang="ru-RU" sz="1600" dirty="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700">
                          <a:latin typeface="+mn-lt"/>
                        </a:rPr>
                        <a:t>0</a:t>
                      </a:r>
                      <a:endParaRPr lang="ru-RU" sz="170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700">
                          <a:latin typeface="+mn-lt"/>
                        </a:rPr>
                        <a:t>11</a:t>
                      </a:r>
                      <a:endParaRPr lang="ru-RU" sz="170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700" dirty="0">
                          <a:latin typeface="+mn-lt"/>
                        </a:rPr>
                        <a:t>2</a:t>
                      </a:r>
                      <a:endParaRPr lang="ru-RU" sz="1700" dirty="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700" dirty="0">
                          <a:latin typeface="+mn-lt"/>
                        </a:rPr>
                        <a:t>1</a:t>
                      </a:r>
                      <a:endParaRPr lang="ru-RU" sz="1700" dirty="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700">
                          <a:latin typeface="+mn-lt"/>
                        </a:rPr>
                        <a:t>143</a:t>
                      </a:r>
                      <a:endParaRPr lang="ru-RU" sz="170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700">
                          <a:latin typeface="+mn-lt"/>
                        </a:rPr>
                        <a:t>0</a:t>
                      </a:r>
                      <a:endParaRPr lang="ru-RU" sz="170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700" dirty="0">
                          <a:latin typeface="+mn-lt"/>
                        </a:rPr>
                        <a:t>1</a:t>
                      </a:r>
                      <a:endParaRPr lang="ru-RU" sz="1700" dirty="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700" dirty="0">
                          <a:latin typeface="+mn-lt"/>
                        </a:rPr>
                        <a:t>1</a:t>
                      </a:r>
                      <a:endParaRPr lang="ru-RU" sz="1700" dirty="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700" dirty="0">
                          <a:latin typeface="+mn-lt"/>
                        </a:rPr>
                        <a:t>8</a:t>
                      </a:r>
                      <a:endParaRPr lang="ru-RU" sz="1700" dirty="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666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600" dirty="0" smtClean="0">
                          <a:latin typeface="+mn-lt"/>
                          <a:ea typeface="Times New Roman"/>
                        </a:rPr>
                        <a:t>2021 год</a:t>
                      </a:r>
                      <a:endParaRPr lang="ru-RU" sz="1600" dirty="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700" dirty="0" smtClean="0">
                          <a:latin typeface="+mn-lt"/>
                          <a:ea typeface="Times New Roman"/>
                        </a:rPr>
                        <a:t>1</a:t>
                      </a:r>
                      <a:endParaRPr lang="ru-RU" sz="1700" dirty="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700" dirty="0" smtClean="0">
                          <a:latin typeface="+mn-lt"/>
                          <a:ea typeface="Times New Roman"/>
                        </a:rPr>
                        <a:t>3</a:t>
                      </a:r>
                      <a:endParaRPr lang="ru-RU" sz="1700" dirty="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700" dirty="0" smtClean="0">
                          <a:latin typeface="+mn-lt"/>
                          <a:ea typeface="Times New Roman"/>
                        </a:rPr>
                        <a:t>3</a:t>
                      </a:r>
                      <a:endParaRPr lang="ru-RU" sz="1700" dirty="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700" dirty="0" smtClean="0">
                          <a:latin typeface="+mn-lt"/>
                          <a:ea typeface="Times New Roman"/>
                        </a:rPr>
                        <a:t>1</a:t>
                      </a:r>
                      <a:endParaRPr lang="ru-RU" sz="1700" dirty="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700" dirty="0" smtClean="0">
                          <a:latin typeface="+mn-lt"/>
                          <a:ea typeface="Times New Roman"/>
                        </a:rPr>
                        <a:t>150</a:t>
                      </a:r>
                      <a:endParaRPr lang="ru-RU" sz="1700" dirty="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700" dirty="0" smtClean="0">
                          <a:latin typeface="+mn-lt"/>
                          <a:ea typeface="Times New Roman"/>
                        </a:rPr>
                        <a:t>2</a:t>
                      </a:r>
                      <a:endParaRPr lang="ru-RU" sz="1700" dirty="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700" dirty="0" smtClean="0">
                          <a:latin typeface="+mn-lt"/>
                          <a:ea typeface="Times New Roman"/>
                        </a:rPr>
                        <a:t>2</a:t>
                      </a:r>
                      <a:endParaRPr lang="ru-RU" sz="1700" dirty="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700" dirty="0" smtClean="0">
                          <a:latin typeface="+mn-lt"/>
                          <a:ea typeface="Times New Roman"/>
                        </a:rPr>
                        <a:t>4</a:t>
                      </a:r>
                      <a:endParaRPr lang="ru-RU" sz="1700" dirty="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defRPr/>
                      </a:pPr>
                      <a:r>
                        <a:rPr lang="ru-RU" sz="1700" dirty="0" smtClean="0">
                          <a:latin typeface="+mn-lt"/>
                          <a:ea typeface="Times New Roman"/>
                        </a:rPr>
                        <a:t>14</a:t>
                      </a:r>
                      <a:endParaRPr lang="ru-RU" sz="1700" dirty="0">
                        <a:latin typeface="+mn-lt"/>
                        <a:ea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671282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249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6" name="Picture 6" descr="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6373"/>
            <a:ext cx="1084729" cy="1324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5"/>
          <p:cNvSpPr txBox="1">
            <a:spLocks/>
          </p:cNvSpPr>
          <p:nvPr/>
        </p:nvSpPr>
        <p:spPr bwMode="auto">
          <a:xfrm>
            <a:off x="1183341" y="186463"/>
            <a:ext cx="10883152" cy="56656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 smtClean="0">
                <a:latin typeface="+mn-lt"/>
              </a:rPr>
              <a:t>Работа с обращениями граждан</a:t>
            </a:r>
            <a:endParaRPr lang="ru-RU" sz="2800" dirty="0">
              <a:latin typeface="+mn-l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2637" y="1482300"/>
            <a:ext cx="11775881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000" algn="just"/>
            <a:r>
              <a:rPr lang="ru-RU" sz="2200" dirty="0"/>
              <a:t>С 2021 года началась работа в информационной платформе ОНФ/Помощь, куда поступают обращения граждан, обратившихся на Прямую Линию Президента Российской Федерации. За отчетный период к Президенту Российской Федерации обратилось 26 человек по различным вопросам. Так же начали поступать обращения на информационную платформу обратной связи (ПОС), за 2021 года обращений поступило – 11. Часть обращений была рассмотрена специалистами Администрации Кожевниковского района, часть направлена по подведомственности в Кожевниковское, Староювалинское, </a:t>
            </a:r>
            <a:r>
              <a:rPr lang="ru-RU" sz="2200" dirty="0" smtClean="0"/>
              <a:t>Песочнодубровское </a:t>
            </a:r>
            <a:r>
              <a:rPr lang="ru-RU" sz="2200" dirty="0"/>
              <a:t>сельские поселения.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847" y="4667334"/>
            <a:ext cx="2461189" cy="17739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6882" y="4667334"/>
            <a:ext cx="3266893" cy="17739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5986" y="4667335"/>
            <a:ext cx="2517091" cy="17739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5122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6" name="Picture 6" descr="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6373"/>
            <a:ext cx="1084729" cy="1324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5"/>
          <p:cNvSpPr txBox="1">
            <a:spLocks/>
          </p:cNvSpPr>
          <p:nvPr/>
        </p:nvSpPr>
        <p:spPr bwMode="auto">
          <a:xfrm>
            <a:off x="1111623" y="276110"/>
            <a:ext cx="10883152" cy="80861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>
                <a:latin typeface="+mn-lt"/>
              </a:rPr>
              <a:t>Информирование населения о деятельности Главы Кожевниковского района, Администрации Кожевниковского района </a:t>
            </a:r>
            <a:endParaRPr lang="ru-RU" sz="2800" dirty="0">
              <a:latin typeface="+mn-l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43435" y="3589083"/>
            <a:ext cx="11815482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900" b="1" dirty="0">
                <a:solidFill>
                  <a:srgbClr val="7030A0"/>
                </a:solidFill>
                <a:ea typeface="Calibri" panose="020F0502020204030204" pitchFamily="34" charset="0"/>
              </a:rPr>
              <a:t>В </a:t>
            </a:r>
            <a:r>
              <a:rPr lang="ru-RU" sz="1900" b="1" dirty="0" smtClean="0">
                <a:solidFill>
                  <a:srgbClr val="7030A0"/>
                </a:solidFill>
                <a:ea typeface="Calibri" panose="020F0502020204030204" pitchFamily="34" charset="0"/>
              </a:rPr>
              <a:t>2020-2021 </a:t>
            </a:r>
            <a:r>
              <a:rPr lang="ru-RU" sz="1900" b="1" dirty="0">
                <a:solidFill>
                  <a:srgbClr val="7030A0"/>
                </a:solidFill>
                <a:ea typeface="Calibri" panose="020F0502020204030204" pitchFamily="34" charset="0"/>
              </a:rPr>
              <a:t>году созданы официальные страницы Администрации района в социальных </a:t>
            </a:r>
            <a:r>
              <a:rPr lang="ru-RU" sz="1900" b="1" dirty="0" smtClean="0">
                <a:solidFill>
                  <a:srgbClr val="7030A0"/>
                </a:solidFill>
                <a:ea typeface="Calibri" panose="020F0502020204030204" pitchFamily="34" charset="0"/>
              </a:rPr>
              <a:t>сетях</a:t>
            </a:r>
          </a:p>
          <a:p>
            <a:pPr algn="ctr"/>
            <a:r>
              <a:rPr lang="ru-RU" sz="1900" b="1" dirty="0" smtClean="0">
                <a:solidFill>
                  <a:srgbClr val="7030A0"/>
                </a:solidFill>
                <a:ea typeface="Calibri" panose="020F0502020204030204" pitchFamily="34" charset="0"/>
              </a:rPr>
              <a:t>(</a:t>
            </a:r>
            <a:r>
              <a:rPr lang="ru-RU" sz="1900" b="1" dirty="0">
                <a:solidFill>
                  <a:srgbClr val="7030A0"/>
                </a:solidFill>
                <a:ea typeface="Calibri" panose="020F0502020204030204" pitchFamily="34" charset="0"/>
              </a:rPr>
              <a:t>ОК, </a:t>
            </a:r>
            <a:r>
              <a:rPr lang="en-US" sz="1900" b="1" dirty="0">
                <a:solidFill>
                  <a:srgbClr val="7030A0"/>
                </a:solidFill>
                <a:ea typeface="Calibri" panose="020F0502020204030204" pitchFamily="34" charset="0"/>
              </a:rPr>
              <a:t>VK</a:t>
            </a:r>
            <a:r>
              <a:rPr lang="ru-RU" sz="1900" b="1" dirty="0">
                <a:solidFill>
                  <a:srgbClr val="7030A0"/>
                </a:solidFill>
                <a:ea typeface="Calibri" panose="020F0502020204030204" pitchFamily="34" charset="0"/>
              </a:rPr>
              <a:t>, Телеграмм)</a:t>
            </a:r>
            <a:endParaRPr lang="ru-RU" sz="1900" b="1" dirty="0">
              <a:solidFill>
                <a:srgbClr val="7030A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3435" y="1174378"/>
            <a:ext cx="11896164" cy="2369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7030A0"/>
                </a:solidFill>
                <a:cs typeface="Arial" panose="020B0604020202020204" pitchFamily="34" charset="0"/>
              </a:rPr>
              <a:t>Освещение деятельности органов МСУ</a:t>
            </a:r>
            <a:endParaRPr lang="ru-RU" sz="2200" b="1" dirty="0" smtClean="0"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100" b="1" dirty="0" smtClean="0">
                <a:cs typeface="Arial" panose="020B0604020202020204" pitchFamily="34" charset="0"/>
              </a:rPr>
              <a:t>Районная газета «Знамя труда»;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100" b="1" dirty="0" smtClean="0">
                <a:cs typeface="Arial" panose="020B0604020202020204" pitchFamily="34" charset="0"/>
              </a:rPr>
              <a:t>Встречи с населением: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100" dirty="0" smtClean="0"/>
              <a:t>30 </a:t>
            </a:r>
            <a:r>
              <a:rPr lang="ru-RU" sz="2100" dirty="0"/>
              <a:t>встреч </a:t>
            </a:r>
            <a:r>
              <a:rPr lang="ru-RU" sz="2100" dirty="0" smtClean="0"/>
              <a:t>Главы района (в </a:t>
            </a:r>
            <a:r>
              <a:rPr lang="ru-RU" sz="2100" dirty="0"/>
              <a:t>том числе выездных) с руководителями с/х предприятий, отраслевых организаций, бюджетных учреждений и </a:t>
            </a:r>
            <a:r>
              <a:rPr lang="ru-RU" sz="2100" dirty="0" smtClean="0"/>
              <a:t>предпринимателями;</a:t>
            </a:r>
            <a:endParaRPr lang="ru-RU" sz="2100" dirty="0" smtClean="0"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100" dirty="0" smtClean="0">
                <a:cs typeface="Arial" panose="020B0604020202020204" pitchFamily="34" charset="0"/>
              </a:rPr>
              <a:t>112 встреч Глав органов местного самоуправления и аппарата Администрации района;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100" dirty="0" smtClean="0">
                <a:cs typeface="Arial" panose="020B0604020202020204" pitchFamily="34" charset="0"/>
              </a:rPr>
              <a:t>6 Дней Администрации Кожевниковского района.</a:t>
            </a:r>
            <a:endParaRPr lang="ru-RU" sz="2100" dirty="0"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2310" y="4311016"/>
            <a:ext cx="8635116" cy="24436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399404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6" name="Picture 6" descr="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6373"/>
            <a:ext cx="1084729" cy="1324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5"/>
          <p:cNvSpPr txBox="1">
            <a:spLocks/>
          </p:cNvSpPr>
          <p:nvPr/>
        </p:nvSpPr>
        <p:spPr bwMode="auto">
          <a:xfrm>
            <a:off x="1111623" y="276110"/>
            <a:ext cx="10883152" cy="80861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>
                <a:latin typeface="+mn-lt"/>
              </a:rPr>
              <a:t>Информирование населения о деятельности Главы Кожевниковского района, Администрации Кожевниковского района </a:t>
            </a:r>
            <a:endParaRPr lang="ru-RU" sz="2800" dirty="0">
              <a:latin typeface="+mn-l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111624" y="1152226"/>
            <a:ext cx="1088315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7030A0"/>
                </a:solidFill>
                <a:ea typeface="Calibri" panose="020F0502020204030204" pitchFamily="34" charset="0"/>
              </a:rPr>
              <a:t>Президиум Совета муниципальных образований подвел итоги конкурса «Открытый муниципалитет Томской области».</a:t>
            </a:r>
            <a:endParaRPr lang="ru-RU" sz="2400" dirty="0">
              <a:solidFill>
                <a:srgbClr val="7030A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460" y="1926052"/>
            <a:ext cx="3210340" cy="47749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3528291" y="2218443"/>
            <a:ext cx="8377382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000" algn="just"/>
            <a:r>
              <a:rPr lang="ru-RU" sz="2250" b="1" dirty="0">
                <a:latin typeface="Calibri" panose="020F0502020204030204" pitchFamily="34" charset="0"/>
                <a:ea typeface="Calibri" panose="020F0502020204030204" pitchFamily="34" charset="0"/>
              </a:rPr>
              <a:t>Конкурс «Открытый муниципалитет»</a:t>
            </a:r>
            <a:r>
              <a:rPr lang="ru-RU" sz="2250" dirty="0">
                <a:latin typeface="Calibri" panose="020F0502020204030204" pitchFamily="34" charset="0"/>
                <a:ea typeface="Calibri" panose="020F0502020204030204" pitchFamily="34" charset="0"/>
              </a:rPr>
              <a:t> проходит четвертый год подряд. За звание лучшего в </a:t>
            </a:r>
            <a:r>
              <a:rPr lang="ru-RU" sz="2250" dirty="0" err="1">
                <a:latin typeface="Calibri" panose="020F0502020204030204" pitchFamily="34" charset="0"/>
                <a:ea typeface="Calibri" panose="020F0502020204030204" pitchFamily="34" charset="0"/>
              </a:rPr>
              <a:t>медиапространстве</a:t>
            </a:r>
            <a:r>
              <a:rPr lang="ru-RU" sz="2250" dirty="0">
                <a:latin typeface="Calibri" panose="020F0502020204030204" pitchFamily="34" charset="0"/>
                <a:ea typeface="Calibri" panose="020F0502020204030204" pitchFamily="34" charset="0"/>
              </a:rPr>
              <a:t> и самого доступного для жителей органа местного самоуправления в этот раз боролись 11 конкурсантов. Заявки рассматривали 13 экспертов, в том числе 6 муниципалитетов, которые не принимали участие в конкурсе</a:t>
            </a:r>
            <a:r>
              <a:rPr lang="ru-RU" sz="2250" dirty="0" smtClean="0">
                <a:latin typeface="Calibri" panose="020F0502020204030204" pitchFamily="34" charset="0"/>
                <a:ea typeface="Calibri" panose="020F0502020204030204" pitchFamily="34" charset="0"/>
              </a:rPr>
              <a:t>.</a:t>
            </a:r>
          </a:p>
          <a:p>
            <a:pPr indent="450000" algn="just"/>
            <a:r>
              <a:rPr lang="ru-RU" sz="2250" b="1" u="sng" dirty="0">
                <a:latin typeface="Calibri" panose="020F0502020204030204" pitchFamily="34" charset="0"/>
              </a:rPr>
              <a:t>В группе «Муниципальные районы»</a:t>
            </a:r>
            <a:r>
              <a:rPr lang="ru-RU" sz="2250" dirty="0">
                <a:latin typeface="Calibri" panose="020F0502020204030204" pitchFamily="34" charset="0"/>
              </a:rPr>
              <a:t> была самая высокая конкуренция</a:t>
            </a:r>
            <a:r>
              <a:rPr lang="ru-RU" sz="2250" dirty="0" smtClean="0">
                <a:latin typeface="Calibri" panose="020F0502020204030204" pitchFamily="34" charset="0"/>
              </a:rPr>
              <a:t>.</a:t>
            </a:r>
          </a:p>
          <a:p>
            <a:pPr indent="450000" algn="just"/>
            <a:r>
              <a:rPr lang="ru-RU" sz="2250" dirty="0" smtClean="0">
                <a:latin typeface="Calibri" panose="020F0502020204030204" pitchFamily="34" charset="0"/>
              </a:rPr>
              <a:t>Среди </a:t>
            </a:r>
            <a:r>
              <a:rPr lang="ru-RU" sz="2250" dirty="0">
                <a:latin typeface="Calibri" panose="020F0502020204030204" pitchFamily="34" charset="0"/>
              </a:rPr>
              <a:t>7 территорий - участниц </a:t>
            </a:r>
            <a:r>
              <a:rPr lang="ru-RU" sz="2250" b="1" dirty="0">
                <a:latin typeface="Calibri" panose="020F0502020204030204" pitchFamily="34" charset="0"/>
              </a:rPr>
              <a:t>первое место</a:t>
            </a:r>
            <a:r>
              <a:rPr lang="ru-RU" sz="2250" dirty="0">
                <a:latin typeface="Calibri" panose="020F0502020204030204" pitchFamily="34" charset="0"/>
              </a:rPr>
              <a:t> </a:t>
            </a:r>
            <a:r>
              <a:rPr lang="ru-RU" sz="2250" b="1" dirty="0">
                <a:latin typeface="Calibri" panose="020F0502020204030204" pitchFamily="34" charset="0"/>
              </a:rPr>
              <a:t>заняла Администрация Кожевниковского района с арсеналом из 319,2 баллов</a:t>
            </a:r>
            <a:r>
              <a:rPr lang="ru-RU" sz="2250" dirty="0">
                <a:latin typeface="Calibri" panose="020F0502020204030204" pitchFamily="34" charset="0"/>
              </a:rPr>
              <a:t>, второе - Администрация Томского района (306,7) и на третьем - Администрация </a:t>
            </a:r>
            <a:r>
              <a:rPr lang="ru-RU" sz="2250" dirty="0" err="1">
                <a:latin typeface="Calibri" panose="020F0502020204030204" pitchFamily="34" charset="0"/>
              </a:rPr>
              <a:t>Колпашевского</a:t>
            </a:r>
            <a:r>
              <a:rPr lang="ru-RU" sz="2250" dirty="0">
                <a:latin typeface="Calibri" panose="020F0502020204030204" pitchFamily="34" charset="0"/>
              </a:rPr>
              <a:t> района (296,4).</a:t>
            </a:r>
          </a:p>
        </p:txBody>
      </p:sp>
    </p:spTree>
    <p:extLst>
      <p:ext uri="{BB962C8B-B14F-4D97-AF65-F5344CB8AC3E}">
        <p14:creationId xmlns:p14="http://schemas.microsoft.com/office/powerpoint/2010/main" val="1217517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6" descr="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6373"/>
            <a:ext cx="1084729" cy="1324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1120589" y="179293"/>
            <a:ext cx="109548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/>
              <a:t>Основные тенденции социально-экономического развития </a:t>
            </a:r>
            <a:r>
              <a:rPr lang="ru-RU" sz="2800" b="1" dirty="0" smtClean="0"/>
              <a:t>района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093694" y="770073"/>
            <a:ext cx="1082936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ea typeface="Calibri" panose="020F0502020204030204" pitchFamily="34" charset="0"/>
              </a:rPr>
              <a:t>Среднемесячная заработная плата, рублей</a:t>
            </a:r>
            <a:endParaRPr lang="ru-RU" sz="2400" dirty="0"/>
          </a:p>
        </p:txBody>
      </p:sp>
      <p:graphicFrame>
        <p:nvGraphicFramePr>
          <p:cNvPr id="6" name="Диаграмма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12982530"/>
              </p:ext>
            </p:extLst>
          </p:nvPr>
        </p:nvGraphicFramePr>
        <p:xfrm>
          <a:off x="268223" y="1410596"/>
          <a:ext cx="11654835" cy="51852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140818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6" name="Picture 6" descr="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6373"/>
            <a:ext cx="1084729" cy="1324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5"/>
          <p:cNvSpPr txBox="1">
            <a:spLocks/>
          </p:cNvSpPr>
          <p:nvPr/>
        </p:nvSpPr>
        <p:spPr bwMode="auto">
          <a:xfrm>
            <a:off x="1111624" y="231287"/>
            <a:ext cx="10883152" cy="80861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latin typeface="+mn-lt"/>
              </a:rPr>
              <a:t>Задачи и основные планируемые результаты</a:t>
            </a:r>
            <a:endParaRPr lang="ru-RU" sz="2400" dirty="0">
              <a:latin typeface="+mn-lt"/>
            </a:endParaRPr>
          </a:p>
          <a:p>
            <a:r>
              <a:rPr lang="ru-RU" sz="2400" b="1" dirty="0">
                <a:latin typeface="+mn-lt"/>
              </a:rPr>
              <a:t>социально-экономического развития Кожевниковского района на </a:t>
            </a:r>
            <a:r>
              <a:rPr lang="ru-RU" sz="2400" b="1" dirty="0" smtClean="0">
                <a:latin typeface="+mn-lt"/>
              </a:rPr>
              <a:t>2022 </a:t>
            </a:r>
            <a:r>
              <a:rPr lang="ru-RU" sz="2400" b="1" dirty="0">
                <a:latin typeface="+mn-lt"/>
              </a:rPr>
              <a:t>год</a:t>
            </a:r>
            <a:endParaRPr lang="ru-RU" sz="2400" dirty="0">
              <a:latin typeface="+mn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1717" y="1287639"/>
            <a:ext cx="11923059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ru-RU" sz="2200" b="1" dirty="0" smtClean="0"/>
              <a:t>«</a:t>
            </a:r>
            <a:r>
              <a:rPr lang="ru-RU" sz="2200" b="1" dirty="0" err="1"/>
              <a:t>Агростартап</a:t>
            </a:r>
            <a:r>
              <a:rPr lang="ru-RU" sz="2200" b="1" dirty="0"/>
              <a:t>»</a:t>
            </a:r>
            <a:r>
              <a:rPr lang="ru-RU" sz="2200" dirty="0"/>
              <a:t> </a:t>
            </a:r>
            <a:r>
              <a:rPr lang="ru-RU" sz="2200" dirty="0" smtClean="0"/>
              <a:t>- 2 КФХ на сумму 8 </a:t>
            </a:r>
            <a:r>
              <a:rPr lang="ru-RU" sz="2200" dirty="0"/>
              <a:t>млн. руб., </a:t>
            </a:r>
            <a:r>
              <a:rPr lang="ru-RU" sz="2200" dirty="0" smtClean="0"/>
              <a:t>дополнительно будет </a:t>
            </a:r>
            <a:r>
              <a:rPr lang="ru-RU" sz="2200" dirty="0"/>
              <a:t>создано </a:t>
            </a:r>
            <a:r>
              <a:rPr lang="ru-RU" sz="2200" dirty="0" smtClean="0"/>
              <a:t>4 рабочих места;</a:t>
            </a:r>
            <a:endParaRPr lang="ru-RU" sz="2200" dirty="0"/>
          </a:p>
          <a:p>
            <a:pPr marL="342900" lvl="0" indent="-342900" algn="just">
              <a:buFont typeface="Wingdings" panose="05000000000000000000" pitchFamily="2" charset="2"/>
              <a:buChar char="q"/>
            </a:pPr>
            <a:r>
              <a:rPr lang="ru-RU" sz="2200" b="1" dirty="0" smtClean="0"/>
              <a:t>Не </a:t>
            </a:r>
            <a:r>
              <a:rPr lang="ru-RU" sz="2200" b="1" dirty="0"/>
              <a:t>допустить уменьшения показателей уровня </a:t>
            </a:r>
            <a:r>
              <a:rPr lang="ru-RU" sz="2200" b="1" dirty="0" smtClean="0"/>
              <a:t>2021 </a:t>
            </a:r>
            <a:r>
              <a:rPr lang="ru-RU" sz="2200" b="1" dirty="0"/>
              <a:t>г.:</a:t>
            </a:r>
          </a:p>
          <a:p>
            <a:pPr marL="342900" lvl="0" indent="-342900" algn="just">
              <a:buFont typeface="Wingdings" panose="05000000000000000000" pitchFamily="2" charset="2"/>
              <a:buChar char="Ø"/>
            </a:pPr>
            <a:r>
              <a:rPr lang="ru-RU" sz="2200" dirty="0"/>
              <a:t>КРС - </a:t>
            </a:r>
            <a:r>
              <a:rPr lang="ru-RU" sz="2200" dirty="0" smtClean="0"/>
              <a:t>13953 </a:t>
            </a:r>
            <a:r>
              <a:rPr lang="ru-RU" sz="2200" dirty="0"/>
              <a:t>голов</a:t>
            </a:r>
          </a:p>
          <a:p>
            <a:pPr marL="342900" lvl="0" indent="-342900" algn="just">
              <a:buFont typeface="Wingdings" panose="05000000000000000000" pitchFamily="2" charset="2"/>
              <a:buChar char="Ø"/>
            </a:pPr>
            <a:r>
              <a:rPr lang="ru-RU" sz="2200" dirty="0"/>
              <a:t>Коров - </a:t>
            </a:r>
            <a:r>
              <a:rPr lang="ru-RU" sz="2200" dirty="0" smtClean="0"/>
              <a:t>5344 </a:t>
            </a:r>
            <a:r>
              <a:rPr lang="ru-RU" sz="2200" dirty="0"/>
              <a:t>голов, в том числе с/х предприятия – </a:t>
            </a:r>
            <a:r>
              <a:rPr lang="ru-RU" sz="2200" dirty="0" smtClean="0"/>
              <a:t>2494, </a:t>
            </a:r>
            <a:r>
              <a:rPr lang="ru-RU" sz="2200" dirty="0"/>
              <a:t>КФХ – </a:t>
            </a:r>
            <a:r>
              <a:rPr lang="ru-RU" sz="2200" dirty="0" smtClean="0"/>
              <a:t>900, </a:t>
            </a:r>
            <a:r>
              <a:rPr lang="ru-RU" sz="2200" dirty="0"/>
              <a:t>ЛПХ – </a:t>
            </a:r>
            <a:r>
              <a:rPr lang="ru-RU" sz="2200" dirty="0" smtClean="0"/>
              <a:t>1950;</a:t>
            </a:r>
            <a:endParaRPr lang="ru-RU" sz="2200" dirty="0"/>
          </a:p>
          <a:p>
            <a:pPr marL="342900" lvl="0" indent="-342900" algn="just">
              <a:buFont typeface="Wingdings" panose="05000000000000000000" pitchFamily="2" charset="2"/>
              <a:buChar char="Ø"/>
            </a:pPr>
            <a:r>
              <a:rPr lang="ru-RU" sz="2200" dirty="0"/>
              <a:t>производства молока по с/х предприятиям - </a:t>
            </a:r>
            <a:r>
              <a:rPr lang="ru-RU" sz="2200" dirty="0" smtClean="0"/>
              <a:t>188788 </a:t>
            </a:r>
            <a:r>
              <a:rPr lang="ru-RU" sz="2200" dirty="0"/>
              <a:t>ц, КФХ - </a:t>
            </a:r>
            <a:r>
              <a:rPr lang="ru-RU" sz="2200" dirty="0" smtClean="0"/>
              <a:t>14406 </a:t>
            </a:r>
            <a:r>
              <a:rPr lang="ru-RU" sz="2200" dirty="0"/>
              <a:t>ц; </a:t>
            </a:r>
          </a:p>
          <a:p>
            <a:pPr marL="342900" lvl="0" indent="-342900" algn="just">
              <a:buFont typeface="Wingdings" panose="05000000000000000000" pitchFamily="2" charset="2"/>
              <a:buChar char="Ø"/>
            </a:pPr>
            <a:r>
              <a:rPr lang="ru-RU" sz="2200" dirty="0"/>
              <a:t>реализации молока по с/х предприятиям - </a:t>
            </a:r>
            <a:r>
              <a:rPr lang="ru-RU" sz="2200" dirty="0" smtClean="0"/>
              <a:t>170182 </a:t>
            </a:r>
            <a:r>
              <a:rPr lang="ru-RU" sz="2200" dirty="0"/>
              <a:t>ц, КФХ - </a:t>
            </a:r>
            <a:r>
              <a:rPr lang="ru-RU" sz="2200" dirty="0" smtClean="0"/>
              <a:t>11276 </a:t>
            </a:r>
            <a:r>
              <a:rPr lang="ru-RU" sz="2200" dirty="0"/>
              <a:t>ц.</a:t>
            </a:r>
          </a:p>
          <a:p>
            <a:pPr marL="342900" lvl="0" indent="-342900" algn="just">
              <a:buFont typeface="Wingdings" panose="05000000000000000000" pitchFamily="2" charset="2"/>
              <a:buChar char="q"/>
            </a:pPr>
            <a:r>
              <a:rPr lang="ru-RU" sz="2200" dirty="0" smtClean="0"/>
              <a:t>В </a:t>
            </a:r>
            <a:r>
              <a:rPr lang="ru-RU" sz="2200" dirty="0"/>
              <a:t>рамках регионального проекта </a:t>
            </a:r>
            <a:r>
              <a:rPr lang="ru-RU" sz="2200" b="1" dirty="0"/>
              <a:t>«Формирование комфортной городской среды»:</a:t>
            </a:r>
            <a:endParaRPr lang="ru-RU" sz="2200" dirty="0"/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200" dirty="0"/>
              <a:t>Благоустройство автомобильной парковки КСОШ № 1 по ул. Гагарина в с. Кожевниково </a:t>
            </a:r>
            <a:r>
              <a:rPr lang="ru-RU" sz="2200" dirty="0" smtClean="0"/>
              <a:t>- 1,806 </a:t>
            </a:r>
            <a:r>
              <a:rPr lang="ru-RU" sz="2200" dirty="0"/>
              <a:t>млн. </a:t>
            </a:r>
            <a:r>
              <a:rPr lang="ru-RU" sz="2200" dirty="0" smtClean="0"/>
              <a:t>рублей.</a:t>
            </a:r>
          </a:p>
          <a:p>
            <a:pPr marL="285750" lvl="0" indent="-285750" algn="just">
              <a:buFont typeface="Wingdings" panose="05000000000000000000" pitchFamily="2" charset="2"/>
              <a:buChar char="q"/>
            </a:pPr>
            <a:r>
              <a:rPr lang="ru-RU" sz="2200" dirty="0" smtClean="0"/>
              <a:t>Разработка </a:t>
            </a:r>
            <a:r>
              <a:rPr lang="ru-RU" sz="2200" dirty="0"/>
              <a:t>ПСД по реконструкции сетей водоснабжения в </a:t>
            </a:r>
            <a:r>
              <a:rPr lang="ru-RU" sz="2200" dirty="0" smtClean="0"/>
              <a:t>с. Кожевниково – 5,986 </a:t>
            </a:r>
            <a:r>
              <a:rPr lang="ru-RU" sz="2200" dirty="0"/>
              <a:t>млн. рублей (ОБ – </a:t>
            </a:r>
            <a:r>
              <a:rPr lang="ru-RU" sz="2200" dirty="0" smtClean="0"/>
              <a:t>4,838 </a:t>
            </a:r>
            <a:r>
              <a:rPr lang="ru-RU" sz="2200" dirty="0"/>
              <a:t>млн. рублей, МБ – </a:t>
            </a:r>
            <a:r>
              <a:rPr lang="ru-RU" sz="2200" dirty="0" smtClean="0"/>
              <a:t>1,148 </a:t>
            </a:r>
            <a:r>
              <a:rPr lang="ru-RU" sz="2200" dirty="0"/>
              <a:t>млн. рублей - </a:t>
            </a:r>
            <a:r>
              <a:rPr lang="ru-RU" sz="2200" dirty="0" err="1"/>
              <a:t>софинансирование</a:t>
            </a:r>
            <a:r>
              <a:rPr lang="ru-RU" sz="2200" dirty="0"/>
              <a:t>);</a:t>
            </a:r>
          </a:p>
          <a:p>
            <a:pPr marL="285750" lvl="0" indent="-285750" algn="just">
              <a:buFont typeface="Wingdings" panose="05000000000000000000" pitchFamily="2" charset="2"/>
              <a:buChar char="q"/>
            </a:pPr>
            <a:r>
              <a:rPr lang="ru-RU" sz="2200" dirty="0"/>
              <a:t> Капитальный ремонт водопровода с. Кожевниково протяженностью 320 м (ул. Садовая от жилого дома № 1 до жилого дома № 21</a:t>
            </a:r>
            <a:r>
              <a:rPr lang="ru-RU" sz="2200" dirty="0" smtClean="0"/>
              <a:t>);</a:t>
            </a:r>
          </a:p>
          <a:p>
            <a:pPr marL="285750" lvl="0" indent="-285750" algn="just">
              <a:buFont typeface="Wingdings" panose="05000000000000000000" pitchFamily="2" charset="2"/>
              <a:buChar char="q"/>
            </a:pPr>
            <a:r>
              <a:rPr lang="ru-RU" sz="2200" dirty="0"/>
              <a:t>Капитальный ремонт водопровода в </a:t>
            </a:r>
            <a:r>
              <a:rPr lang="ru-RU" sz="2200" dirty="0" smtClean="0"/>
              <a:t>с. Кожевниково </a:t>
            </a:r>
            <a:r>
              <a:rPr lang="ru-RU" sz="2200" dirty="0"/>
              <a:t>протяженностью 925 м (ул. Покрышкина (1 уч.: от ул. Ленина до пер. Дзержинский – 800 м; 2 уч.: от жилого дома № 115 до жилого дома № 123 – 125 м</a:t>
            </a:r>
            <a:r>
              <a:rPr lang="ru-RU" sz="2200" dirty="0" smtClean="0"/>
              <a:t>);</a:t>
            </a:r>
            <a:endParaRPr lang="ru-RU" sz="2200" dirty="0"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6925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6" name="Picture 6" descr="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6373"/>
            <a:ext cx="1084729" cy="1324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5"/>
          <p:cNvSpPr txBox="1">
            <a:spLocks/>
          </p:cNvSpPr>
          <p:nvPr/>
        </p:nvSpPr>
        <p:spPr bwMode="auto">
          <a:xfrm>
            <a:off x="1111624" y="267146"/>
            <a:ext cx="10883152" cy="80861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latin typeface="+mn-lt"/>
              </a:rPr>
              <a:t>Задачи и основные планируемые результаты</a:t>
            </a:r>
            <a:endParaRPr lang="ru-RU" sz="2400" dirty="0">
              <a:latin typeface="+mn-lt"/>
            </a:endParaRPr>
          </a:p>
          <a:p>
            <a:r>
              <a:rPr lang="ru-RU" sz="2400" b="1" dirty="0">
                <a:latin typeface="+mn-lt"/>
              </a:rPr>
              <a:t>социально-экономического развития Кожевниковского района на </a:t>
            </a:r>
            <a:r>
              <a:rPr lang="ru-RU" sz="2400" b="1" dirty="0" smtClean="0">
                <a:latin typeface="+mn-lt"/>
              </a:rPr>
              <a:t>2022 </a:t>
            </a:r>
            <a:r>
              <a:rPr lang="ru-RU" sz="2400" b="1" dirty="0">
                <a:latin typeface="+mn-lt"/>
              </a:rPr>
              <a:t>год</a:t>
            </a:r>
            <a:endParaRPr lang="ru-RU" sz="2400" dirty="0">
              <a:latin typeface="+mn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31481" y="1276227"/>
            <a:ext cx="11932024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>
              <a:buFont typeface="Wingdings" panose="05000000000000000000" pitchFamily="2" charset="2"/>
              <a:buChar char="q"/>
            </a:pPr>
            <a:r>
              <a:rPr lang="ru-RU" sz="2200" dirty="0" smtClean="0"/>
              <a:t>Капитальный </a:t>
            </a:r>
            <a:r>
              <a:rPr lang="ru-RU" sz="2200" dirty="0"/>
              <a:t>ремонт тепловой сети в с.Кожевниково протяженностью 160 м (от тепловой камеры № 20 по ул. Карла Маркса 6 до здания по ул. Карла Маркса 8);</a:t>
            </a:r>
          </a:p>
          <a:p>
            <a:pPr marL="342900" lvl="0" indent="-342900" algn="just">
              <a:buFont typeface="Wingdings" panose="05000000000000000000" pitchFamily="2" charset="2"/>
              <a:buChar char="q"/>
            </a:pPr>
            <a:r>
              <a:rPr lang="ru-RU" sz="2200" dirty="0"/>
              <a:t> Капитальный ремонт оборудования котельной (замена котла) с. Уртам, ул. Фрунзе, д.33, строение 2</a:t>
            </a:r>
            <a:r>
              <a:rPr lang="ru-RU" sz="2200" dirty="0" smtClean="0"/>
              <a:t>;</a:t>
            </a:r>
          </a:p>
          <a:p>
            <a:pPr marL="342900" lvl="0" indent="-342900">
              <a:buFont typeface="Wingdings" panose="05000000000000000000" pitchFamily="2" charset="2"/>
              <a:buChar char="q"/>
            </a:pPr>
            <a:r>
              <a:rPr lang="ru-RU" sz="2200" dirty="0"/>
              <a:t>Капитальный ремонт участка водопровода в с. Вороново: </a:t>
            </a:r>
          </a:p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ru-RU" sz="2200" dirty="0"/>
              <a:t>от водонапорной башни до ул. Комсомольская; </a:t>
            </a:r>
          </a:p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ru-RU" sz="2200" dirty="0"/>
              <a:t>по ул. Карла Маркса от дома № 37 до ул. Большая Подгорная дома № 40; </a:t>
            </a:r>
          </a:p>
          <a:p>
            <a:pPr marL="342900" lvl="0" indent="-342900">
              <a:buFont typeface="Wingdings" panose="05000000000000000000" pitchFamily="2" charset="2"/>
              <a:buChar char="Ø"/>
            </a:pPr>
            <a:r>
              <a:rPr lang="ru-RU" sz="2200" dirty="0"/>
              <a:t>по ул. Комсомольская от домов № 1 до № 12.</a:t>
            </a:r>
          </a:p>
          <a:p>
            <a:pPr marL="342900" lvl="0" indent="-342900">
              <a:buFont typeface="Wingdings" panose="05000000000000000000" pitchFamily="2" charset="2"/>
              <a:buChar char="q"/>
            </a:pPr>
            <a:r>
              <a:rPr lang="ru-RU" sz="2200" dirty="0" smtClean="0"/>
              <a:t>Капитальный </a:t>
            </a:r>
            <a:r>
              <a:rPr lang="ru-RU" sz="2200" dirty="0"/>
              <a:t>ремонт теплотрассы в с. Вороново от ул. Карла Маркса от дома </a:t>
            </a:r>
            <a:r>
              <a:rPr lang="ru-RU" sz="2200" dirty="0" smtClean="0"/>
              <a:t>№48а </a:t>
            </a:r>
            <a:r>
              <a:rPr lang="ru-RU" sz="2200" dirty="0"/>
              <a:t>(котельная) до ул. Карла Маркса дома № 23 (жилой дом);</a:t>
            </a:r>
          </a:p>
          <a:p>
            <a:pPr marL="342900" lvl="0" indent="-342900">
              <a:buFont typeface="Wingdings" panose="05000000000000000000" pitchFamily="2" charset="2"/>
              <a:buChar char="q"/>
            </a:pPr>
            <a:r>
              <a:rPr lang="ru-RU" sz="2200" dirty="0"/>
              <a:t> Капитальный ремонт станции водоподготовки с. Уртам, ул. Пушкина, д.17;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ru-RU" sz="2200" dirty="0"/>
              <a:t> Капитальный ремонт водозаборного сооружения с. </a:t>
            </a:r>
            <a:r>
              <a:rPr lang="ru-RU" sz="2200" dirty="0" err="1"/>
              <a:t>Чилино</a:t>
            </a:r>
            <a:r>
              <a:rPr lang="ru-RU" sz="2200" dirty="0"/>
              <a:t>, ул. Городок, 12а;</a:t>
            </a:r>
          </a:p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ru-RU" sz="2200" dirty="0" smtClean="0"/>
              <a:t>Ремонт </a:t>
            </a:r>
            <a:r>
              <a:rPr lang="ru-RU" sz="2200" dirty="0"/>
              <a:t>дорог сельских поселений </a:t>
            </a:r>
            <a:r>
              <a:rPr lang="ru-RU" sz="2200" dirty="0" smtClean="0"/>
              <a:t>(16 участков) - 6,42 км., сумма – 26,63 </a:t>
            </a:r>
            <a:r>
              <a:rPr lang="ru-RU" sz="2200" dirty="0"/>
              <a:t>млн. </a:t>
            </a:r>
            <a:r>
              <a:rPr lang="ru-RU" sz="2200" dirty="0" smtClean="0"/>
              <a:t>рублей;</a:t>
            </a:r>
          </a:p>
          <a:p>
            <a:pPr marL="342900" lvl="0" indent="-342900" algn="just">
              <a:buFont typeface="Wingdings" panose="05000000000000000000" pitchFamily="2" charset="2"/>
              <a:buChar char="q"/>
            </a:pPr>
            <a:r>
              <a:rPr lang="ru-RU" sz="2200" b="1" dirty="0" smtClean="0"/>
              <a:t>МП </a:t>
            </a:r>
            <a:r>
              <a:rPr lang="ru-RU" sz="2200" b="1" dirty="0"/>
              <a:t>«Комплексное развитие сельских территорий»</a:t>
            </a:r>
            <a:r>
              <a:rPr lang="ru-RU" sz="2200" dirty="0"/>
              <a:t> </a:t>
            </a:r>
            <a:r>
              <a:rPr lang="ru-RU" sz="2200" dirty="0" smtClean="0"/>
              <a:t>- 9 </a:t>
            </a:r>
            <a:r>
              <a:rPr lang="ru-RU" sz="2200" dirty="0"/>
              <a:t>семей, в том числе 4 семьи на строительство, ввод жилья составит </a:t>
            </a:r>
            <a:r>
              <a:rPr lang="ru-RU" sz="2200" dirty="0" smtClean="0"/>
              <a:t>460 </a:t>
            </a:r>
            <a:r>
              <a:rPr lang="ru-RU" sz="2200" dirty="0"/>
              <a:t>кв. </a:t>
            </a:r>
            <a:r>
              <a:rPr lang="ru-RU" sz="2200" dirty="0" smtClean="0"/>
              <a:t>м;</a:t>
            </a:r>
            <a:endParaRPr lang="ru-RU" sz="2200" dirty="0"/>
          </a:p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ru-RU" sz="2200" b="1" dirty="0" smtClean="0"/>
              <a:t>МП </a:t>
            </a:r>
            <a:r>
              <a:rPr lang="ru-RU" sz="2200" b="1" dirty="0"/>
              <a:t>«Обеспечение жильем …»</a:t>
            </a:r>
            <a:r>
              <a:rPr lang="ru-RU" sz="2200" dirty="0"/>
              <a:t> </a:t>
            </a:r>
            <a:r>
              <a:rPr lang="ru-RU" sz="2200" dirty="0" smtClean="0"/>
              <a:t>- 5 семей, </a:t>
            </a:r>
            <a:r>
              <a:rPr lang="ru-RU" sz="2200" dirty="0"/>
              <a:t>ввод жилья составит </a:t>
            </a:r>
            <a:r>
              <a:rPr lang="ru-RU" sz="2200" dirty="0" smtClean="0"/>
              <a:t>329,2 </a:t>
            </a:r>
            <a:r>
              <a:rPr lang="ru-RU" sz="2200" dirty="0"/>
              <a:t>кв. </a:t>
            </a:r>
            <a:r>
              <a:rPr lang="ru-RU" sz="2200" dirty="0" smtClean="0"/>
              <a:t>м;</a:t>
            </a:r>
            <a:endParaRPr lang="ru-RU" sz="2200" dirty="0"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7136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6" name="Picture 6" descr="logo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6373"/>
            <a:ext cx="1084729" cy="1324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Заголовок 5"/>
          <p:cNvSpPr txBox="1">
            <a:spLocks/>
          </p:cNvSpPr>
          <p:nvPr/>
        </p:nvSpPr>
        <p:spPr bwMode="auto">
          <a:xfrm>
            <a:off x="1111624" y="267146"/>
            <a:ext cx="10883152" cy="80861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latin typeface="+mn-lt"/>
              </a:rPr>
              <a:t>Задачи и основные планируемые результаты</a:t>
            </a:r>
            <a:endParaRPr lang="ru-RU" sz="2400" dirty="0">
              <a:latin typeface="+mn-lt"/>
            </a:endParaRPr>
          </a:p>
          <a:p>
            <a:r>
              <a:rPr lang="ru-RU" sz="2400" b="1" dirty="0">
                <a:latin typeface="+mn-lt"/>
              </a:rPr>
              <a:t>социально-экономического развития Кожевниковского района на </a:t>
            </a:r>
            <a:r>
              <a:rPr lang="ru-RU" sz="2400" b="1" dirty="0" smtClean="0">
                <a:latin typeface="+mn-lt"/>
              </a:rPr>
              <a:t>2022 </a:t>
            </a:r>
            <a:r>
              <a:rPr lang="ru-RU" sz="2400" b="1" dirty="0">
                <a:latin typeface="+mn-lt"/>
              </a:rPr>
              <a:t>год</a:t>
            </a:r>
            <a:endParaRPr lang="ru-RU" sz="2400" dirty="0">
              <a:latin typeface="+mn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0073" y="1410596"/>
            <a:ext cx="11874703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ru-RU" sz="2200" dirty="0"/>
              <a:t>Федеральный проект </a:t>
            </a:r>
            <a:r>
              <a:rPr lang="ru-RU" sz="2200" b="1" dirty="0"/>
              <a:t>«Современная школа»</a:t>
            </a:r>
            <a:r>
              <a:rPr lang="ru-RU" sz="2200" dirty="0"/>
              <a:t> открытие Центра образования гуманитарного и цифрового профилей «Точка роста» на базе МКОУ «Песочнодубровская СОШ»</a:t>
            </a:r>
            <a:r>
              <a:rPr lang="ru-RU" sz="2200" dirty="0" smtClean="0"/>
              <a:t> </a:t>
            </a:r>
            <a:r>
              <a:rPr lang="ru-RU" sz="2200" dirty="0"/>
              <a:t>- </a:t>
            </a:r>
            <a:r>
              <a:rPr lang="ru-RU" sz="2200" dirty="0" smtClean="0"/>
              <a:t>1,638 </a:t>
            </a:r>
            <a:r>
              <a:rPr lang="ru-RU" sz="2200" dirty="0"/>
              <a:t>млн. рублей;</a:t>
            </a:r>
          </a:p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ru-RU" sz="2200" dirty="0"/>
              <a:t>Региональный проект </a:t>
            </a:r>
            <a:r>
              <a:rPr lang="ru-RU" sz="2200" b="1" dirty="0"/>
              <a:t>«Цифровая образовательная среда»</a:t>
            </a:r>
            <a:r>
              <a:rPr lang="ru-RU" sz="2200" dirty="0"/>
              <a:t> приобретение программного обеспечения и оборудования в МКОУ «</a:t>
            </a:r>
            <a:r>
              <a:rPr lang="ru-RU" sz="2200" dirty="0" err="1"/>
              <a:t>Вороновская</a:t>
            </a:r>
            <a:r>
              <a:rPr lang="ru-RU" sz="2200" dirty="0"/>
              <a:t> СОШ», МКОУ «Новопокровская ООШ», МКОУ «</a:t>
            </a:r>
            <a:r>
              <a:rPr lang="ru-RU" sz="2200" dirty="0" err="1"/>
              <a:t>Староювалинская</a:t>
            </a:r>
            <a:r>
              <a:rPr lang="ru-RU" sz="2200" dirty="0"/>
              <a:t> ООШ» на сумму 4,241 млн. рублей.</a:t>
            </a:r>
            <a:r>
              <a:rPr lang="ru-RU" sz="2200" dirty="0" smtClean="0"/>
              <a:t>;</a:t>
            </a:r>
            <a:endParaRPr lang="ru-RU" sz="2200" dirty="0"/>
          </a:p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ru-RU" sz="2200" dirty="0"/>
              <a:t>В рамках </a:t>
            </a:r>
            <a:r>
              <a:rPr lang="ru-RU" sz="2200" b="1" dirty="0"/>
              <a:t>национального проекта «Культура»</a:t>
            </a:r>
            <a:r>
              <a:rPr lang="ru-RU" sz="2200" dirty="0"/>
              <a:t> </a:t>
            </a:r>
            <a:r>
              <a:rPr lang="ru-RU" sz="2200" dirty="0" smtClean="0"/>
              <a:t>детская </a:t>
            </a:r>
            <a:r>
              <a:rPr lang="ru-RU" sz="2200" dirty="0"/>
              <a:t>школа искусств получит на приобретение новых музыкальных инструментов, оборудования и литературы 5,7 млн. рублей.</a:t>
            </a:r>
          </a:p>
          <a:p>
            <a:pPr marL="342900" indent="-342900" algn="just">
              <a:buFont typeface="Wingdings" panose="05000000000000000000" pitchFamily="2" charset="2"/>
              <a:buChar char="q"/>
            </a:pPr>
            <a:r>
              <a:rPr lang="ru-RU" sz="2200" dirty="0"/>
              <a:t>Капитальный ремонт Уртамского ДК на сумму 2,038 млн. рублей. </a:t>
            </a:r>
          </a:p>
          <a:p>
            <a:pPr marL="342900" lvl="0" indent="-342900" algn="just">
              <a:buFont typeface="Wingdings" panose="05000000000000000000" pitchFamily="2" charset="2"/>
              <a:buChar char="q"/>
            </a:pPr>
            <a:r>
              <a:rPr lang="ru-RU" sz="2200" dirty="0" smtClean="0"/>
              <a:t>Региональный проект </a:t>
            </a:r>
            <a:r>
              <a:rPr lang="ru-RU" sz="2200" b="1" dirty="0"/>
              <a:t>«Спорт – норма жизни»</a:t>
            </a:r>
            <a:r>
              <a:rPr lang="ru-RU" sz="2200" dirty="0"/>
              <a:t> ввод 2-х спортивных площадок для подготовки и сдачи норм ГТО </a:t>
            </a:r>
            <a:r>
              <a:rPr lang="ru-RU" sz="2200" dirty="0" smtClean="0"/>
              <a:t>(с</a:t>
            </a:r>
            <a:r>
              <a:rPr lang="ru-RU" sz="2200" dirty="0"/>
              <a:t>. Кожевниково, пер. Южный, 1; с. Базой, ул. Советская, 27</a:t>
            </a:r>
            <a:r>
              <a:rPr lang="ru-RU" sz="2200" dirty="0" smtClean="0"/>
              <a:t>) - </a:t>
            </a:r>
            <a:r>
              <a:rPr lang="ru-RU" sz="2200" dirty="0"/>
              <a:t>660 тыс. </a:t>
            </a:r>
            <a:r>
              <a:rPr lang="ru-RU" sz="2200" dirty="0" smtClean="0"/>
              <a:t>руб.;</a:t>
            </a:r>
            <a:endParaRPr lang="ru-RU" sz="2200" dirty="0"/>
          </a:p>
          <a:p>
            <a:pPr marL="342900" lvl="0" indent="-342900" algn="just">
              <a:buFont typeface="Wingdings" panose="05000000000000000000" pitchFamily="2" charset="2"/>
              <a:buChar char="q"/>
            </a:pPr>
            <a:r>
              <a:rPr lang="ru-RU" sz="2200" dirty="0" smtClean="0"/>
              <a:t>В </a:t>
            </a:r>
            <a:r>
              <a:rPr lang="ru-RU" sz="2200" dirty="0"/>
              <a:t>рамках </a:t>
            </a:r>
            <a:r>
              <a:rPr lang="ru-RU" sz="2200" b="1" dirty="0"/>
              <a:t>инициативного бюджетирования</a:t>
            </a:r>
            <a:r>
              <a:rPr lang="ru-RU" sz="2200" dirty="0"/>
              <a:t> </a:t>
            </a:r>
            <a:r>
              <a:rPr lang="ru-RU" sz="2200" dirty="0" smtClean="0"/>
              <a:t>- реализация </a:t>
            </a:r>
            <a:r>
              <a:rPr lang="ru-RU" sz="2200" dirty="0"/>
              <a:t>9-и проектов по благоустройству и ремонтных работ в селах Уртам, Кожевниково, Новопокровка, Старая Ювала, Хмелевка, Новосергеевка, Малиновка, Вороново и д. </a:t>
            </a:r>
            <a:r>
              <a:rPr lang="ru-RU" sz="2200" dirty="0" err="1"/>
              <a:t>Терсалгай</a:t>
            </a:r>
            <a:r>
              <a:rPr lang="ru-RU" sz="2200" dirty="0"/>
              <a:t> на сумму 10,405 млн. рублей</a:t>
            </a:r>
            <a:r>
              <a:rPr lang="ru-RU" sz="2200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724690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3"/>
          <p:cNvSpPr>
            <a:spLocks noGrp="1"/>
          </p:cNvSpPr>
          <p:nvPr>
            <p:ph type="body" idx="4294967295"/>
          </p:nvPr>
        </p:nvSpPr>
        <p:spPr>
          <a:xfrm>
            <a:off x="188259" y="1299883"/>
            <a:ext cx="11815482" cy="3227574"/>
          </a:xfrm>
        </p:spPr>
        <p:txBody>
          <a:bodyPr rtlCol="0">
            <a:normAutofit/>
          </a:bodyPr>
          <a:lstStyle/>
          <a:p>
            <a:pPr algn="ctr">
              <a:buNone/>
              <a:defRPr/>
            </a:pPr>
            <a:endParaRPr lang="ru-RU" sz="7200" b="1" dirty="0" smtClean="0"/>
          </a:p>
          <a:p>
            <a:pPr algn="ctr">
              <a:buNone/>
              <a:defRPr/>
            </a:pPr>
            <a:r>
              <a:rPr lang="ru-RU" sz="8800" b="1" dirty="0" smtClean="0"/>
              <a:t>Спасибо</a:t>
            </a:r>
            <a:r>
              <a:rPr lang="ru-RU" sz="8800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8800" b="1" dirty="0"/>
              <a:t>за</a:t>
            </a:r>
            <a:r>
              <a:rPr lang="ru-RU" sz="8800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8800" b="1" dirty="0" smtClean="0"/>
              <a:t>внимание</a:t>
            </a:r>
            <a:r>
              <a:rPr lang="ru-RU" sz="8800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!</a:t>
            </a:r>
            <a:endParaRPr lang="ru-RU" sz="8800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20326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29553" y="227288"/>
            <a:ext cx="10874188" cy="52322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ru-RU" sz="28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Исполнение консолидированного бюджета</a:t>
            </a:r>
            <a:endParaRPr lang="ru-RU" sz="2800" b="1" dirty="0">
              <a:ln w="1905"/>
              <a:solidFill>
                <a:schemeClr val="tx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1011613860"/>
              </p:ext>
            </p:extLst>
          </p:nvPr>
        </p:nvGraphicFramePr>
        <p:xfrm>
          <a:off x="489099" y="1479176"/>
          <a:ext cx="11281560" cy="51278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6" descr="logo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6373"/>
            <a:ext cx="1084729" cy="1324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8582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20588" y="281077"/>
            <a:ext cx="10919012" cy="52322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ru-RU" sz="28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Структура доходов консолидированного бюджета</a:t>
            </a:r>
            <a:endParaRPr lang="ru-RU" sz="2800" b="1" dirty="0">
              <a:ln w="1905"/>
              <a:solidFill>
                <a:schemeClr val="tx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aphicFrame>
        <p:nvGraphicFramePr>
          <p:cNvPr id="3" name="Схема 2"/>
          <p:cNvGraphicFramePr/>
          <p:nvPr>
            <p:extLst/>
          </p:nvPr>
        </p:nvGraphicFramePr>
        <p:xfrm>
          <a:off x="835287" y="1416424"/>
          <a:ext cx="10890548" cy="51836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AutoShape 2" descr="Картинки по запросу &quot;неналоговые картинки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Картинки по запросу &quot;неналоговые картинки&quot;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3704124" y="3061700"/>
            <a:ext cx="2465798" cy="138499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Доходы всего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923,8 </a:t>
            </a:r>
          </a:p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млн. руб.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7" name="Picture 6" descr="logo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6373"/>
            <a:ext cx="1084729" cy="1324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3483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78351" y="209359"/>
            <a:ext cx="10771602" cy="523220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eaLnBrk="1" hangingPunct="1">
              <a:defRPr/>
            </a:pPr>
            <a:r>
              <a:rPr lang="ru-RU" sz="2800" b="1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Собственные доходы консолидированного бюджета</a:t>
            </a:r>
            <a:endParaRPr lang="ru-RU" sz="2800" b="1" dirty="0">
              <a:ln w="1905"/>
              <a:solidFill>
                <a:schemeClr val="tx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2699018209"/>
              </p:ext>
            </p:extLst>
          </p:nvPr>
        </p:nvGraphicFramePr>
        <p:xfrm>
          <a:off x="261364" y="1404593"/>
          <a:ext cx="11644690" cy="52130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6" descr="logo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6373"/>
            <a:ext cx="1084729" cy="1324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0332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96210804"/>
              </p:ext>
            </p:extLst>
          </p:nvPr>
        </p:nvGraphicFramePr>
        <p:xfrm>
          <a:off x="125506" y="134472"/>
          <a:ext cx="11963751" cy="65437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" name="Picture 6" descr="log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6373"/>
            <a:ext cx="1084729" cy="1324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268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DOfficeLightV0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HDOfficeLightV0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Легкий дым">
    <a:dk1>
      <a:sysClr val="windowText" lastClr="000000"/>
    </a:dk1>
    <a:lt1>
      <a:sysClr val="window" lastClr="FFFFFF"/>
    </a:lt1>
    <a:dk2>
      <a:srgbClr val="766F54"/>
    </a:dk2>
    <a:lt2>
      <a:srgbClr val="E3EACF"/>
    </a:lt2>
    <a:accent1>
      <a:srgbClr val="A53010"/>
    </a:accent1>
    <a:accent2>
      <a:srgbClr val="DE7E18"/>
    </a:accent2>
    <a:accent3>
      <a:srgbClr val="9F8351"/>
    </a:accent3>
    <a:accent4>
      <a:srgbClr val="728653"/>
    </a:accent4>
    <a:accent5>
      <a:srgbClr val="92AA4C"/>
    </a:accent5>
    <a:accent6>
      <a:srgbClr val="6AAC91"/>
    </a:accent6>
    <a:hlink>
      <a:srgbClr val="FB4A18"/>
    </a:hlink>
    <a:folHlink>
      <a:srgbClr val="FB9318"/>
    </a:folHlink>
  </a:clrScheme>
  <a:fontScheme name="Легкий дым">
    <a:majorFont>
      <a:latin typeface="Century Gothic" panose="020B0502020202020204"/>
      <a:ea typeface=""/>
      <a:cs typeface=""/>
      <a:font script="Jpan" typeface="メイリオ"/>
      <a:font script="Hang" typeface="HY중고딕"/>
      <a:font script="Hans" typeface="幼圆"/>
      <a:font script="Hant" typeface="微軟正黑體"/>
      <a:font script="Arab" typeface="Tahoma"/>
      <a:font script="Hebr" typeface="Gisha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ajorFont>
    <a:minorFont>
      <a:latin typeface="Century Gothic" panose="020B0502020202020204"/>
      <a:ea typeface=""/>
      <a:cs typeface=""/>
      <a:font script="Jpan" typeface="メイリオ"/>
      <a:font script="Hang" typeface="HY중고딕"/>
      <a:font script="Hans" typeface="幼圆"/>
      <a:font script="Hant" typeface="微軟正黑體"/>
      <a:font script="Arab" typeface="Tahoma"/>
      <a:font script="Hebr" typeface="Gisha"/>
      <a:font script="Thai" typeface="DilleniaUPC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ahoma"/>
      <a:font script="Uigh" typeface="Microsoft Uighur"/>
      <a:font script="Geor" typeface="Sylfaen"/>
    </a:minorFont>
  </a:fontScheme>
  <a:fmtScheme name="Легкий дым">
    <a:fillStyleLst>
      <a:solidFill>
        <a:schemeClr val="phClr"/>
      </a:solidFill>
      <a:solidFill>
        <a:schemeClr val="phClr">
          <a:tint val="70000"/>
          <a:lumMod val="104000"/>
        </a:schemeClr>
      </a:solidFill>
      <a:gradFill rotWithShape="1">
        <a:gsLst>
          <a:gs pos="0">
            <a:schemeClr val="phClr">
              <a:tint val="96000"/>
              <a:lumMod val="104000"/>
            </a:schemeClr>
          </a:gs>
          <a:gs pos="100000">
            <a:schemeClr val="phClr">
              <a:shade val="98000"/>
              <a:lumMod val="94000"/>
            </a:schemeClr>
          </a:gs>
        </a:gsLst>
        <a:lin ang="5400000" scaled="0"/>
      </a:gradFill>
    </a:fillStyleLst>
    <a:lnStyleLst>
      <a:ln w="9525" cap="rnd" cmpd="sng" algn="ctr">
        <a:solidFill>
          <a:schemeClr val="phClr">
            <a:shade val="90000"/>
          </a:schemeClr>
        </a:solidFill>
        <a:prstDash val="solid"/>
      </a:ln>
      <a:ln w="15875" cap="rnd" cmpd="sng" algn="ctr">
        <a:solidFill>
          <a:schemeClr val="phClr"/>
        </a:solidFill>
        <a:prstDash val="solid"/>
      </a:ln>
      <a:ln w="22225" cap="rnd" cmpd="sng" algn="ctr">
        <a:solidFill>
          <a:schemeClr val="phClr"/>
        </a:solidFill>
        <a:prstDash val="solid"/>
      </a:ln>
    </a:lnStyleLst>
    <a:effectStyleLst>
      <a:effectStyle>
        <a:effectLst/>
      </a:effectStyle>
      <a:effectStyle>
        <a:effectLst>
          <a:outerShdw blurRad="38100" dist="25400" dir="5400000" rotWithShape="0">
            <a:srgbClr val="000000">
              <a:alpha val="25000"/>
            </a:srgbClr>
          </a:outerShdw>
        </a:effectLst>
      </a:effectStyle>
      <a:effectStyle>
        <a:effectLst>
          <a:outerShdw blurRad="50800" dist="38100" dir="5400000" rotWithShape="0">
            <a:srgbClr val="000000">
              <a:alpha val="60000"/>
            </a:srgbClr>
          </a:outerShdw>
        </a:effectLst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90000"/>
              <a:lumMod val="120000"/>
            </a:schemeClr>
          </a:gs>
          <a:gs pos="100000">
            <a:schemeClr val="phClr">
              <a:shade val="98000"/>
              <a:satMod val="120000"/>
              <a:lumMod val="98000"/>
            </a:schemeClr>
          </a:gs>
        </a:gsLst>
        <a:lin ang="5400000" scaled="0"/>
      </a:gradFill>
      <a:gradFill rotWithShape="1">
        <a:gsLst>
          <a:gs pos="0">
            <a:schemeClr val="phClr">
              <a:tint val="90000"/>
              <a:satMod val="92000"/>
              <a:lumMod val="120000"/>
            </a:schemeClr>
          </a:gs>
          <a:gs pos="100000">
            <a:schemeClr val="phClr">
              <a:shade val="98000"/>
              <a:satMod val="120000"/>
              <a:lumMod val="98000"/>
            </a:schemeClr>
          </a:gs>
        </a:gsLst>
        <a:path path="circle">
          <a:fillToRect l="50000" t="50000" r="100000" b="10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TM02900688[[fn=Аспект (Грань)]]</Template>
  <TotalTime>10855</TotalTime>
  <Words>4463</Words>
  <Application>Microsoft Office PowerPoint</Application>
  <PresentationFormat>Широкоэкранный</PresentationFormat>
  <Paragraphs>616</Paragraphs>
  <Slides>53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53</vt:i4>
      </vt:variant>
    </vt:vector>
  </HeadingPairs>
  <TitlesOfParts>
    <vt:vector size="62" baseType="lpstr">
      <vt:lpstr>Angsana New</vt:lpstr>
      <vt:lpstr>Arial</vt:lpstr>
      <vt:lpstr>Calibri</vt:lpstr>
      <vt:lpstr>Calibri Light</vt:lpstr>
      <vt:lpstr>Times New Roman</vt:lpstr>
      <vt:lpstr>Wingdings</vt:lpstr>
      <vt:lpstr>Wingdings 2</vt:lpstr>
      <vt:lpstr>HDOfficeLightV0</vt:lpstr>
      <vt:lpstr>1_HDOfficeLightV0</vt:lpstr>
      <vt:lpstr>Отчет Главы Кожевниковского района о результатах его деятельности и деятельности Администрации Кожевниковского района за 2021 год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 состав АПК района входят  48 сельхозпредприятий в том числе</vt:lpstr>
      <vt:lpstr>Развитие сельскохозяйственного производства</vt:lpstr>
      <vt:lpstr>Развитие сельскохозяйственного производства</vt:lpstr>
      <vt:lpstr>Развитие сельскохозяйственного производства</vt:lpstr>
      <vt:lpstr>Областной конкурс передовых хозяйств и работников АПК</vt:lpstr>
      <vt:lpstr>Лучшие рабочие в сфере растениеводства</vt:lpstr>
      <vt:lpstr>Развитие животноводства</vt:lpstr>
      <vt:lpstr>Развитие животноводства</vt:lpstr>
      <vt:lpstr>Развитие сельскохозяйственного производства</vt:lpstr>
      <vt:lpstr>Областной конкурс передовых хозяйств и работников АПК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Социальная инфраструктура</vt:lpstr>
      <vt:lpstr>Социальная инфраструктура</vt:lpstr>
      <vt:lpstr>Социальная инфраструктура</vt:lpstr>
      <vt:lpstr>Социальная инфраструктура</vt:lpstr>
      <vt:lpstr>Социальная инфраструктура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Пользователь</cp:lastModifiedBy>
  <cp:revision>993</cp:revision>
  <cp:lastPrinted>2022-03-30T03:26:12Z</cp:lastPrinted>
  <dcterms:created xsi:type="dcterms:W3CDTF">2015-02-17T08:13:34Z</dcterms:created>
  <dcterms:modified xsi:type="dcterms:W3CDTF">2022-03-30T08:46:30Z</dcterms:modified>
</cp:coreProperties>
</file>