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230" r:id="rId1"/>
    <p:sldMasterId id="2147486242" r:id="rId2"/>
    <p:sldMasterId id="2147486414" r:id="rId3"/>
  </p:sldMasterIdLst>
  <p:notesMasterIdLst>
    <p:notesMasterId r:id="rId40"/>
  </p:notesMasterIdLst>
  <p:handoutMasterIdLst>
    <p:handoutMasterId r:id="rId41"/>
  </p:handoutMasterIdLst>
  <p:sldIdLst>
    <p:sldId id="525" r:id="rId4"/>
    <p:sldId id="527" r:id="rId5"/>
    <p:sldId id="528" r:id="rId6"/>
    <p:sldId id="511" r:id="rId7"/>
    <p:sldId id="512" r:id="rId8"/>
    <p:sldId id="506" r:id="rId9"/>
    <p:sldId id="493" r:id="rId10"/>
    <p:sldId id="507" r:id="rId11"/>
    <p:sldId id="496" r:id="rId12"/>
    <p:sldId id="535" r:id="rId13"/>
    <p:sldId id="454" r:id="rId14"/>
    <p:sldId id="529" r:id="rId15"/>
    <p:sldId id="458" r:id="rId16"/>
    <p:sldId id="534" r:id="rId17"/>
    <p:sldId id="536" r:id="rId18"/>
    <p:sldId id="464" r:id="rId19"/>
    <p:sldId id="461" r:id="rId20"/>
    <p:sldId id="537" r:id="rId21"/>
    <p:sldId id="465" r:id="rId22"/>
    <p:sldId id="463" r:id="rId23"/>
    <p:sldId id="524" r:id="rId24"/>
    <p:sldId id="531" r:id="rId25"/>
    <p:sldId id="532" r:id="rId26"/>
    <p:sldId id="533" r:id="rId27"/>
    <p:sldId id="538" r:id="rId28"/>
    <p:sldId id="484" r:id="rId29"/>
    <p:sldId id="539" r:id="rId30"/>
    <p:sldId id="510" r:id="rId31"/>
    <p:sldId id="541" r:id="rId32"/>
    <p:sldId id="540" r:id="rId33"/>
    <p:sldId id="479" r:id="rId34"/>
    <p:sldId id="478" r:id="rId35"/>
    <p:sldId id="542" r:id="rId36"/>
    <p:sldId id="481" r:id="rId37"/>
    <p:sldId id="480" r:id="rId38"/>
    <p:sldId id="489" r:id="rId39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82"/>
    <a:srgbClr val="0039AC"/>
    <a:srgbClr val="0C0C0C"/>
    <a:srgbClr val="FFFFFF"/>
    <a:srgbClr val="FFFFCC"/>
    <a:srgbClr val="007033"/>
    <a:srgbClr val="66FFCC"/>
    <a:srgbClr val="293315"/>
    <a:srgbClr val="990000"/>
    <a:srgbClr val="F175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04" autoAdjust="0"/>
    <p:restoredTop sz="95940" autoAdjust="0"/>
  </p:normalViewPr>
  <p:slideViewPr>
    <p:cSldViewPr>
      <p:cViewPr varScale="1">
        <p:scale>
          <a:sx n="75" d="100"/>
          <a:sy n="75" d="100"/>
        </p:scale>
        <p:origin x="-84" y="-7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84" y="-294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330584321526244"/>
          <c:y val="1.8565188663247943E-2"/>
          <c:w val="0.49074038343876902"/>
          <c:h val="0.93192764156809083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Бюджет!$B$13:$B$51</c:f>
              <c:strCache>
                <c:ptCount val="12"/>
                <c:pt idx="0">
                  <c:v>ЗДРАВООХРАНЕНИЕ</c:v>
                </c:pt>
                <c:pt idx="1">
                  <c:v>НАЦИОНАЛЬНАЯ ОБОРОНА</c:v>
                </c:pt>
                <c:pt idx="2">
                  <c:v>ФИЗИЧЕСКАЯ КУЛЬТУРА И СПОРТ</c:v>
                </c:pt>
                <c:pt idx="3">
                  <c:v>МЕЖБЮДЖЕТНЫЕ ТРАНСФЕРТЫ </c:v>
                </c:pt>
                <c:pt idx="4">
                  <c:v>СОЦИАЛЬНАЯ ПОЛИТИКА</c:v>
                </c:pt>
                <c:pt idx="5">
                  <c:v>ОБЩЕГОСУДАРСТВЕННЫЕ ВОПРОСЫ</c:v>
                </c:pt>
                <c:pt idx="6">
                  <c:v>КУЛЬТУРА, КИНЕМАТОГРАФИЯ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СРЕДСТВА МАССОВОЙ БЕЗОПАСНОСТИ</c:v>
                </c:pt>
                <c:pt idx="10">
                  <c:v>НАЦИОНАЛЬНАЯ БЕЗОПАСНОСТЬ И ПРАВООХРАНИТЕЛЬНАЯ ДЕЯТЕЛЬНОСТЬ</c:v>
                </c:pt>
                <c:pt idx="11">
                  <c:v>ОБРАЗОВАНИЕ</c:v>
                </c:pt>
              </c:strCache>
            </c:strRef>
          </c:cat>
          <c:val>
            <c:numRef>
              <c:f>Бюджет!$C$13:$C$51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86-4E89-A054-3F826F5A389D}"/>
            </c:ext>
          </c:extLst>
        </c:ser>
        <c:ser>
          <c:idx val="1"/>
          <c:order val="1"/>
          <c:spPr>
            <a:solidFill>
              <a:schemeClr val="accent6"/>
            </a:solidFill>
            <a:ln w="15875" cap="flat" cmpd="sng" algn="ctr">
              <a:solidFill>
                <a:schemeClr val="accent6">
                  <a:shade val="50000"/>
                </a:schemeClr>
              </a:solidFill>
              <a:prstDash val="solid"/>
            </a:ln>
            <a:effectLst/>
          </c:spPr>
          <c:invertIfNegative val="0"/>
          <c:dLbls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smtClean="0"/>
                      <a:t>743</a:t>
                    </a:r>
                    <a:r>
                      <a:rPr lang="en-US" smtClean="0"/>
                      <a:t> </a:t>
                    </a:r>
                    <a:r>
                      <a:rPr lang="ru-RU" smtClean="0"/>
                      <a:t>096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Бюджет!$B$13:$B$51</c:f>
              <c:strCache>
                <c:ptCount val="12"/>
                <c:pt idx="0">
                  <c:v>ЗДРАВООХРАНЕНИЕ</c:v>
                </c:pt>
                <c:pt idx="1">
                  <c:v>НАЦИОНАЛЬНАЯ ОБОРОНА</c:v>
                </c:pt>
                <c:pt idx="2">
                  <c:v>ФИЗИЧЕСКАЯ КУЛЬТУРА И СПОРТ</c:v>
                </c:pt>
                <c:pt idx="3">
                  <c:v>МЕЖБЮДЖЕТНЫЕ ТРАНСФЕРТЫ </c:v>
                </c:pt>
                <c:pt idx="4">
                  <c:v>СОЦИАЛЬНАЯ ПОЛИТИКА</c:v>
                </c:pt>
                <c:pt idx="5">
                  <c:v>ОБЩЕГОСУДАРСТВЕННЫЕ ВОПРОСЫ</c:v>
                </c:pt>
                <c:pt idx="6">
                  <c:v>КУЛЬТУРА, КИНЕМАТОГРАФИЯ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СРЕДСТВА МАССОВОЙ БЕЗОПАСНОСТИ</c:v>
                </c:pt>
                <c:pt idx="10">
                  <c:v>НАЦИОНАЛЬНАЯ БЕЗОПАСНОСТЬ И ПРАВООХРАНИТЕЛЬНАЯ ДЕЯТЕЛЬНОСТЬ</c:v>
                </c:pt>
                <c:pt idx="11">
                  <c:v>ОБРАЗОВАНИЕ</c:v>
                </c:pt>
              </c:strCache>
            </c:strRef>
          </c:cat>
          <c:val>
            <c:numRef>
              <c:f>Бюджет!$D$13:$D$51</c:f>
              <c:numCache>
                <c:formatCode>#,##0.0</c:formatCode>
                <c:ptCount val="12"/>
                <c:pt idx="0">
                  <c:v>800.65</c:v>
                </c:pt>
                <c:pt idx="1">
                  <c:v>2238.0100000000002</c:v>
                </c:pt>
                <c:pt idx="2">
                  <c:v>14398.67</c:v>
                </c:pt>
                <c:pt idx="3">
                  <c:v>56792.05</c:v>
                </c:pt>
                <c:pt idx="4">
                  <c:v>30804.14</c:v>
                </c:pt>
                <c:pt idx="5">
                  <c:v>66480.19</c:v>
                </c:pt>
                <c:pt idx="6">
                  <c:v>87463</c:v>
                </c:pt>
                <c:pt idx="7">
                  <c:v>56704.85</c:v>
                </c:pt>
                <c:pt idx="8">
                  <c:v>141312.04999999999</c:v>
                </c:pt>
                <c:pt idx="9">
                  <c:v>1887.91</c:v>
                </c:pt>
                <c:pt idx="10">
                  <c:v>41.5</c:v>
                </c:pt>
                <c:pt idx="11">
                  <c:v>743096.58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C86-4E89-A054-3F826F5A38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240256"/>
        <c:axId val="172250240"/>
      </c:barChart>
      <c:catAx>
        <c:axId val="17224025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72250240"/>
        <c:crosses val="autoZero"/>
        <c:auto val="1"/>
        <c:lblAlgn val="ctr"/>
        <c:lblOffset val="100"/>
        <c:noMultiLvlLbl val="0"/>
      </c:catAx>
      <c:valAx>
        <c:axId val="172250240"/>
        <c:scaling>
          <c:orientation val="minMax"/>
        </c:scaling>
        <c:delete val="1"/>
        <c:axPos val="b"/>
        <c:numFmt formatCode="#,##0.0" sourceLinked="1"/>
        <c:majorTickMark val="out"/>
        <c:minorTickMark val="none"/>
        <c:tickLblPos val="nextTo"/>
        <c:crossAx val="1722402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lt1"/>
    </a:solidFill>
    <a:ln w="15875" cap="flat" cmpd="sng" algn="ctr">
      <a:solidFill>
        <a:schemeClr val="accent4"/>
      </a:solidFill>
      <a:prstDash val="solid"/>
    </a:ln>
    <a:effectLst/>
  </c:spPr>
  <c:txPr>
    <a:bodyPr/>
    <a:lstStyle/>
    <a:p>
      <a:pPr>
        <a:defRPr sz="1500" b="1">
          <a:solidFill>
            <a:srgbClr val="0039AC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DFEF8C-CB99-429E-9592-50ECC57B74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5845D9-B465-48F3-98C0-080D54CD009E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о поступлении доходов </a:t>
          </a:r>
          <a:endParaRPr lang="ru-RU" b="1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553B61-0A04-4079-8AD9-7EAA3B993FAC}" type="parTrans" cxnId="{997F1400-3AAF-410A-9954-7AD3FF4D59DC}">
      <dgm:prSet/>
      <dgm:spPr/>
      <dgm:t>
        <a:bodyPr/>
        <a:lstStyle/>
        <a:p>
          <a:endParaRPr lang="ru-RU"/>
        </a:p>
      </dgm:t>
    </dgm:pt>
    <dgm:pt modelId="{0C746777-C3C5-4A80-8779-20BFC7C6F6E9}" type="sibTrans" cxnId="{997F1400-3AAF-410A-9954-7AD3FF4D59DC}">
      <dgm:prSet/>
      <dgm:spPr/>
      <dgm:t>
        <a:bodyPr/>
        <a:lstStyle/>
        <a:p>
          <a:endParaRPr lang="ru-RU"/>
        </a:p>
      </dgm:t>
    </dgm:pt>
    <dgm:pt modelId="{5BBB8DE0-CF54-46E5-92CF-8F234ED248DF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по расходам</a:t>
          </a:r>
          <a:endParaRPr lang="ru-RU" b="1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gm:t>
    </dgm:pt>
    <dgm:pt modelId="{0B407A5B-1760-45B3-AE98-C7F934329ACA}" type="parTrans" cxnId="{55D5F3BC-DB3F-409C-A863-85A0C242F497}">
      <dgm:prSet/>
      <dgm:spPr/>
      <dgm:t>
        <a:bodyPr/>
        <a:lstStyle/>
        <a:p>
          <a:endParaRPr lang="ru-RU"/>
        </a:p>
      </dgm:t>
    </dgm:pt>
    <dgm:pt modelId="{E80F5327-9A16-44DF-9737-11474BAE6179}" type="sibTrans" cxnId="{55D5F3BC-DB3F-409C-A863-85A0C242F497}">
      <dgm:prSet/>
      <dgm:spPr/>
      <dgm:t>
        <a:bodyPr/>
        <a:lstStyle/>
        <a:p>
          <a:endParaRPr lang="ru-RU"/>
        </a:p>
      </dgm:t>
    </dgm:pt>
    <dgm:pt modelId="{A17F4453-3AC6-40E7-BC42-21AB705DA90B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об источниках финансирования дефицита</a:t>
          </a:r>
          <a:endParaRPr lang="ru-RU" b="1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gm:t>
    </dgm:pt>
    <dgm:pt modelId="{B67F3DF1-E8C6-40E7-BB5C-D47C76198547}" type="parTrans" cxnId="{915B27A3-0A89-4D4D-9986-F3EE6667ED89}">
      <dgm:prSet/>
      <dgm:spPr/>
      <dgm:t>
        <a:bodyPr/>
        <a:lstStyle/>
        <a:p>
          <a:endParaRPr lang="ru-RU"/>
        </a:p>
      </dgm:t>
    </dgm:pt>
    <dgm:pt modelId="{A4FB0CE2-F387-42C9-818E-33B4BAC0CCD1}" type="sibTrans" cxnId="{915B27A3-0A89-4D4D-9986-F3EE6667ED89}">
      <dgm:prSet/>
      <dgm:spPr/>
      <dgm:t>
        <a:bodyPr/>
        <a:lstStyle/>
        <a:p>
          <a:endParaRPr lang="ru-RU"/>
        </a:p>
      </dgm:t>
    </dgm:pt>
    <dgm:pt modelId="{01936805-C3C3-43BF-A9A7-F883F9EE80AF}">
      <dgm:prSet phldrT="[Текст]" custT="1"/>
      <dgm:spPr/>
      <dgm:t>
        <a:bodyPr/>
        <a:lstStyle/>
        <a:p>
          <a:pPr algn="ctr"/>
          <a:r>
            <a:rPr lang="ru-RU" sz="2100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Исполнение муниципальных программ</a:t>
          </a:r>
          <a:endParaRPr lang="ru-RU" sz="2100" b="1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849FE1-8DF4-4246-8E0A-47751E63AA62}" type="parTrans" cxnId="{60779747-316A-458D-B62E-ED78F08B788E}">
      <dgm:prSet/>
      <dgm:spPr/>
      <dgm:t>
        <a:bodyPr/>
        <a:lstStyle/>
        <a:p>
          <a:endParaRPr lang="ru-RU"/>
        </a:p>
      </dgm:t>
    </dgm:pt>
    <dgm:pt modelId="{08038682-EBB1-4A7C-978A-8B2F9CF65B5C}" type="sibTrans" cxnId="{60779747-316A-458D-B62E-ED78F08B788E}">
      <dgm:prSet/>
      <dgm:spPr/>
      <dgm:t>
        <a:bodyPr/>
        <a:lstStyle/>
        <a:p>
          <a:endParaRPr lang="ru-RU"/>
        </a:p>
      </dgm:t>
    </dgm:pt>
    <dgm:pt modelId="{7589ACB5-68EA-4B39-BCF2-46C4E6A84A41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о  дорожном фонде</a:t>
          </a:r>
          <a:endParaRPr lang="ru-RU" b="1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B02EF4-5133-4ED7-8108-A58CFE3C4C89}" type="parTrans" cxnId="{63762DD2-3946-4384-A234-D5582304F645}">
      <dgm:prSet/>
      <dgm:spPr/>
      <dgm:t>
        <a:bodyPr/>
        <a:lstStyle/>
        <a:p>
          <a:endParaRPr lang="ru-RU"/>
        </a:p>
      </dgm:t>
    </dgm:pt>
    <dgm:pt modelId="{CDE4304C-3FB2-4FC3-9255-3F0ED2A05581}" type="sibTrans" cxnId="{63762DD2-3946-4384-A234-D5582304F645}">
      <dgm:prSet/>
      <dgm:spPr/>
      <dgm:t>
        <a:bodyPr/>
        <a:lstStyle/>
        <a:p>
          <a:endParaRPr lang="ru-RU"/>
        </a:p>
      </dgm:t>
    </dgm:pt>
    <dgm:pt modelId="{14334034-1CD9-4B42-9CAE-4C309DE74241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 Отчет по плану приватизации</a:t>
          </a:r>
          <a:endParaRPr lang="ru-RU" b="1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57C97D-D5B8-43CA-A349-E0043F2CB6A1}" type="parTrans" cxnId="{53BA9C50-1589-4EE2-9B42-64C6E3A25FB9}">
      <dgm:prSet/>
      <dgm:spPr/>
      <dgm:t>
        <a:bodyPr/>
        <a:lstStyle/>
        <a:p>
          <a:endParaRPr lang="ru-RU"/>
        </a:p>
      </dgm:t>
    </dgm:pt>
    <dgm:pt modelId="{FA4ACCC9-6BE4-46CE-A424-78E3AEF9A830}" type="sibTrans" cxnId="{53BA9C50-1589-4EE2-9B42-64C6E3A25FB9}">
      <dgm:prSet/>
      <dgm:spPr/>
      <dgm:t>
        <a:bodyPr/>
        <a:lstStyle/>
        <a:p>
          <a:endParaRPr lang="ru-RU"/>
        </a:p>
      </dgm:t>
    </dgm:pt>
    <dgm:pt modelId="{BD34262C-E2D0-4E62-9168-DA1697132C77}" type="pres">
      <dgm:prSet presAssocID="{65DFEF8C-CB99-429E-9592-50ECC57B74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AB2A07-ED02-426F-806B-60C302F7C1E3}" type="pres">
      <dgm:prSet presAssocID="{D15845D9-B465-48F3-98C0-080D54CD00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072A8-7D11-4094-8A20-CFA8F9291829}" type="pres">
      <dgm:prSet presAssocID="{0C746777-C3C5-4A80-8779-20BFC7C6F6E9}" presName="spacer" presStyleCnt="0"/>
      <dgm:spPr/>
    </dgm:pt>
    <dgm:pt modelId="{FC8DF57D-4AE8-4DC7-9B1F-5A585634C4D8}" type="pres">
      <dgm:prSet presAssocID="{5BBB8DE0-CF54-46E5-92CF-8F234ED248DF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3406C-EE3D-43E5-A5B4-115880547DB3}" type="pres">
      <dgm:prSet presAssocID="{E80F5327-9A16-44DF-9737-11474BAE6179}" presName="spacer" presStyleCnt="0"/>
      <dgm:spPr/>
    </dgm:pt>
    <dgm:pt modelId="{8824898C-B291-4CB9-AC95-881E745E0BAE}" type="pres">
      <dgm:prSet presAssocID="{A17F4453-3AC6-40E7-BC42-21AB705DA90B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C51CD-FEED-4F27-9A02-C4EDE269E7D2}" type="pres">
      <dgm:prSet presAssocID="{A4FB0CE2-F387-42C9-818E-33B4BAC0CCD1}" presName="spacer" presStyleCnt="0"/>
      <dgm:spPr/>
    </dgm:pt>
    <dgm:pt modelId="{EF030D36-61A8-4651-B0EC-501E35D9762F}" type="pres">
      <dgm:prSet presAssocID="{01936805-C3C3-43BF-A9A7-F883F9EE80AF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78B8F-5A80-48AF-84B9-AAD3F240149B}" type="pres">
      <dgm:prSet presAssocID="{08038682-EBB1-4A7C-978A-8B2F9CF65B5C}" presName="spacer" presStyleCnt="0"/>
      <dgm:spPr/>
    </dgm:pt>
    <dgm:pt modelId="{3B2873C5-01A9-4671-A878-DEDC880FE2C8}" type="pres">
      <dgm:prSet presAssocID="{7589ACB5-68EA-4B39-BCF2-46C4E6A84A4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70892-9356-4D84-92B8-4097133DC983}" type="pres">
      <dgm:prSet presAssocID="{CDE4304C-3FB2-4FC3-9255-3F0ED2A05581}" presName="spacer" presStyleCnt="0"/>
      <dgm:spPr/>
    </dgm:pt>
    <dgm:pt modelId="{95B5BC9E-5AFB-4869-9F29-8F2F15F6A6D7}" type="pres">
      <dgm:prSet presAssocID="{14334034-1CD9-4B42-9CAE-4C309DE7424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83F185-47BF-400A-AFB3-27498F3693A2}" type="presOf" srcId="{5BBB8DE0-CF54-46E5-92CF-8F234ED248DF}" destId="{FC8DF57D-4AE8-4DC7-9B1F-5A585634C4D8}" srcOrd="0" destOrd="0" presId="urn:microsoft.com/office/officeart/2005/8/layout/vList2"/>
    <dgm:cxn modelId="{55D5F3BC-DB3F-409C-A863-85A0C242F497}" srcId="{65DFEF8C-CB99-429E-9592-50ECC57B74BC}" destId="{5BBB8DE0-CF54-46E5-92CF-8F234ED248DF}" srcOrd="1" destOrd="0" parTransId="{0B407A5B-1760-45B3-AE98-C7F934329ACA}" sibTransId="{E80F5327-9A16-44DF-9737-11474BAE6179}"/>
    <dgm:cxn modelId="{9BCA6651-1140-4827-B4B2-8E67DD97370C}" type="presOf" srcId="{7589ACB5-68EA-4B39-BCF2-46C4E6A84A41}" destId="{3B2873C5-01A9-4671-A878-DEDC880FE2C8}" srcOrd="0" destOrd="0" presId="urn:microsoft.com/office/officeart/2005/8/layout/vList2"/>
    <dgm:cxn modelId="{AF62DB1F-E633-457A-AAA2-6FDD2B5B6FF2}" type="presOf" srcId="{A17F4453-3AC6-40E7-BC42-21AB705DA90B}" destId="{8824898C-B291-4CB9-AC95-881E745E0BAE}" srcOrd="0" destOrd="0" presId="urn:microsoft.com/office/officeart/2005/8/layout/vList2"/>
    <dgm:cxn modelId="{63762DD2-3946-4384-A234-D5582304F645}" srcId="{65DFEF8C-CB99-429E-9592-50ECC57B74BC}" destId="{7589ACB5-68EA-4B39-BCF2-46C4E6A84A41}" srcOrd="4" destOrd="0" parTransId="{F0B02EF4-5133-4ED7-8108-A58CFE3C4C89}" sibTransId="{CDE4304C-3FB2-4FC3-9255-3F0ED2A05581}"/>
    <dgm:cxn modelId="{12C0E3BE-D9DA-470A-B87D-7FAD3C88C268}" type="presOf" srcId="{01936805-C3C3-43BF-A9A7-F883F9EE80AF}" destId="{EF030D36-61A8-4651-B0EC-501E35D9762F}" srcOrd="0" destOrd="0" presId="urn:microsoft.com/office/officeart/2005/8/layout/vList2"/>
    <dgm:cxn modelId="{997F1400-3AAF-410A-9954-7AD3FF4D59DC}" srcId="{65DFEF8C-CB99-429E-9592-50ECC57B74BC}" destId="{D15845D9-B465-48F3-98C0-080D54CD009E}" srcOrd="0" destOrd="0" parTransId="{EC553B61-0A04-4079-8AD9-7EAA3B993FAC}" sibTransId="{0C746777-C3C5-4A80-8779-20BFC7C6F6E9}"/>
    <dgm:cxn modelId="{73F04D05-DDBA-4D2D-A989-4F96ACD12D0B}" type="presOf" srcId="{D15845D9-B465-48F3-98C0-080D54CD009E}" destId="{BAAB2A07-ED02-426F-806B-60C302F7C1E3}" srcOrd="0" destOrd="0" presId="urn:microsoft.com/office/officeart/2005/8/layout/vList2"/>
    <dgm:cxn modelId="{C84611D5-76C4-44AB-AEC9-341DCB24B0B9}" type="presOf" srcId="{14334034-1CD9-4B42-9CAE-4C309DE74241}" destId="{95B5BC9E-5AFB-4869-9F29-8F2F15F6A6D7}" srcOrd="0" destOrd="0" presId="urn:microsoft.com/office/officeart/2005/8/layout/vList2"/>
    <dgm:cxn modelId="{53BA9C50-1589-4EE2-9B42-64C6E3A25FB9}" srcId="{65DFEF8C-CB99-429E-9592-50ECC57B74BC}" destId="{14334034-1CD9-4B42-9CAE-4C309DE74241}" srcOrd="5" destOrd="0" parTransId="{2057C97D-D5B8-43CA-A349-E0043F2CB6A1}" sibTransId="{FA4ACCC9-6BE4-46CE-A424-78E3AEF9A830}"/>
    <dgm:cxn modelId="{915B27A3-0A89-4D4D-9986-F3EE6667ED89}" srcId="{65DFEF8C-CB99-429E-9592-50ECC57B74BC}" destId="{A17F4453-3AC6-40E7-BC42-21AB705DA90B}" srcOrd="2" destOrd="0" parTransId="{B67F3DF1-E8C6-40E7-BB5C-D47C76198547}" sibTransId="{A4FB0CE2-F387-42C9-818E-33B4BAC0CCD1}"/>
    <dgm:cxn modelId="{C9FFD362-B9A3-4C41-8835-B0072863D2BF}" type="presOf" srcId="{65DFEF8C-CB99-429E-9592-50ECC57B74BC}" destId="{BD34262C-E2D0-4E62-9168-DA1697132C77}" srcOrd="0" destOrd="0" presId="urn:microsoft.com/office/officeart/2005/8/layout/vList2"/>
    <dgm:cxn modelId="{60779747-316A-458D-B62E-ED78F08B788E}" srcId="{65DFEF8C-CB99-429E-9592-50ECC57B74BC}" destId="{01936805-C3C3-43BF-A9A7-F883F9EE80AF}" srcOrd="3" destOrd="0" parTransId="{4E849FE1-8DF4-4246-8E0A-47751E63AA62}" sibTransId="{08038682-EBB1-4A7C-978A-8B2F9CF65B5C}"/>
    <dgm:cxn modelId="{8799A030-5F16-4331-8480-7041D563C3E7}" type="presParOf" srcId="{BD34262C-E2D0-4E62-9168-DA1697132C77}" destId="{BAAB2A07-ED02-426F-806B-60C302F7C1E3}" srcOrd="0" destOrd="0" presId="urn:microsoft.com/office/officeart/2005/8/layout/vList2"/>
    <dgm:cxn modelId="{9715A8E7-6C23-44E4-A1E1-ACFF2982E29E}" type="presParOf" srcId="{BD34262C-E2D0-4E62-9168-DA1697132C77}" destId="{A7C072A8-7D11-4094-8A20-CFA8F9291829}" srcOrd="1" destOrd="0" presId="urn:microsoft.com/office/officeart/2005/8/layout/vList2"/>
    <dgm:cxn modelId="{08C2AD2E-2100-408C-8BE9-9AA79C50799F}" type="presParOf" srcId="{BD34262C-E2D0-4E62-9168-DA1697132C77}" destId="{FC8DF57D-4AE8-4DC7-9B1F-5A585634C4D8}" srcOrd="2" destOrd="0" presId="urn:microsoft.com/office/officeart/2005/8/layout/vList2"/>
    <dgm:cxn modelId="{B7EEA72F-4506-490B-9964-2978FE4E0DA0}" type="presParOf" srcId="{BD34262C-E2D0-4E62-9168-DA1697132C77}" destId="{C753406C-EE3D-43E5-A5B4-115880547DB3}" srcOrd="3" destOrd="0" presId="urn:microsoft.com/office/officeart/2005/8/layout/vList2"/>
    <dgm:cxn modelId="{5929D65F-A098-4AAF-AF1C-A18EF249D109}" type="presParOf" srcId="{BD34262C-E2D0-4E62-9168-DA1697132C77}" destId="{8824898C-B291-4CB9-AC95-881E745E0BAE}" srcOrd="4" destOrd="0" presId="urn:microsoft.com/office/officeart/2005/8/layout/vList2"/>
    <dgm:cxn modelId="{4744E1A1-934A-442C-A389-83C904C67757}" type="presParOf" srcId="{BD34262C-E2D0-4E62-9168-DA1697132C77}" destId="{D08C51CD-FEED-4F27-9A02-C4EDE269E7D2}" srcOrd="5" destOrd="0" presId="urn:microsoft.com/office/officeart/2005/8/layout/vList2"/>
    <dgm:cxn modelId="{433E03EC-5919-4119-907A-2DFB413D7622}" type="presParOf" srcId="{BD34262C-E2D0-4E62-9168-DA1697132C77}" destId="{EF030D36-61A8-4651-B0EC-501E35D9762F}" srcOrd="6" destOrd="0" presId="urn:microsoft.com/office/officeart/2005/8/layout/vList2"/>
    <dgm:cxn modelId="{82F3140C-B658-4A3B-82B3-FF3C04D8A276}" type="presParOf" srcId="{BD34262C-E2D0-4E62-9168-DA1697132C77}" destId="{8AD78B8F-5A80-48AF-84B9-AAD3F240149B}" srcOrd="7" destOrd="0" presId="urn:microsoft.com/office/officeart/2005/8/layout/vList2"/>
    <dgm:cxn modelId="{7E5FF1BA-E983-4940-9890-6CFF8127DC14}" type="presParOf" srcId="{BD34262C-E2D0-4E62-9168-DA1697132C77}" destId="{3B2873C5-01A9-4671-A878-DEDC880FE2C8}" srcOrd="8" destOrd="0" presId="urn:microsoft.com/office/officeart/2005/8/layout/vList2"/>
    <dgm:cxn modelId="{EE4C3AB8-DF30-4857-AE45-2D124E7E0661}" type="presParOf" srcId="{BD34262C-E2D0-4E62-9168-DA1697132C77}" destId="{70D70892-9356-4D84-92B8-4097133DC983}" srcOrd="9" destOrd="0" presId="urn:microsoft.com/office/officeart/2005/8/layout/vList2"/>
    <dgm:cxn modelId="{3655E9C9-7D75-4223-A7D2-A78F2339DF99}" type="presParOf" srcId="{BD34262C-E2D0-4E62-9168-DA1697132C77}" destId="{95B5BC9E-5AFB-4869-9F29-8F2F15F6A6D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3B589C-F15B-40C2-BA0C-2D826816CED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E209C7-D7D9-4397-857A-1090AF9EBD60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2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 </a:t>
          </a:r>
          <a:r>
            <a:rPr lang="ru-RU" sz="22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</dgm:t>
    </dgm:pt>
    <dgm:pt modelId="{E9A77379-31B0-4D0F-9B7F-8A420BBFADF2}" type="parTrans" cxnId="{13B9935B-6D6E-4525-84FE-51B5C51E55B3}">
      <dgm:prSet/>
      <dgm:spPr/>
      <dgm:t>
        <a:bodyPr/>
        <a:lstStyle/>
        <a:p>
          <a:endParaRPr lang="ru-RU"/>
        </a:p>
      </dgm:t>
    </dgm:pt>
    <dgm:pt modelId="{4886C673-BFA2-42E8-8F6F-ED634B13DDE5}" type="sibTrans" cxnId="{13B9935B-6D6E-4525-84FE-51B5C51E55B3}">
      <dgm:prSet/>
      <dgm:spPr/>
      <dgm:t>
        <a:bodyPr/>
        <a:lstStyle/>
        <a:p>
          <a:endParaRPr lang="ru-RU"/>
        </a:p>
      </dgm:t>
    </dgm:pt>
    <dgm:pt modelId="{69EC13D5-B921-463A-8D6D-03BED8F85B00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2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129 459 </a:t>
          </a:r>
          <a:r>
            <a:rPr lang="ru-RU" sz="2200" dirty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itchFamily="18" charset="0"/>
            </a:rPr>
            <a:t>тыс. руб.</a:t>
          </a:r>
          <a:endParaRPr lang="ru-RU" sz="22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09E713-DA71-44B9-A57C-9CD8FE4F4938}" type="parTrans" cxnId="{BFE36BF2-E074-4018-A786-6E1CBC29A8D7}">
      <dgm:prSet/>
      <dgm:spPr/>
      <dgm:t>
        <a:bodyPr/>
        <a:lstStyle/>
        <a:p>
          <a:endParaRPr lang="ru-RU"/>
        </a:p>
      </dgm:t>
    </dgm:pt>
    <dgm:pt modelId="{73B1272E-401F-4B7E-8D0E-0F7460B315AD}" type="sibTrans" cxnId="{BFE36BF2-E074-4018-A786-6E1CBC29A8D7}">
      <dgm:prSet/>
      <dgm:spPr/>
      <dgm:t>
        <a:bodyPr/>
        <a:lstStyle/>
        <a:p>
          <a:endParaRPr lang="ru-RU"/>
        </a:p>
      </dgm:t>
    </dgm:pt>
    <dgm:pt modelId="{F54B84FE-CCD4-4AD9-9563-39316F28BC7E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2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</a:t>
          </a:r>
          <a:r>
            <a:rPr lang="ru-RU" sz="22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</dgm:t>
    </dgm:pt>
    <dgm:pt modelId="{284487BF-8CDE-4E72-90D6-2EB462413B3D}" type="parTrans" cxnId="{06C8CF28-D0EE-4E48-AC1C-2CC604840C42}">
      <dgm:prSet/>
      <dgm:spPr/>
      <dgm:t>
        <a:bodyPr/>
        <a:lstStyle/>
        <a:p>
          <a:endParaRPr lang="ru-RU"/>
        </a:p>
      </dgm:t>
    </dgm:pt>
    <dgm:pt modelId="{CC5352CE-3032-46DA-AC46-E67BC17B925A}" type="sibTrans" cxnId="{06C8CF28-D0EE-4E48-AC1C-2CC604840C42}">
      <dgm:prSet/>
      <dgm:spPr/>
      <dgm:t>
        <a:bodyPr/>
        <a:lstStyle/>
        <a:p>
          <a:endParaRPr lang="ru-RU"/>
        </a:p>
      </dgm:t>
    </dgm:pt>
    <dgm:pt modelId="{2C5467F6-9D84-4F52-B63C-3619EC5607B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2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130 877,74 </a:t>
          </a:r>
          <a:r>
            <a:rPr lang="ru-RU" sz="2200" dirty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itchFamily="18" charset="0"/>
            </a:rPr>
            <a:t>тыс. руб</a:t>
          </a:r>
          <a:r>
            <a:rPr lang="ru-RU" sz="2000" dirty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itchFamily="18" charset="0"/>
            </a:rPr>
            <a:t>.</a:t>
          </a:r>
          <a:endParaRPr lang="ru-RU" sz="20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116856-4D1F-491B-ADA7-4B888E0839A5}" type="parTrans" cxnId="{B6CFD1F5-1E4B-4C14-94B2-CF8FD0DAE9C7}">
      <dgm:prSet/>
      <dgm:spPr/>
      <dgm:t>
        <a:bodyPr/>
        <a:lstStyle/>
        <a:p>
          <a:endParaRPr lang="ru-RU"/>
        </a:p>
      </dgm:t>
    </dgm:pt>
    <dgm:pt modelId="{EDB14845-E04F-42BD-947A-A7F8A5E341F9}" type="sibTrans" cxnId="{B6CFD1F5-1E4B-4C14-94B2-CF8FD0DAE9C7}">
      <dgm:prSet/>
      <dgm:spPr/>
      <dgm:t>
        <a:bodyPr/>
        <a:lstStyle/>
        <a:p>
          <a:endParaRPr lang="ru-RU"/>
        </a:p>
      </dgm:t>
    </dgm:pt>
    <dgm:pt modelId="{6701EF49-13A6-4FA6-893D-35BF832FF356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2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2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</dgm:t>
    </dgm:pt>
    <dgm:pt modelId="{A9710C17-B338-4D44-AF66-C0F108106FA9}" type="parTrans" cxnId="{E467428B-DB13-43C9-A2FB-37257835B0B8}">
      <dgm:prSet/>
      <dgm:spPr/>
      <dgm:t>
        <a:bodyPr/>
        <a:lstStyle/>
        <a:p>
          <a:endParaRPr lang="ru-RU"/>
        </a:p>
      </dgm:t>
    </dgm:pt>
    <dgm:pt modelId="{37E765F8-FBC8-4735-ACCC-5795CD017005}" type="sibTrans" cxnId="{E467428B-DB13-43C9-A2FB-37257835B0B8}">
      <dgm:prSet/>
      <dgm:spPr/>
      <dgm:t>
        <a:bodyPr/>
        <a:lstStyle/>
        <a:p>
          <a:endParaRPr lang="ru-RU"/>
        </a:p>
      </dgm:t>
    </dgm:pt>
    <dgm:pt modelId="{F9AC821B-C1A3-431E-966F-2C7367536A0D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2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180 213,5 </a:t>
          </a:r>
          <a:r>
            <a:rPr lang="ru-RU" sz="2200" b="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 руб</a:t>
          </a:r>
          <a:r>
            <a:rPr lang="ru-RU" sz="2000" b="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000" b="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00D7A5-60F5-4436-8655-A6EF3E724383}" type="parTrans" cxnId="{E79C8D16-B80A-4C77-8C41-0A34501ED0DA}">
      <dgm:prSet/>
      <dgm:spPr/>
      <dgm:t>
        <a:bodyPr/>
        <a:lstStyle/>
        <a:p>
          <a:endParaRPr lang="ru-RU"/>
        </a:p>
      </dgm:t>
    </dgm:pt>
    <dgm:pt modelId="{548DD3FF-D92B-4051-9B28-5426E99A5A9D}" type="sibTrans" cxnId="{E79C8D16-B80A-4C77-8C41-0A34501ED0DA}">
      <dgm:prSet/>
      <dgm:spPr/>
      <dgm:t>
        <a:bodyPr/>
        <a:lstStyle/>
        <a:p>
          <a:endParaRPr lang="ru-RU"/>
        </a:p>
      </dgm:t>
    </dgm:pt>
    <dgm:pt modelId="{308B3E65-5910-46D0-8995-BC147BDECD85}" type="pres">
      <dgm:prSet presAssocID="{3D3B589C-F15B-40C2-BA0C-2D826816CED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2D93C39-0CF4-4D2F-AF3C-B2B6468118CC}" type="pres">
      <dgm:prSet presAssocID="{A7E209C7-D7D9-4397-857A-1090AF9EBD60}" presName="horFlow" presStyleCnt="0"/>
      <dgm:spPr/>
    </dgm:pt>
    <dgm:pt modelId="{E5E98981-3846-4AAA-AE6B-8DA6FBDD8E3F}" type="pres">
      <dgm:prSet presAssocID="{A7E209C7-D7D9-4397-857A-1090AF9EBD60}" presName="bigChev" presStyleLbl="node1" presStyleIdx="0" presStyleCnt="3"/>
      <dgm:spPr/>
      <dgm:t>
        <a:bodyPr/>
        <a:lstStyle/>
        <a:p>
          <a:endParaRPr lang="ru-RU"/>
        </a:p>
      </dgm:t>
    </dgm:pt>
    <dgm:pt modelId="{BFD31D20-BB58-4980-85F6-B7FF719C691D}" type="pres">
      <dgm:prSet presAssocID="{1D09E713-DA71-44B9-A57C-9CD8FE4F4938}" presName="parTrans" presStyleCnt="0"/>
      <dgm:spPr/>
    </dgm:pt>
    <dgm:pt modelId="{9C8462A6-299B-47CF-9320-685F5E9E08AC}" type="pres">
      <dgm:prSet presAssocID="{69EC13D5-B921-463A-8D6D-03BED8F85B00}" presName="node" presStyleLbl="alignAccFollowNode1" presStyleIdx="0" presStyleCnt="3" custScaleX="208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99FEB-B881-4F53-A58B-62AF50F7AA9E}" type="pres">
      <dgm:prSet presAssocID="{A7E209C7-D7D9-4397-857A-1090AF9EBD60}" presName="vSp" presStyleCnt="0"/>
      <dgm:spPr/>
    </dgm:pt>
    <dgm:pt modelId="{6738CD6E-D1E4-4694-98A1-99CFC4655214}" type="pres">
      <dgm:prSet presAssocID="{F54B84FE-CCD4-4AD9-9563-39316F28BC7E}" presName="horFlow" presStyleCnt="0"/>
      <dgm:spPr/>
    </dgm:pt>
    <dgm:pt modelId="{399BB3BE-F625-4B23-958C-CBF0A11E6D12}" type="pres">
      <dgm:prSet presAssocID="{F54B84FE-CCD4-4AD9-9563-39316F28BC7E}" presName="bigChev" presStyleLbl="node1" presStyleIdx="1" presStyleCnt="3"/>
      <dgm:spPr/>
      <dgm:t>
        <a:bodyPr/>
        <a:lstStyle/>
        <a:p>
          <a:endParaRPr lang="ru-RU"/>
        </a:p>
      </dgm:t>
    </dgm:pt>
    <dgm:pt modelId="{88853C28-1F4E-4267-AA6D-4D5E89E08E9C}" type="pres">
      <dgm:prSet presAssocID="{F4116856-4D1F-491B-ADA7-4B888E0839A5}" presName="parTrans" presStyleCnt="0"/>
      <dgm:spPr/>
    </dgm:pt>
    <dgm:pt modelId="{2DE080EE-F80D-4228-A6C6-40FF27B97B14}" type="pres">
      <dgm:prSet presAssocID="{2C5467F6-9D84-4F52-B63C-3619EC5607B2}" presName="node" presStyleLbl="alignAccFollowNode1" presStyleIdx="1" presStyleCnt="3" custScaleX="2095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FE11C-639C-44FC-9C21-6495A2ECE10C}" type="pres">
      <dgm:prSet presAssocID="{F54B84FE-CCD4-4AD9-9563-39316F28BC7E}" presName="vSp" presStyleCnt="0"/>
      <dgm:spPr/>
    </dgm:pt>
    <dgm:pt modelId="{9AE61CDB-FE5A-468C-8B47-22D7C8F3BB14}" type="pres">
      <dgm:prSet presAssocID="{6701EF49-13A6-4FA6-893D-35BF832FF356}" presName="horFlow" presStyleCnt="0"/>
      <dgm:spPr/>
    </dgm:pt>
    <dgm:pt modelId="{18545FE3-D8E3-4C87-9A6E-104F9526EF1A}" type="pres">
      <dgm:prSet presAssocID="{6701EF49-13A6-4FA6-893D-35BF832FF356}" presName="bigChev" presStyleLbl="node1" presStyleIdx="2" presStyleCnt="3" custScaleX="100000" custScaleY="98952"/>
      <dgm:spPr/>
      <dgm:t>
        <a:bodyPr/>
        <a:lstStyle/>
        <a:p>
          <a:endParaRPr lang="ru-RU"/>
        </a:p>
      </dgm:t>
    </dgm:pt>
    <dgm:pt modelId="{BA5FC2C1-E31C-4F51-B7A7-E79ACE1537E5}" type="pres">
      <dgm:prSet presAssocID="{1F00D7A5-60F5-4436-8655-A6EF3E724383}" presName="parTrans" presStyleCnt="0"/>
      <dgm:spPr/>
    </dgm:pt>
    <dgm:pt modelId="{7F0995BB-BDEC-465C-BE88-2B075BE97044}" type="pres">
      <dgm:prSet presAssocID="{F9AC821B-C1A3-431E-966F-2C7367536A0D}" presName="node" presStyleLbl="alignAccFollowNode1" presStyleIdx="2" presStyleCnt="3" custScaleX="207195" custLinFactNeighborX="27287" custLinFactNeighborY="-11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CFD1F5-1E4B-4C14-94B2-CF8FD0DAE9C7}" srcId="{F54B84FE-CCD4-4AD9-9563-39316F28BC7E}" destId="{2C5467F6-9D84-4F52-B63C-3619EC5607B2}" srcOrd="0" destOrd="0" parTransId="{F4116856-4D1F-491B-ADA7-4B888E0839A5}" sibTransId="{EDB14845-E04F-42BD-947A-A7F8A5E341F9}"/>
    <dgm:cxn modelId="{13B9935B-6D6E-4525-84FE-51B5C51E55B3}" srcId="{3D3B589C-F15B-40C2-BA0C-2D826816CEDD}" destId="{A7E209C7-D7D9-4397-857A-1090AF9EBD60}" srcOrd="0" destOrd="0" parTransId="{E9A77379-31B0-4D0F-9B7F-8A420BBFADF2}" sibTransId="{4886C673-BFA2-42E8-8F6F-ED634B13DDE5}"/>
    <dgm:cxn modelId="{BFE36BF2-E074-4018-A786-6E1CBC29A8D7}" srcId="{A7E209C7-D7D9-4397-857A-1090AF9EBD60}" destId="{69EC13D5-B921-463A-8D6D-03BED8F85B00}" srcOrd="0" destOrd="0" parTransId="{1D09E713-DA71-44B9-A57C-9CD8FE4F4938}" sibTransId="{73B1272E-401F-4B7E-8D0E-0F7460B315AD}"/>
    <dgm:cxn modelId="{E79C8D16-B80A-4C77-8C41-0A34501ED0DA}" srcId="{6701EF49-13A6-4FA6-893D-35BF832FF356}" destId="{F9AC821B-C1A3-431E-966F-2C7367536A0D}" srcOrd="0" destOrd="0" parTransId="{1F00D7A5-60F5-4436-8655-A6EF3E724383}" sibTransId="{548DD3FF-D92B-4051-9B28-5426E99A5A9D}"/>
    <dgm:cxn modelId="{0AE26AC7-816E-49A1-9904-03B585E050B7}" type="presOf" srcId="{F54B84FE-CCD4-4AD9-9563-39316F28BC7E}" destId="{399BB3BE-F625-4B23-958C-CBF0A11E6D12}" srcOrd="0" destOrd="0" presId="urn:microsoft.com/office/officeart/2005/8/layout/lProcess3"/>
    <dgm:cxn modelId="{2C3982FE-2322-418B-8706-1DE1A5961264}" type="presOf" srcId="{6701EF49-13A6-4FA6-893D-35BF832FF356}" destId="{18545FE3-D8E3-4C87-9A6E-104F9526EF1A}" srcOrd="0" destOrd="0" presId="urn:microsoft.com/office/officeart/2005/8/layout/lProcess3"/>
    <dgm:cxn modelId="{06C8CF28-D0EE-4E48-AC1C-2CC604840C42}" srcId="{3D3B589C-F15B-40C2-BA0C-2D826816CEDD}" destId="{F54B84FE-CCD4-4AD9-9563-39316F28BC7E}" srcOrd="1" destOrd="0" parTransId="{284487BF-8CDE-4E72-90D6-2EB462413B3D}" sibTransId="{CC5352CE-3032-46DA-AC46-E67BC17B925A}"/>
    <dgm:cxn modelId="{E467428B-DB13-43C9-A2FB-37257835B0B8}" srcId="{3D3B589C-F15B-40C2-BA0C-2D826816CEDD}" destId="{6701EF49-13A6-4FA6-893D-35BF832FF356}" srcOrd="2" destOrd="0" parTransId="{A9710C17-B338-4D44-AF66-C0F108106FA9}" sibTransId="{37E765F8-FBC8-4735-ACCC-5795CD017005}"/>
    <dgm:cxn modelId="{3029DFE0-AB77-4122-B544-E0B3E93ACA15}" type="presOf" srcId="{3D3B589C-F15B-40C2-BA0C-2D826816CEDD}" destId="{308B3E65-5910-46D0-8995-BC147BDECD85}" srcOrd="0" destOrd="0" presId="urn:microsoft.com/office/officeart/2005/8/layout/lProcess3"/>
    <dgm:cxn modelId="{18E09DAE-D173-4A1F-B1C4-AF2EFFB431F5}" type="presOf" srcId="{A7E209C7-D7D9-4397-857A-1090AF9EBD60}" destId="{E5E98981-3846-4AAA-AE6B-8DA6FBDD8E3F}" srcOrd="0" destOrd="0" presId="urn:microsoft.com/office/officeart/2005/8/layout/lProcess3"/>
    <dgm:cxn modelId="{62F8F1C8-0DE3-4855-86DB-7C3B3C1C39A9}" type="presOf" srcId="{69EC13D5-B921-463A-8D6D-03BED8F85B00}" destId="{9C8462A6-299B-47CF-9320-685F5E9E08AC}" srcOrd="0" destOrd="0" presId="urn:microsoft.com/office/officeart/2005/8/layout/lProcess3"/>
    <dgm:cxn modelId="{7DC0CC4E-7DD4-4DD3-A2F6-414D196FAEAC}" type="presOf" srcId="{F9AC821B-C1A3-431E-966F-2C7367536A0D}" destId="{7F0995BB-BDEC-465C-BE88-2B075BE97044}" srcOrd="0" destOrd="0" presId="urn:microsoft.com/office/officeart/2005/8/layout/lProcess3"/>
    <dgm:cxn modelId="{4D04EE15-7BC0-460E-B3CB-021C3D36009B}" type="presOf" srcId="{2C5467F6-9D84-4F52-B63C-3619EC5607B2}" destId="{2DE080EE-F80D-4228-A6C6-40FF27B97B14}" srcOrd="0" destOrd="0" presId="urn:microsoft.com/office/officeart/2005/8/layout/lProcess3"/>
    <dgm:cxn modelId="{5A3A784E-15B2-43F5-9618-9E9FC150B66D}" type="presParOf" srcId="{308B3E65-5910-46D0-8995-BC147BDECD85}" destId="{82D93C39-0CF4-4D2F-AF3C-B2B6468118CC}" srcOrd="0" destOrd="0" presId="urn:microsoft.com/office/officeart/2005/8/layout/lProcess3"/>
    <dgm:cxn modelId="{23B283E5-E2C4-40F0-9233-6A79C6C6B8F0}" type="presParOf" srcId="{82D93C39-0CF4-4D2F-AF3C-B2B6468118CC}" destId="{E5E98981-3846-4AAA-AE6B-8DA6FBDD8E3F}" srcOrd="0" destOrd="0" presId="urn:microsoft.com/office/officeart/2005/8/layout/lProcess3"/>
    <dgm:cxn modelId="{C88711BD-BC51-407D-9DFD-E90116595135}" type="presParOf" srcId="{82D93C39-0CF4-4D2F-AF3C-B2B6468118CC}" destId="{BFD31D20-BB58-4980-85F6-B7FF719C691D}" srcOrd="1" destOrd="0" presId="urn:microsoft.com/office/officeart/2005/8/layout/lProcess3"/>
    <dgm:cxn modelId="{E0F7D552-70D2-4812-B064-245AC03C026F}" type="presParOf" srcId="{82D93C39-0CF4-4D2F-AF3C-B2B6468118CC}" destId="{9C8462A6-299B-47CF-9320-685F5E9E08AC}" srcOrd="2" destOrd="0" presId="urn:microsoft.com/office/officeart/2005/8/layout/lProcess3"/>
    <dgm:cxn modelId="{5BC8AE9A-FE8A-481D-B5CD-833E957EC04E}" type="presParOf" srcId="{308B3E65-5910-46D0-8995-BC147BDECD85}" destId="{79899FEB-B881-4F53-A58B-62AF50F7AA9E}" srcOrd="1" destOrd="0" presId="urn:microsoft.com/office/officeart/2005/8/layout/lProcess3"/>
    <dgm:cxn modelId="{EC818F92-B764-4E95-9B5F-AD6DD6CD97B7}" type="presParOf" srcId="{308B3E65-5910-46D0-8995-BC147BDECD85}" destId="{6738CD6E-D1E4-4694-98A1-99CFC4655214}" srcOrd="2" destOrd="0" presId="urn:microsoft.com/office/officeart/2005/8/layout/lProcess3"/>
    <dgm:cxn modelId="{6B2B25B4-B23B-4D27-A338-930FFE5E02A6}" type="presParOf" srcId="{6738CD6E-D1E4-4694-98A1-99CFC4655214}" destId="{399BB3BE-F625-4B23-958C-CBF0A11E6D12}" srcOrd="0" destOrd="0" presId="urn:microsoft.com/office/officeart/2005/8/layout/lProcess3"/>
    <dgm:cxn modelId="{32995384-7F8D-48DA-AEA7-C8F38E4D3A15}" type="presParOf" srcId="{6738CD6E-D1E4-4694-98A1-99CFC4655214}" destId="{88853C28-1F4E-4267-AA6D-4D5E89E08E9C}" srcOrd="1" destOrd="0" presId="urn:microsoft.com/office/officeart/2005/8/layout/lProcess3"/>
    <dgm:cxn modelId="{F9372015-F536-4881-BA73-A46356B4D11D}" type="presParOf" srcId="{6738CD6E-D1E4-4694-98A1-99CFC4655214}" destId="{2DE080EE-F80D-4228-A6C6-40FF27B97B14}" srcOrd="2" destOrd="0" presId="urn:microsoft.com/office/officeart/2005/8/layout/lProcess3"/>
    <dgm:cxn modelId="{22AB0F72-1694-45C7-BA39-CBB7D9E2E4EC}" type="presParOf" srcId="{308B3E65-5910-46D0-8995-BC147BDECD85}" destId="{D46FE11C-639C-44FC-9C21-6495A2ECE10C}" srcOrd="3" destOrd="0" presId="urn:microsoft.com/office/officeart/2005/8/layout/lProcess3"/>
    <dgm:cxn modelId="{F0892E62-3F1B-4934-ACA0-D89349DA8E1E}" type="presParOf" srcId="{308B3E65-5910-46D0-8995-BC147BDECD85}" destId="{9AE61CDB-FE5A-468C-8B47-22D7C8F3BB14}" srcOrd="4" destOrd="0" presId="urn:microsoft.com/office/officeart/2005/8/layout/lProcess3"/>
    <dgm:cxn modelId="{BC6ECE2F-9EAF-449A-A468-04EC14D94337}" type="presParOf" srcId="{9AE61CDB-FE5A-468C-8B47-22D7C8F3BB14}" destId="{18545FE3-D8E3-4C87-9A6E-104F9526EF1A}" srcOrd="0" destOrd="0" presId="urn:microsoft.com/office/officeart/2005/8/layout/lProcess3"/>
    <dgm:cxn modelId="{9522B894-E620-4F1A-9029-727B184E84DF}" type="presParOf" srcId="{9AE61CDB-FE5A-468C-8B47-22D7C8F3BB14}" destId="{BA5FC2C1-E31C-4F51-B7A7-E79ACE1537E5}" srcOrd="1" destOrd="0" presId="urn:microsoft.com/office/officeart/2005/8/layout/lProcess3"/>
    <dgm:cxn modelId="{EF43F53F-7758-430B-9F68-201B09A7E5E7}" type="presParOf" srcId="{9AE61CDB-FE5A-468C-8B47-22D7C8F3BB14}" destId="{7F0995BB-BDEC-465C-BE88-2B075BE97044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7E7383-7F76-4081-9E49-77448F87C2BB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8EE282-943F-45EE-9DFB-F12E6F4F16B9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  <a:p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113 600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т. р.</a:t>
          </a:r>
        </a:p>
      </dgm:t>
    </dgm:pt>
    <dgm:pt modelId="{26F2E1A1-4A64-48F7-9DB3-B221AF0CA352}" type="parTrans" cxnId="{C27832BB-D86C-4CF4-812C-51A0C597A545}">
      <dgm:prSet/>
      <dgm:spPr/>
      <dgm:t>
        <a:bodyPr/>
        <a:lstStyle/>
        <a:p>
          <a:endParaRPr lang="ru-RU"/>
        </a:p>
      </dgm:t>
    </dgm:pt>
    <dgm:pt modelId="{2CA9138D-BB74-4027-B386-A9D99CFB8483}" type="sibTrans" cxnId="{C27832BB-D86C-4CF4-812C-51A0C597A545}">
      <dgm:prSet/>
      <dgm:spPr/>
      <dgm:t>
        <a:bodyPr/>
        <a:lstStyle/>
        <a:p>
          <a:endParaRPr lang="ru-RU"/>
        </a:p>
      </dgm:t>
    </dgm:pt>
    <dgm:pt modelId="{85EF7803-86A0-4F07-AA6D-9D542333DD66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доп. норматив            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37,58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gm:t>
    </dgm:pt>
    <dgm:pt modelId="{238F4C09-7F96-4DFD-8666-28AA0D1F07D8}" type="parTrans" cxnId="{79414468-26BC-4F3D-998C-E3A6560AABB2}">
      <dgm:prSet/>
      <dgm:spPr/>
      <dgm:t>
        <a:bodyPr/>
        <a:lstStyle/>
        <a:p>
          <a:endParaRPr lang="ru-RU"/>
        </a:p>
      </dgm:t>
    </dgm:pt>
    <dgm:pt modelId="{80D25011-6403-4AEF-B126-EC88D94A2EA0}" type="sibTrans" cxnId="{79414468-26BC-4F3D-998C-E3A6560AABB2}">
      <dgm:prSet/>
      <dgm:spPr/>
      <dgm:t>
        <a:bodyPr/>
        <a:lstStyle/>
        <a:p>
          <a:endParaRPr lang="ru-RU"/>
        </a:p>
      </dgm:t>
    </dgm:pt>
    <dgm:pt modelId="{BABF881B-F86D-461E-9110-83C8BC40D740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налога        в РБ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62,58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gm:t>
    </dgm:pt>
    <dgm:pt modelId="{1221126D-1744-4AAB-A572-2C2FF5611F76}" type="parTrans" cxnId="{1819E5A2-32FC-4FAD-8763-9446FD5D091A}">
      <dgm:prSet/>
      <dgm:spPr/>
      <dgm:t>
        <a:bodyPr/>
        <a:lstStyle/>
        <a:p>
          <a:endParaRPr lang="ru-RU"/>
        </a:p>
      </dgm:t>
    </dgm:pt>
    <dgm:pt modelId="{EE45A91A-BCF0-454C-A133-37E81E78C7FF}" type="sibTrans" cxnId="{1819E5A2-32FC-4FAD-8763-9446FD5D091A}">
      <dgm:prSet/>
      <dgm:spPr/>
      <dgm:t>
        <a:bodyPr/>
        <a:lstStyle/>
        <a:p>
          <a:endParaRPr lang="ru-RU"/>
        </a:p>
      </dgm:t>
    </dgm:pt>
    <dgm:pt modelId="{C76CF996-5824-4681-AFD2-0DE5903DC6BC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ОБ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37,42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gm:t>
    </dgm:pt>
    <dgm:pt modelId="{11F1D6BE-9CD3-4CC4-A974-1361AEA51EF3}" type="parTrans" cxnId="{28D8340C-A6FA-434D-8D93-FEAD22C9E495}">
      <dgm:prSet/>
      <dgm:spPr/>
      <dgm:t>
        <a:bodyPr/>
        <a:lstStyle/>
        <a:p>
          <a:endParaRPr lang="ru-RU"/>
        </a:p>
      </dgm:t>
    </dgm:pt>
    <dgm:pt modelId="{F79F916E-F5BB-44D2-BA56-88C7FE5AED0F}" type="sibTrans" cxnId="{28D8340C-A6FA-434D-8D93-FEAD22C9E495}">
      <dgm:prSet/>
      <dgm:spPr/>
      <dgm:t>
        <a:bodyPr/>
        <a:lstStyle/>
        <a:p>
          <a:endParaRPr lang="ru-RU"/>
        </a:p>
      </dgm:t>
    </dgm:pt>
    <dgm:pt modelId="{A8843B65-7A62-43A9-9A31-86C700ACAAE4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 </a:t>
          </a:r>
        </a:p>
        <a:p>
          <a:pPr algn="ctr"/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118 953 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т. р.</a:t>
          </a:r>
        </a:p>
      </dgm:t>
    </dgm:pt>
    <dgm:pt modelId="{FF5536DD-82FC-4BD3-96A4-AA7DCDB16D48}" type="parTrans" cxnId="{3424D22B-0F19-44E4-B360-34BCC1511ADB}">
      <dgm:prSet/>
      <dgm:spPr/>
      <dgm:t>
        <a:bodyPr/>
        <a:lstStyle/>
        <a:p>
          <a:endParaRPr lang="ru-RU"/>
        </a:p>
      </dgm:t>
    </dgm:pt>
    <dgm:pt modelId="{B84EF41A-E740-4418-A5FA-CE8ABBE609B4}" type="sibTrans" cxnId="{3424D22B-0F19-44E4-B360-34BCC1511ADB}">
      <dgm:prSet/>
      <dgm:spPr/>
      <dgm:t>
        <a:bodyPr/>
        <a:lstStyle/>
        <a:p>
          <a:endParaRPr lang="ru-RU"/>
        </a:p>
      </dgm:t>
    </dgm:pt>
    <dgm:pt modelId="{FDD579B0-CAAA-4366-B3F4-4D0C7C820D13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доп. норматив         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32,20%</a:t>
          </a:r>
          <a:endParaRPr lang="ru-RU" sz="20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24712C-F3DD-4167-8AD0-80514651F216}" type="parTrans" cxnId="{8F8882A7-BEB4-4CA1-91DF-34B8CE074162}">
      <dgm:prSet/>
      <dgm:spPr/>
      <dgm:t>
        <a:bodyPr/>
        <a:lstStyle/>
        <a:p>
          <a:endParaRPr lang="ru-RU"/>
        </a:p>
      </dgm:t>
    </dgm:pt>
    <dgm:pt modelId="{A0242571-61B5-4DA4-BB9D-D6607304F488}" type="sibTrans" cxnId="{8F8882A7-BEB4-4CA1-91DF-34B8CE074162}">
      <dgm:prSet/>
      <dgm:spPr/>
      <dgm:t>
        <a:bodyPr/>
        <a:lstStyle/>
        <a:p>
          <a:endParaRPr lang="ru-RU"/>
        </a:p>
      </dgm:t>
    </dgm:pt>
    <dgm:pt modelId="{18E924D7-3C2B-4342-B340-0E205788029F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налога</a:t>
          </a:r>
        </a:p>
      </dgm:t>
    </dgm:pt>
    <dgm:pt modelId="{E57A5841-251C-4F44-BF23-E3C6FF6A868E}" type="parTrans" cxnId="{34160DE2-54F6-44C8-8E72-BC61942EC264}">
      <dgm:prSet/>
      <dgm:spPr/>
      <dgm:t>
        <a:bodyPr/>
        <a:lstStyle/>
        <a:p>
          <a:endParaRPr lang="ru-RU"/>
        </a:p>
      </dgm:t>
    </dgm:pt>
    <dgm:pt modelId="{62357EA1-A1E1-49B8-AACB-859D221851CC}" type="sibTrans" cxnId="{34160DE2-54F6-44C8-8E72-BC61942EC264}">
      <dgm:prSet/>
      <dgm:spPr/>
      <dgm:t>
        <a:bodyPr/>
        <a:lstStyle/>
        <a:p>
          <a:endParaRPr lang="ru-RU"/>
        </a:p>
      </dgm:t>
    </dgm:pt>
    <dgm:pt modelId="{30444C8C-5D62-450A-B6B4-31162FD39C28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ОБ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42,8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gm:t>
    </dgm:pt>
    <dgm:pt modelId="{B41B121C-45A8-4E02-B92E-7A6B5F1FDCE8}" type="parTrans" cxnId="{EAF12651-6F8E-4589-8391-7C3C9088927A}">
      <dgm:prSet/>
      <dgm:spPr/>
      <dgm:t>
        <a:bodyPr/>
        <a:lstStyle/>
        <a:p>
          <a:endParaRPr lang="ru-RU"/>
        </a:p>
      </dgm:t>
    </dgm:pt>
    <dgm:pt modelId="{01E17828-B699-4530-B097-456F5A19CC24}" type="sibTrans" cxnId="{EAF12651-6F8E-4589-8391-7C3C9088927A}">
      <dgm:prSet/>
      <dgm:spPr/>
      <dgm:t>
        <a:bodyPr/>
        <a:lstStyle/>
        <a:p>
          <a:endParaRPr lang="ru-RU"/>
        </a:p>
      </dgm:t>
    </dgm:pt>
    <dgm:pt modelId="{9BD4BA92-51DD-4C2D-9BFC-CFF675709CE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 </a:t>
          </a:r>
        </a:p>
        <a:p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157 864,1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т. р.</a:t>
          </a:r>
        </a:p>
      </dgm:t>
    </dgm:pt>
    <dgm:pt modelId="{62209F18-7F65-445B-B61A-C9C882DF3354}" type="parTrans" cxnId="{26480EFD-CD34-4815-A8D1-66CEAF56520F}">
      <dgm:prSet/>
      <dgm:spPr/>
      <dgm:t>
        <a:bodyPr/>
        <a:lstStyle/>
        <a:p>
          <a:endParaRPr lang="ru-RU"/>
        </a:p>
      </dgm:t>
    </dgm:pt>
    <dgm:pt modelId="{77D8833E-808B-44FB-A7AB-5FD854EC8B99}" type="sibTrans" cxnId="{26480EFD-CD34-4815-A8D1-66CEAF56520F}">
      <dgm:prSet/>
      <dgm:spPr/>
      <dgm:t>
        <a:bodyPr/>
        <a:lstStyle/>
        <a:p>
          <a:endParaRPr lang="ru-RU"/>
        </a:p>
      </dgm:t>
    </dgm:pt>
    <dgm:pt modelId="{9010DCE9-5D9D-43C0-95D5-5FCEEDEDF10F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доп. норматив         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37,01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gm:t>
    </dgm:pt>
    <dgm:pt modelId="{DA3E1DC9-597C-4FB3-888A-788ED60068BF}" type="parTrans" cxnId="{0FC4ADA2-D23A-4FBB-B7A1-94D1DDA21861}">
      <dgm:prSet/>
      <dgm:spPr/>
      <dgm:t>
        <a:bodyPr/>
        <a:lstStyle/>
        <a:p>
          <a:endParaRPr lang="ru-RU"/>
        </a:p>
      </dgm:t>
    </dgm:pt>
    <dgm:pt modelId="{40C7EEC2-DF54-4EE7-B368-FE144D7A7BD5}" type="sibTrans" cxnId="{0FC4ADA2-D23A-4FBB-B7A1-94D1DDA21861}">
      <dgm:prSet/>
      <dgm:spPr/>
      <dgm:t>
        <a:bodyPr/>
        <a:lstStyle/>
        <a:p>
          <a:endParaRPr lang="ru-RU"/>
        </a:p>
      </dgm:t>
    </dgm:pt>
    <dgm:pt modelId="{65336B10-CB34-471F-B5B0-94936C967455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налога</a:t>
          </a:r>
        </a:p>
      </dgm:t>
    </dgm:pt>
    <dgm:pt modelId="{373DCF4B-D0CF-433E-920D-7ED8BE068F40}" type="parTrans" cxnId="{0431FC52-C08F-4961-A9F8-A02AABE00C3B}">
      <dgm:prSet/>
      <dgm:spPr/>
      <dgm:t>
        <a:bodyPr/>
        <a:lstStyle/>
        <a:p>
          <a:endParaRPr lang="ru-RU"/>
        </a:p>
      </dgm:t>
    </dgm:pt>
    <dgm:pt modelId="{4654FA21-EE54-4A6C-94CD-CDA1AA4508E5}" type="sibTrans" cxnId="{0431FC52-C08F-4961-A9F8-A02AABE00C3B}">
      <dgm:prSet/>
      <dgm:spPr/>
      <dgm:t>
        <a:bodyPr/>
        <a:lstStyle/>
        <a:p>
          <a:endParaRPr lang="ru-RU"/>
        </a:p>
      </dgm:t>
    </dgm:pt>
    <dgm:pt modelId="{20E8ED75-D141-4EC9-AC03-2844ECD6DD8B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РБ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47,20 %</a:t>
          </a:r>
          <a:endParaRPr lang="ru-RU" sz="20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A270F6-35EA-4F9E-859D-6862D3CF3D95}" type="parTrans" cxnId="{60F87D37-FDDF-4949-AB03-4A4D6BD344AE}">
      <dgm:prSet/>
      <dgm:spPr/>
      <dgm:t>
        <a:bodyPr/>
        <a:lstStyle/>
        <a:p>
          <a:endParaRPr lang="ru-RU"/>
        </a:p>
      </dgm:t>
    </dgm:pt>
    <dgm:pt modelId="{89E65E12-DB0A-470E-819B-41C107B5A860}" type="sibTrans" cxnId="{60F87D37-FDDF-4949-AB03-4A4D6BD344AE}">
      <dgm:prSet/>
      <dgm:spPr/>
      <dgm:t>
        <a:bodyPr/>
        <a:lstStyle/>
        <a:p>
          <a:endParaRPr lang="ru-RU"/>
        </a:p>
      </dgm:t>
    </dgm:pt>
    <dgm:pt modelId="{61A290ED-742B-47F6-946D-D9D0F0169E9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 РБ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62,01</a:t>
          </a:r>
          <a:r>
            <a:rPr lang="ru-RU" sz="2000" b="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gm:t>
    </dgm:pt>
    <dgm:pt modelId="{BEE3B4F1-ABE0-4166-ADFA-10A1F4927593}" type="parTrans" cxnId="{C9C2E0AB-B31D-4A6B-8DBC-4A03B7C3C1E6}">
      <dgm:prSet/>
      <dgm:spPr/>
      <dgm:t>
        <a:bodyPr/>
        <a:lstStyle/>
        <a:p>
          <a:endParaRPr lang="ru-RU"/>
        </a:p>
      </dgm:t>
    </dgm:pt>
    <dgm:pt modelId="{A127DA04-3501-40CA-B2E7-6A76D80A1A2D}" type="sibTrans" cxnId="{C9C2E0AB-B31D-4A6B-8DBC-4A03B7C3C1E6}">
      <dgm:prSet/>
      <dgm:spPr/>
      <dgm:t>
        <a:bodyPr/>
        <a:lstStyle/>
        <a:p>
          <a:endParaRPr lang="ru-RU"/>
        </a:p>
      </dgm:t>
    </dgm:pt>
    <dgm:pt modelId="{261C831B-8D55-4DA9-B518-9C546D296589}">
      <dgm:prSet phldrT="[Текст]" custScaleX="113704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0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ОБ </a:t>
          </a:r>
          <a:r>
            <a:rPr lang="ru-RU" sz="20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37,99 %</a:t>
          </a:r>
          <a:endParaRPr lang="ru-RU" sz="20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2353C6-8A59-4B5C-B715-718EFFC5F9CD}" type="parTrans" cxnId="{90A74625-3883-4628-BCEF-99B96F92BC24}">
      <dgm:prSet/>
      <dgm:spPr/>
      <dgm:t>
        <a:bodyPr/>
        <a:lstStyle/>
        <a:p>
          <a:endParaRPr lang="ru-RU"/>
        </a:p>
      </dgm:t>
    </dgm:pt>
    <dgm:pt modelId="{A24FB0D0-A165-4864-AB3A-A57F0DD9EC03}" type="sibTrans" cxnId="{90A74625-3883-4628-BCEF-99B96F92BC24}">
      <dgm:prSet/>
      <dgm:spPr/>
      <dgm:t>
        <a:bodyPr/>
        <a:lstStyle/>
        <a:p>
          <a:endParaRPr lang="ru-RU"/>
        </a:p>
      </dgm:t>
    </dgm:pt>
    <dgm:pt modelId="{1F0854E4-95C3-41EB-9080-601F376B0DD8}" type="pres">
      <dgm:prSet presAssocID="{317E7383-7F76-4081-9E49-77448F87C2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6FC56A-718B-4ADF-80F0-010974CA3305}" type="pres">
      <dgm:prSet presAssocID="{408EE282-943F-45EE-9DFB-F12E6F4F16B9}" presName="composite" presStyleCnt="0"/>
      <dgm:spPr/>
    </dgm:pt>
    <dgm:pt modelId="{8563F10C-0655-4BD3-96E3-C8BC8ADA6428}" type="pres">
      <dgm:prSet presAssocID="{408EE282-943F-45EE-9DFB-F12E6F4F16B9}" presName="parTx" presStyleLbl="node1" presStyleIdx="0" presStyleCnt="3" custLinFactNeighborX="-555" custLinFactNeighborY="142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116F9-A110-4786-9268-0D1B7C4A9ABB}" type="pres">
      <dgm:prSet presAssocID="{408EE282-943F-45EE-9DFB-F12E6F4F16B9}" presName="desTx" presStyleLbl="revTx" presStyleIdx="0" presStyleCnt="3" custScaleX="118142" custLinFactNeighborX="539" custLinFactNeighborY="11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EFB0A-9E53-4223-B8F8-B47679815A8F}" type="pres">
      <dgm:prSet presAssocID="{2CA9138D-BB74-4027-B386-A9D99CFB8483}" presName="space" presStyleCnt="0"/>
      <dgm:spPr/>
    </dgm:pt>
    <dgm:pt modelId="{C8DF7518-EFF3-4752-A9B9-0BEA334A72C0}" type="pres">
      <dgm:prSet presAssocID="{A8843B65-7A62-43A9-9A31-86C700ACAAE4}" presName="composite" presStyleCnt="0"/>
      <dgm:spPr/>
    </dgm:pt>
    <dgm:pt modelId="{783CC537-852A-4B11-9461-FBFE188E0516}" type="pres">
      <dgm:prSet presAssocID="{A8843B65-7A62-43A9-9A31-86C700ACAAE4}" presName="parTx" presStyleLbl="node1" presStyleIdx="1" presStyleCnt="3" custLinFactNeighborX="-256" custLinFactNeighborY="145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9E354-C625-475B-AFE4-1B99616DE875}" type="pres">
      <dgm:prSet presAssocID="{A8843B65-7A62-43A9-9A31-86C700ACAAE4}" presName="desTx" presStyleLbl="revTx" presStyleIdx="1" presStyleCnt="3" custScaleX="113704" custLinFactNeighborX="1983" custLinFactNeighborY="11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4B6E1-9BFC-4368-8BA2-3B413CAF56AA}" type="pres">
      <dgm:prSet presAssocID="{B84EF41A-E740-4418-A5FA-CE8ABBE609B4}" presName="space" presStyleCnt="0"/>
      <dgm:spPr/>
    </dgm:pt>
    <dgm:pt modelId="{D488D0F6-E629-42D1-BC0A-4467DE7EAA67}" type="pres">
      <dgm:prSet presAssocID="{9BD4BA92-51DD-4C2D-9BFC-CFF675709CE2}" presName="composite" presStyleCnt="0"/>
      <dgm:spPr/>
    </dgm:pt>
    <dgm:pt modelId="{A5D58414-164A-401A-9F39-DA469AAB6550}" type="pres">
      <dgm:prSet presAssocID="{9BD4BA92-51DD-4C2D-9BFC-CFF675709CE2}" presName="parTx" presStyleLbl="node1" presStyleIdx="2" presStyleCnt="3" custLinFactNeighborX="1167" custLinFactNeighborY="148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EEEF0-FDA0-439C-9BCB-76C5052F2E1F}" type="pres">
      <dgm:prSet presAssocID="{9BD4BA92-51DD-4C2D-9BFC-CFF675709CE2}" presName="desTx" presStyleLbl="revTx" presStyleIdx="2" presStyleCnt="3" custScaleX="118142" custLinFactNeighborX="10103" custLinFactNeighborY="11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31FC52-C08F-4961-A9F8-A02AABE00C3B}" srcId="{9BD4BA92-51DD-4C2D-9BFC-CFF675709CE2}" destId="{65336B10-CB34-471F-B5B0-94936C967455}" srcOrd="1" destOrd="0" parTransId="{373DCF4B-D0CF-433E-920D-7ED8BE068F40}" sibTransId="{4654FA21-EE54-4A6C-94CD-CDA1AA4508E5}"/>
    <dgm:cxn modelId="{EAF12651-6F8E-4589-8391-7C3C9088927A}" srcId="{A8843B65-7A62-43A9-9A31-86C700ACAAE4}" destId="{30444C8C-5D62-450A-B6B4-31162FD39C28}" srcOrd="3" destOrd="0" parTransId="{B41B121C-45A8-4E02-B92E-7A6B5F1FDCE8}" sibTransId="{01E17828-B699-4530-B097-456F5A19CC24}"/>
    <dgm:cxn modelId="{34160DE2-54F6-44C8-8E72-BC61942EC264}" srcId="{A8843B65-7A62-43A9-9A31-86C700ACAAE4}" destId="{18E924D7-3C2B-4342-B340-0E205788029F}" srcOrd="1" destOrd="0" parTransId="{E57A5841-251C-4F44-BF23-E3C6FF6A868E}" sibTransId="{62357EA1-A1E1-49B8-AACB-859D221851CC}"/>
    <dgm:cxn modelId="{5FDCABE1-69C5-46C3-BE34-36E96F129B46}" type="presOf" srcId="{FDD579B0-CAAA-4366-B3F4-4D0C7C820D13}" destId="{82D9E354-C625-475B-AFE4-1B99616DE875}" srcOrd="0" destOrd="0" presId="urn:microsoft.com/office/officeart/2005/8/layout/chevron1"/>
    <dgm:cxn modelId="{C27832BB-D86C-4CF4-812C-51A0C597A545}" srcId="{317E7383-7F76-4081-9E49-77448F87C2BB}" destId="{408EE282-943F-45EE-9DFB-F12E6F4F16B9}" srcOrd="0" destOrd="0" parTransId="{26F2E1A1-4A64-48F7-9DB3-B221AF0CA352}" sibTransId="{2CA9138D-BB74-4027-B386-A9D99CFB8483}"/>
    <dgm:cxn modelId="{F8BEC372-37E4-4C43-AB56-3E4654DD2BB0}" type="presOf" srcId="{9BD4BA92-51DD-4C2D-9BFC-CFF675709CE2}" destId="{A5D58414-164A-401A-9F39-DA469AAB6550}" srcOrd="0" destOrd="0" presId="urn:microsoft.com/office/officeart/2005/8/layout/chevron1"/>
    <dgm:cxn modelId="{3D09AA98-0BB5-4A07-9029-34F499F38C88}" type="presOf" srcId="{18E924D7-3C2B-4342-B340-0E205788029F}" destId="{82D9E354-C625-475B-AFE4-1B99616DE875}" srcOrd="0" destOrd="1" presId="urn:microsoft.com/office/officeart/2005/8/layout/chevron1"/>
    <dgm:cxn modelId="{F3C1D7E7-4A61-4B86-9768-23064822A9D4}" type="presOf" srcId="{261C831B-8D55-4DA9-B518-9C546D296589}" destId="{CC4EEEF0-FDA0-439C-9BCB-76C5052F2E1F}" srcOrd="0" destOrd="3" presId="urn:microsoft.com/office/officeart/2005/8/layout/chevron1"/>
    <dgm:cxn modelId="{6FA8336E-2D72-4B17-8299-591663DB9CA9}" type="presOf" srcId="{BABF881B-F86D-461E-9110-83C8BC40D740}" destId="{66D116F9-A110-4786-9268-0D1B7C4A9ABB}" srcOrd="0" destOrd="1" presId="urn:microsoft.com/office/officeart/2005/8/layout/chevron1"/>
    <dgm:cxn modelId="{0FC4ADA2-D23A-4FBB-B7A1-94D1DDA21861}" srcId="{9BD4BA92-51DD-4C2D-9BFC-CFF675709CE2}" destId="{9010DCE9-5D9D-43C0-95D5-5FCEEDEDF10F}" srcOrd="0" destOrd="0" parTransId="{DA3E1DC9-597C-4FB3-888A-788ED60068BF}" sibTransId="{40C7EEC2-DF54-4EE7-B368-FE144D7A7BD5}"/>
    <dgm:cxn modelId="{C9C2E0AB-B31D-4A6B-8DBC-4A03B7C3C1E6}" srcId="{9BD4BA92-51DD-4C2D-9BFC-CFF675709CE2}" destId="{61A290ED-742B-47F6-946D-D9D0F0169E9A}" srcOrd="2" destOrd="0" parTransId="{BEE3B4F1-ABE0-4166-ADFA-10A1F4927593}" sibTransId="{A127DA04-3501-40CA-B2E7-6A76D80A1A2D}"/>
    <dgm:cxn modelId="{90A74625-3883-4628-BCEF-99B96F92BC24}" srcId="{9BD4BA92-51DD-4C2D-9BFC-CFF675709CE2}" destId="{261C831B-8D55-4DA9-B518-9C546D296589}" srcOrd="3" destOrd="0" parTransId="{152353C6-8A59-4B5C-B715-718EFFC5F9CD}" sibTransId="{A24FB0D0-A165-4864-AB3A-A57F0DD9EC03}"/>
    <dgm:cxn modelId="{E2A3B446-4FF9-4729-BA2E-C8FAD9228ECC}" type="presOf" srcId="{C76CF996-5824-4681-AFD2-0DE5903DC6BC}" destId="{66D116F9-A110-4786-9268-0D1B7C4A9ABB}" srcOrd="0" destOrd="2" presId="urn:microsoft.com/office/officeart/2005/8/layout/chevron1"/>
    <dgm:cxn modelId="{E3BFB309-16FF-439A-82D7-C830F4EAC8E2}" type="presOf" srcId="{317E7383-7F76-4081-9E49-77448F87C2BB}" destId="{1F0854E4-95C3-41EB-9080-601F376B0DD8}" srcOrd="0" destOrd="0" presId="urn:microsoft.com/office/officeart/2005/8/layout/chevron1"/>
    <dgm:cxn modelId="{E71EE8E8-1FAD-4AFE-B083-0B9470E41243}" type="presOf" srcId="{9010DCE9-5D9D-43C0-95D5-5FCEEDEDF10F}" destId="{CC4EEEF0-FDA0-439C-9BCB-76C5052F2E1F}" srcOrd="0" destOrd="0" presId="urn:microsoft.com/office/officeart/2005/8/layout/chevron1"/>
    <dgm:cxn modelId="{7890E707-986A-4EBA-AE7A-2389D7C18F9B}" type="presOf" srcId="{61A290ED-742B-47F6-946D-D9D0F0169E9A}" destId="{CC4EEEF0-FDA0-439C-9BCB-76C5052F2E1F}" srcOrd="0" destOrd="2" presId="urn:microsoft.com/office/officeart/2005/8/layout/chevron1"/>
    <dgm:cxn modelId="{28D8340C-A6FA-434D-8D93-FEAD22C9E495}" srcId="{408EE282-943F-45EE-9DFB-F12E6F4F16B9}" destId="{C76CF996-5824-4681-AFD2-0DE5903DC6BC}" srcOrd="2" destOrd="0" parTransId="{11F1D6BE-9CD3-4CC4-A974-1361AEA51EF3}" sibTransId="{F79F916E-F5BB-44D2-BA56-88C7FE5AED0F}"/>
    <dgm:cxn modelId="{D9FA16C9-9CBF-4619-8612-1D57CE68621B}" type="presOf" srcId="{65336B10-CB34-471F-B5B0-94936C967455}" destId="{CC4EEEF0-FDA0-439C-9BCB-76C5052F2E1F}" srcOrd="0" destOrd="1" presId="urn:microsoft.com/office/officeart/2005/8/layout/chevron1"/>
    <dgm:cxn modelId="{AD055B41-8A74-45E2-A0B1-61E79C0E6B93}" type="presOf" srcId="{A8843B65-7A62-43A9-9A31-86C700ACAAE4}" destId="{783CC537-852A-4B11-9461-FBFE188E0516}" srcOrd="0" destOrd="0" presId="urn:microsoft.com/office/officeart/2005/8/layout/chevron1"/>
    <dgm:cxn modelId="{19292D16-79CF-4126-B1A2-C0F49C33FBB4}" type="presOf" srcId="{30444C8C-5D62-450A-B6B4-31162FD39C28}" destId="{82D9E354-C625-475B-AFE4-1B99616DE875}" srcOrd="0" destOrd="3" presId="urn:microsoft.com/office/officeart/2005/8/layout/chevron1"/>
    <dgm:cxn modelId="{2682854B-6F3E-4916-8503-986AD6A978C0}" type="presOf" srcId="{408EE282-943F-45EE-9DFB-F12E6F4F16B9}" destId="{8563F10C-0655-4BD3-96E3-C8BC8ADA6428}" srcOrd="0" destOrd="0" presId="urn:microsoft.com/office/officeart/2005/8/layout/chevron1"/>
    <dgm:cxn modelId="{56B647AB-1806-4139-8168-B140E4FDC400}" type="presOf" srcId="{85EF7803-86A0-4F07-AA6D-9D542333DD66}" destId="{66D116F9-A110-4786-9268-0D1B7C4A9ABB}" srcOrd="0" destOrd="0" presId="urn:microsoft.com/office/officeart/2005/8/layout/chevron1"/>
    <dgm:cxn modelId="{60F87D37-FDDF-4949-AB03-4A4D6BD344AE}" srcId="{A8843B65-7A62-43A9-9A31-86C700ACAAE4}" destId="{20E8ED75-D141-4EC9-AC03-2844ECD6DD8B}" srcOrd="2" destOrd="0" parTransId="{7AA270F6-35EA-4F9E-859D-6862D3CF3D95}" sibTransId="{89E65E12-DB0A-470E-819B-41C107B5A860}"/>
    <dgm:cxn modelId="{79414468-26BC-4F3D-998C-E3A6560AABB2}" srcId="{408EE282-943F-45EE-9DFB-F12E6F4F16B9}" destId="{85EF7803-86A0-4F07-AA6D-9D542333DD66}" srcOrd="0" destOrd="0" parTransId="{238F4C09-7F96-4DFD-8666-28AA0D1F07D8}" sibTransId="{80D25011-6403-4AEF-B126-EC88D94A2EA0}"/>
    <dgm:cxn modelId="{26480EFD-CD34-4815-A8D1-66CEAF56520F}" srcId="{317E7383-7F76-4081-9E49-77448F87C2BB}" destId="{9BD4BA92-51DD-4C2D-9BFC-CFF675709CE2}" srcOrd="2" destOrd="0" parTransId="{62209F18-7F65-445B-B61A-C9C882DF3354}" sibTransId="{77D8833E-808B-44FB-A7AB-5FD854EC8B99}"/>
    <dgm:cxn modelId="{8F8882A7-BEB4-4CA1-91DF-34B8CE074162}" srcId="{A8843B65-7A62-43A9-9A31-86C700ACAAE4}" destId="{FDD579B0-CAAA-4366-B3F4-4D0C7C820D13}" srcOrd="0" destOrd="0" parTransId="{6A24712C-F3DD-4167-8AD0-80514651F216}" sibTransId="{A0242571-61B5-4DA4-BB9D-D6607304F488}"/>
    <dgm:cxn modelId="{3424D22B-0F19-44E4-B360-34BCC1511ADB}" srcId="{317E7383-7F76-4081-9E49-77448F87C2BB}" destId="{A8843B65-7A62-43A9-9A31-86C700ACAAE4}" srcOrd="1" destOrd="0" parTransId="{FF5536DD-82FC-4BD3-96A4-AA7DCDB16D48}" sibTransId="{B84EF41A-E740-4418-A5FA-CE8ABBE609B4}"/>
    <dgm:cxn modelId="{1819E5A2-32FC-4FAD-8763-9446FD5D091A}" srcId="{408EE282-943F-45EE-9DFB-F12E6F4F16B9}" destId="{BABF881B-F86D-461E-9110-83C8BC40D740}" srcOrd="1" destOrd="0" parTransId="{1221126D-1744-4AAB-A572-2C2FF5611F76}" sibTransId="{EE45A91A-BCF0-454C-A133-37E81E78C7FF}"/>
    <dgm:cxn modelId="{FD975325-DB5B-4FC6-B4C5-F14A3DEF61B4}" type="presOf" srcId="{20E8ED75-D141-4EC9-AC03-2844ECD6DD8B}" destId="{82D9E354-C625-475B-AFE4-1B99616DE875}" srcOrd="0" destOrd="2" presId="urn:microsoft.com/office/officeart/2005/8/layout/chevron1"/>
    <dgm:cxn modelId="{E58B60A0-DA32-4649-8BFC-91CC0CBF4BBF}" type="presParOf" srcId="{1F0854E4-95C3-41EB-9080-601F376B0DD8}" destId="{526FC56A-718B-4ADF-80F0-010974CA3305}" srcOrd="0" destOrd="0" presId="urn:microsoft.com/office/officeart/2005/8/layout/chevron1"/>
    <dgm:cxn modelId="{37A67382-4CAF-4E38-8C20-61E5570E80B3}" type="presParOf" srcId="{526FC56A-718B-4ADF-80F0-010974CA3305}" destId="{8563F10C-0655-4BD3-96E3-C8BC8ADA6428}" srcOrd="0" destOrd="0" presId="urn:microsoft.com/office/officeart/2005/8/layout/chevron1"/>
    <dgm:cxn modelId="{52F1F1F4-EF90-49C7-8324-870D2BEFABF1}" type="presParOf" srcId="{526FC56A-718B-4ADF-80F0-010974CA3305}" destId="{66D116F9-A110-4786-9268-0D1B7C4A9ABB}" srcOrd="1" destOrd="0" presId="urn:microsoft.com/office/officeart/2005/8/layout/chevron1"/>
    <dgm:cxn modelId="{7A6B0A92-E507-4F95-B4FE-AB4B74D8BF0A}" type="presParOf" srcId="{1F0854E4-95C3-41EB-9080-601F376B0DD8}" destId="{2DBEFB0A-9E53-4223-B8F8-B47679815A8F}" srcOrd="1" destOrd="0" presId="urn:microsoft.com/office/officeart/2005/8/layout/chevron1"/>
    <dgm:cxn modelId="{C13CBA36-B490-49C9-B6D1-455035B0642B}" type="presParOf" srcId="{1F0854E4-95C3-41EB-9080-601F376B0DD8}" destId="{C8DF7518-EFF3-4752-A9B9-0BEA334A72C0}" srcOrd="2" destOrd="0" presId="urn:microsoft.com/office/officeart/2005/8/layout/chevron1"/>
    <dgm:cxn modelId="{55DF9BA3-3641-42E3-B112-A9B2B20F9B50}" type="presParOf" srcId="{C8DF7518-EFF3-4752-A9B9-0BEA334A72C0}" destId="{783CC537-852A-4B11-9461-FBFE188E0516}" srcOrd="0" destOrd="0" presId="urn:microsoft.com/office/officeart/2005/8/layout/chevron1"/>
    <dgm:cxn modelId="{6533DEBA-F428-4EC0-B16A-B3488E1D33C3}" type="presParOf" srcId="{C8DF7518-EFF3-4752-A9B9-0BEA334A72C0}" destId="{82D9E354-C625-475B-AFE4-1B99616DE875}" srcOrd="1" destOrd="0" presId="urn:microsoft.com/office/officeart/2005/8/layout/chevron1"/>
    <dgm:cxn modelId="{BD9D1FF4-C616-4B8E-BF15-984382F14B37}" type="presParOf" srcId="{1F0854E4-95C3-41EB-9080-601F376B0DD8}" destId="{3A84B6E1-9BFC-4368-8BA2-3B413CAF56AA}" srcOrd="3" destOrd="0" presId="urn:microsoft.com/office/officeart/2005/8/layout/chevron1"/>
    <dgm:cxn modelId="{C8701922-A871-4ED4-ADEA-AB96101C7F38}" type="presParOf" srcId="{1F0854E4-95C3-41EB-9080-601F376B0DD8}" destId="{D488D0F6-E629-42D1-BC0A-4467DE7EAA67}" srcOrd="4" destOrd="0" presId="urn:microsoft.com/office/officeart/2005/8/layout/chevron1"/>
    <dgm:cxn modelId="{18CDA0CA-55F3-4E66-9715-9A3641FD31DF}" type="presParOf" srcId="{D488D0F6-E629-42D1-BC0A-4467DE7EAA67}" destId="{A5D58414-164A-401A-9F39-DA469AAB6550}" srcOrd="0" destOrd="0" presId="urn:microsoft.com/office/officeart/2005/8/layout/chevron1"/>
    <dgm:cxn modelId="{E0BA8881-F1E2-4DA3-A95F-F7A4DFF8EBEF}" type="presParOf" srcId="{D488D0F6-E629-42D1-BC0A-4467DE7EAA67}" destId="{CC4EEEF0-FDA0-439C-9BCB-76C5052F2E1F}" srcOrd="1" destOrd="0" presId="urn:microsoft.com/office/officeart/2005/8/layout/chevron1"/>
  </dgm:cxnLst>
  <dgm:bg/>
  <dgm:whole>
    <a:ln w="9525" cap="flat" cmpd="sng" algn="ctr">
      <a:solidFill>
        <a:schemeClr val="bg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3B589C-F15B-40C2-BA0C-2D826816CED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9F3D29-40F7-4FF8-B95F-1E96AEC5F002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2022год</a:t>
          </a:r>
        </a:p>
        <a:p>
          <a:r>
            <a: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21 601,8              тыс. руб.</a:t>
          </a:r>
        </a:p>
        <a:p>
          <a:endParaRPr lang="ru-RU" sz="20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DBFD4-5F0D-411C-92B4-274C59A110EE}" type="parTrans" cxnId="{A90D1B2B-8BD7-499D-A064-C44592462C28}">
      <dgm:prSet/>
      <dgm:spPr/>
      <dgm:t>
        <a:bodyPr/>
        <a:lstStyle/>
        <a:p>
          <a:endParaRPr lang="ru-RU"/>
        </a:p>
      </dgm:t>
    </dgm:pt>
    <dgm:pt modelId="{0FED88E7-1AD0-4856-AB55-4E8D051192A8}" type="sibTrans" cxnId="{A90D1B2B-8BD7-499D-A064-C44592462C28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A7E209C7-D7D9-4397-857A-1090AF9EBD60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год</a:t>
          </a:r>
        </a:p>
        <a:p>
          <a:r>
            <a: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30 469,2                тыс. руб.</a:t>
          </a:r>
        </a:p>
        <a:p>
          <a:endParaRPr lang="ru-RU" sz="20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A77379-31B0-4D0F-9B7F-8A420BBFADF2}" type="parTrans" cxnId="{13B9935B-6D6E-4525-84FE-51B5C51E55B3}">
      <dgm:prSet/>
      <dgm:spPr/>
      <dgm:t>
        <a:bodyPr/>
        <a:lstStyle/>
        <a:p>
          <a:endParaRPr lang="ru-RU"/>
        </a:p>
      </dgm:t>
    </dgm:pt>
    <dgm:pt modelId="{4886C673-BFA2-42E8-8F6F-ED634B13DDE5}" type="sibTrans" cxnId="{13B9935B-6D6E-4525-84FE-51B5C51E55B3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F54B84FE-CCD4-4AD9-9563-39316F28BC7E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</a:t>
          </a:r>
        </a:p>
        <a:p>
          <a:r>
            <a: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29 671,8               тыс. руб.</a:t>
          </a:r>
        </a:p>
        <a:p>
          <a:endParaRPr lang="ru-RU" sz="20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4487BF-8CDE-4E72-90D6-2EB462413B3D}" type="parTrans" cxnId="{06C8CF28-D0EE-4E48-AC1C-2CC604840C42}">
      <dgm:prSet/>
      <dgm:spPr/>
      <dgm:t>
        <a:bodyPr/>
        <a:lstStyle/>
        <a:p>
          <a:endParaRPr lang="ru-RU"/>
        </a:p>
      </dgm:t>
    </dgm:pt>
    <dgm:pt modelId="{CC5352CE-3032-46DA-AC46-E67BC17B925A}" type="sibTrans" cxnId="{06C8CF28-D0EE-4E48-AC1C-2CC604840C42}">
      <dgm:prSet/>
      <dgm:spPr/>
      <dgm:t>
        <a:bodyPr/>
        <a:lstStyle/>
        <a:p>
          <a:endParaRPr lang="ru-RU"/>
        </a:p>
      </dgm:t>
    </dgm:pt>
    <dgm:pt modelId="{2982916E-767D-45D7-BF99-A187641B012E}" type="pres">
      <dgm:prSet presAssocID="{3D3B589C-F15B-40C2-BA0C-2D826816CED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9AF5CB-9CF8-4F53-BDE0-F8CB308F3DA9}" type="pres">
      <dgm:prSet presAssocID="{D19F3D29-40F7-4FF8-B95F-1E96AEC5F002}" presName="node" presStyleLbl="node1" presStyleIdx="0" presStyleCnt="3" custLinFactNeighborX="7137" custLinFactNeighborY="-21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87C66-4915-45A7-8679-DECDF560F545}" type="pres">
      <dgm:prSet presAssocID="{0FED88E7-1AD0-4856-AB55-4E8D051192A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8F55E3DD-48FB-4575-AC39-3F6DECFEBE9C}" type="pres">
      <dgm:prSet presAssocID="{0FED88E7-1AD0-4856-AB55-4E8D051192A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9E5FB5A-C26F-46F4-9B18-07EFE1258F47}" type="pres">
      <dgm:prSet presAssocID="{A7E209C7-D7D9-4397-857A-1090AF9EBD60}" presName="node" presStyleLbl="node1" presStyleIdx="1" presStyleCnt="3" custLinFactNeighborX="130" custLinFactNeighborY="-19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57DA7-FEDD-4745-B007-A4575FA453EC}" type="pres">
      <dgm:prSet presAssocID="{4886C673-BFA2-42E8-8F6F-ED634B13DDE5}" presName="sibTrans" presStyleLbl="sibTrans2D1" presStyleIdx="1" presStyleCnt="2"/>
      <dgm:spPr/>
      <dgm:t>
        <a:bodyPr/>
        <a:lstStyle/>
        <a:p>
          <a:endParaRPr lang="ru-RU"/>
        </a:p>
      </dgm:t>
    </dgm:pt>
    <dgm:pt modelId="{6C1EDB67-F3C8-4F7D-A697-6B7DBC99E297}" type="pres">
      <dgm:prSet presAssocID="{4886C673-BFA2-42E8-8F6F-ED634B13DDE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22CE2DE-EB10-417A-A138-4FE101276A2D}" type="pres">
      <dgm:prSet presAssocID="{F54B84FE-CCD4-4AD9-9563-39316F28BC7E}" presName="node" presStyleLbl="node1" presStyleIdx="2" presStyleCnt="3" custLinFactNeighborX="-10236" custLinFactNeighborY="-21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80A2B2-4CF1-4C5E-BA8F-392E672174DA}" type="presOf" srcId="{D19F3D29-40F7-4FF8-B95F-1E96AEC5F002}" destId="{559AF5CB-9CF8-4F53-BDE0-F8CB308F3DA9}" srcOrd="0" destOrd="0" presId="urn:microsoft.com/office/officeart/2005/8/layout/process1"/>
    <dgm:cxn modelId="{06C8CF28-D0EE-4E48-AC1C-2CC604840C42}" srcId="{3D3B589C-F15B-40C2-BA0C-2D826816CEDD}" destId="{F54B84FE-CCD4-4AD9-9563-39316F28BC7E}" srcOrd="2" destOrd="0" parTransId="{284487BF-8CDE-4E72-90D6-2EB462413B3D}" sibTransId="{CC5352CE-3032-46DA-AC46-E67BC17B925A}"/>
    <dgm:cxn modelId="{13B9935B-6D6E-4525-84FE-51B5C51E55B3}" srcId="{3D3B589C-F15B-40C2-BA0C-2D826816CEDD}" destId="{A7E209C7-D7D9-4397-857A-1090AF9EBD60}" srcOrd="1" destOrd="0" parTransId="{E9A77379-31B0-4D0F-9B7F-8A420BBFADF2}" sibTransId="{4886C673-BFA2-42E8-8F6F-ED634B13DDE5}"/>
    <dgm:cxn modelId="{6BFF4BA5-9BF7-488F-807B-35D4570496EA}" type="presOf" srcId="{3D3B589C-F15B-40C2-BA0C-2D826816CEDD}" destId="{2982916E-767D-45D7-BF99-A187641B012E}" srcOrd="0" destOrd="0" presId="urn:microsoft.com/office/officeart/2005/8/layout/process1"/>
    <dgm:cxn modelId="{3F9C2ED7-828D-4C1B-AE65-CAB9672C977E}" type="presOf" srcId="{4886C673-BFA2-42E8-8F6F-ED634B13DDE5}" destId="{32357DA7-FEDD-4745-B007-A4575FA453EC}" srcOrd="0" destOrd="0" presId="urn:microsoft.com/office/officeart/2005/8/layout/process1"/>
    <dgm:cxn modelId="{D42107CA-9712-4D22-AD96-C3DA7F834F78}" type="presOf" srcId="{F54B84FE-CCD4-4AD9-9563-39316F28BC7E}" destId="{022CE2DE-EB10-417A-A138-4FE101276A2D}" srcOrd="0" destOrd="0" presId="urn:microsoft.com/office/officeart/2005/8/layout/process1"/>
    <dgm:cxn modelId="{103BF692-2B70-44B6-BAC6-725B28E222AA}" type="presOf" srcId="{4886C673-BFA2-42E8-8F6F-ED634B13DDE5}" destId="{6C1EDB67-F3C8-4F7D-A697-6B7DBC99E297}" srcOrd="1" destOrd="0" presId="urn:microsoft.com/office/officeart/2005/8/layout/process1"/>
    <dgm:cxn modelId="{A90D1B2B-8BD7-499D-A064-C44592462C28}" srcId="{3D3B589C-F15B-40C2-BA0C-2D826816CEDD}" destId="{D19F3D29-40F7-4FF8-B95F-1E96AEC5F002}" srcOrd="0" destOrd="0" parTransId="{535DBFD4-5F0D-411C-92B4-274C59A110EE}" sibTransId="{0FED88E7-1AD0-4856-AB55-4E8D051192A8}"/>
    <dgm:cxn modelId="{F5919E70-AC95-4CE5-B00A-70BCF9F54FBB}" type="presOf" srcId="{0FED88E7-1AD0-4856-AB55-4E8D051192A8}" destId="{8F55E3DD-48FB-4575-AC39-3F6DECFEBE9C}" srcOrd="1" destOrd="0" presId="urn:microsoft.com/office/officeart/2005/8/layout/process1"/>
    <dgm:cxn modelId="{2BFAE865-26E0-47EA-81C9-74E252064EAA}" type="presOf" srcId="{A7E209C7-D7D9-4397-857A-1090AF9EBD60}" destId="{49E5FB5A-C26F-46F4-9B18-07EFE1258F47}" srcOrd="0" destOrd="0" presId="urn:microsoft.com/office/officeart/2005/8/layout/process1"/>
    <dgm:cxn modelId="{8F92C6F9-7884-4860-9F77-EE7FBB9A794B}" type="presOf" srcId="{0FED88E7-1AD0-4856-AB55-4E8D051192A8}" destId="{A5487C66-4915-45A7-8679-DECDF560F545}" srcOrd="0" destOrd="0" presId="urn:microsoft.com/office/officeart/2005/8/layout/process1"/>
    <dgm:cxn modelId="{4B5655E5-1630-406A-BF1C-87C420095B95}" type="presParOf" srcId="{2982916E-767D-45D7-BF99-A187641B012E}" destId="{559AF5CB-9CF8-4F53-BDE0-F8CB308F3DA9}" srcOrd="0" destOrd="0" presId="urn:microsoft.com/office/officeart/2005/8/layout/process1"/>
    <dgm:cxn modelId="{AEEB422F-6842-4B61-ACA4-2EFBBAAE6B07}" type="presParOf" srcId="{2982916E-767D-45D7-BF99-A187641B012E}" destId="{A5487C66-4915-45A7-8679-DECDF560F545}" srcOrd="1" destOrd="0" presId="urn:microsoft.com/office/officeart/2005/8/layout/process1"/>
    <dgm:cxn modelId="{38ECE559-6ACE-49E6-88AD-0BDA5C5D213A}" type="presParOf" srcId="{A5487C66-4915-45A7-8679-DECDF560F545}" destId="{8F55E3DD-48FB-4575-AC39-3F6DECFEBE9C}" srcOrd="0" destOrd="0" presId="urn:microsoft.com/office/officeart/2005/8/layout/process1"/>
    <dgm:cxn modelId="{C5737C40-EF26-44C8-869F-B2DECC0E4282}" type="presParOf" srcId="{2982916E-767D-45D7-BF99-A187641B012E}" destId="{49E5FB5A-C26F-46F4-9B18-07EFE1258F47}" srcOrd="2" destOrd="0" presId="urn:microsoft.com/office/officeart/2005/8/layout/process1"/>
    <dgm:cxn modelId="{E8E09168-1D73-4D01-A36C-9177386510B1}" type="presParOf" srcId="{2982916E-767D-45D7-BF99-A187641B012E}" destId="{32357DA7-FEDD-4745-B007-A4575FA453EC}" srcOrd="3" destOrd="0" presId="urn:microsoft.com/office/officeart/2005/8/layout/process1"/>
    <dgm:cxn modelId="{E1613130-A28A-4315-A9BD-D78C7DE578C2}" type="presParOf" srcId="{32357DA7-FEDD-4745-B007-A4575FA453EC}" destId="{6C1EDB67-F3C8-4F7D-A697-6B7DBC99E297}" srcOrd="0" destOrd="0" presId="urn:microsoft.com/office/officeart/2005/8/layout/process1"/>
    <dgm:cxn modelId="{EA831426-8DE0-4B20-8803-E5C5DB793DC2}" type="presParOf" srcId="{2982916E-767D-45D7-BF99-A187641B012E}" destId="{022CE2DE-EB10-417A-A138-4FE101276A2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87BE54-C644-49AA-921E-284DA5D781F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DF9105-E4A8-479F-A5A7-2EE952EFECEF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 </a:t>
          </a:r>
        </a:p>
      </dgm:t>
    </dgm:pt>
    <dgm:pt modelId="{CFDB9AEC-4FEB-4551-907E-6A3CEA3E37F8}" type="parTrans" cxnId="{BB9961AC-EC9C-4D1C-BDA7-FDBBC76D082E}">
      <dgm:prSet/>
      <dgm:spPr/>
      <dgm:t>
        <a:bodyPr/>
        <a:lstStyle/>
        <a:p>
          <a:endParaRPr lang="ru-RU"/>
        </a:p>
      </dgm:t>
    </dgm:pt>
    <dgm:pt modelId="{F66175A5-1E68-44F6-9B33-C22DC597A393}" type="sibTrans" cxnId="{BB9961AC-EC9C-4D1C-BDA7-FDBBC76D082E}">
      <dgm:prSet/>
      <dgm:spPr/>
      <dgm:t>
        <a:bodyPr/>
        <a:lstStyle/>
        <a:p>
          <a:endParaRPr lang="ru-RU"/>
        </a:p>
      </dgm:t>
    </dgm:pt>
    <dgm:pt modelId="{BDD76FDE-5B9C-4402-AE2A-43CE8753390B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600" b="1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27567F-CF9E-4728-867E-B8B3C180C9D6}" type="parTrans" cxnId="{F5D35FFE-B48E-4B61-B7AC-1C133C871CAE}">
      <dgm:prSet/>
      <dgm:spPr/>
      <dgm:t>
        <a:bodyPr/>
        <a:lstStyle/>
        <a:p>
          <a:endParaRPr lang="ru-RU"/>
        </a:p>
      </dgm:t>
    </dgm:pt>
    <dgm:pt modelId="{57464671-9D6B-433A-BFA6-608114EA08E3}" type="sibTrans" cxnId="{F5D35FFE-B48E-4B61-B7AC-1C133C871CAE}">
      <dgm:prSet/>
      <dgm:spPr/>
      <dgm:t>
        <a:bodyPr/>
        <a:lstStyle/>
        <a:p>
          <a:endParaRPr lang="ru-RU"/>
        </a:p>
      </dgm:t>
    </dgm:pt>
    <dgm:pt modelId="{57841FBC-91D6-41E1-B9A1-C6D26F285B9F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</a:t>
          </a:r>
          <a:r>
            <a:rPr lang="ru-RU" sz="1600" b="1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трансферты</a:t>
          </a:r>
          <a:endParaRPr lang="ru-RU" sz="1600" b="1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D1191D-A50B-4662-A65A-C946240A83B4}" type="parTrans" cxnId="{00353F57-B89B-4B6E-96AA-DB8435D10BA6}">
      <dgm:prSet/>
      <dgm:spPr/>
      <dgm:t>
        <a:bodyPr/>
        <a:lstStyle/>
        <a:p>
          <a:endParaRPr lang="ru-RU"/>
        </a:p>
      </dgm:t>
    </dgm:pt>
    <dgm:pt modelId="{C6D1749D-2CAC-4870-B1D0-57E969C4B597}" type="sibTrans" cxnId="{00353F57-B89B-4B6E-96AA-DB8435D10BA6}">
      <dgm:prSet/>
      <dgm:spPr/>
      <dgm:t>
        <a:bodyPr/>
        <a:lstStyle/>
        <a:p>
          <a:endParaRPr lang="ru-RU"/>
        </a:p>
      </dgm:t>
    </dgm:pt>
    <dgm:pt modelId="{967AF326-2AB7-40CD-9FC1-91BBF34CAF7C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  </a:t>
          </a:r>
        </a:p>
      </dgm:t>
    </dgm:pt>
    <dgm:pt modelId="{34F48F7C-730B-4A89-98B8-3433DEB8D13B}" type="parTrans" cxnId="{519029D7-FC4D-4358-ADC0-AB659B4E9F0A}">
      <dgm:prSet/>
      <dgm:spPr/>
      <dgm:t>
        <a:bodyPr/>
        <a:lstStyle/>
        <a:p>
          <a:endParaRPr lang="ru-RU"/>
        </a:p>
      </dgm:t>
    </dgm:pt>
    <dgm:pt modelId="{D5F643B2-6231-4982-9BFE-0AAA0841FB6F}" type="sibTrans" cxnId="{519029D7-FC4D-4358-ADC0-AB659B4E9F0A}">
      <dgm:prSet/>
      <dgm:spPr/>
      <dgm:t>
        <a:bodyPr/>
        <a:lstStyle/>
        <a:p>
          <a:endParaRPr lang="ru-RU"/>
        </a:p>
      </dgm:t>
    </dgm:pt>
    <dgm:pt modelId="{B5FE02E8-2112-401A-AB1D-99BFDFA01E7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Прочие безвозмездные </a:t>
          </a:r>
          <a:r>
            <a:rPr lang="ru-RU" sz="1600" b="1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  <a:endParaRPr lang="ru-RU" sz="1600" b="1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23A086-4562-462B-A976-83C6642F68FD}" type="parTrans" cxnId="{AE7BB5B5-457A-4AC2-9E56-890302D9C991}">
      <dgm:prSet/>
      <dgm:spPr/>
      <dgm:t>
        <a:bodyPr/>
        <a:lstStyle/>
        <a:p>
          <a:endParaRPr lang="ru-RU"/>
        </a:p>
      </dgm:t>
    </dgm:pt>
    <dgm:pt modelId="{4D16EAA7-4429-41A5-AF08-5C667B5822AF}" type="sibTrans" cxnId="{AE7BB5B5-457A-4AC2-9E56-890302D9C991}">
      <dgm:prSet/>
      <dgm:spPr/>
      <dgm:t>
        <a:bodyPr/>
        <a:lstStyle/>
        <a:p>
          <a:endParaRPr lang="ru-RU"/>
        </a:p>
      </dgm:t>
    </dgm:pt>
    <dgm:pt modelId="{4B38DF11-4F2B-4F87-80E1-9D44FC50C294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Возврат остатков субсидий  и субвенций, имеющих целевое значение прошлых лет из </a:t>
          </a:r>
          <a:r>
            <a:rPr lang="ru-RU" sz="1600" b="1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бюджета</a:t>
          </a:r>
          <a:endParaRPr lang="ru-RU" sz="1600" b="1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BFCC02-20D9-4F5A-AABB-2ED289A2F3B0}" type="parTrans" cxnId="{901D6C72-F988-4333-B19B-F8D9C9907BC4}">
      <dgm:prSet/>
      <dgm:spPr/>
      <dgm:t>
        <a:bodyPr/>
        <a:lstStyle/>
        <a:p>
          <a:endParaRPr lang="ru-RU"/>
        </a:p>
      </dgm:t>
    </dgm:pt>
    <dgm:pt modelId="{8608344D-C9C8-485D-A1ED-76CE9CF38BDE}" type="sibTrans" cxnId="{901D6C72-F988-4333-B19B-F8D9C9907BC4}">
      <dgm:prSet/>
      <dgm:spPr/>
      <dgm:t>
        <a:bodyPr/>
        <a:lstStyle/>
        <a:p>
          <a:endParaRPr lang="ru-RU"/>
        </a:p>
      </dgm:t>
    </dgm:pt>
    <dgm:pt modelId="{4435906B-D20B-4E53-BB35-50E4D8383ADF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бюджетов бюджетной системы РФ от возврата остатков субсидий, субвенций и иных межбюджетных трансфертов, имеющих целевое назначение, прошлых лет  </a:t>
          </a:r>
        </a:p>
        <a:p>
          <a:r>
            <a:rPr lang="ru-RU" sz="1600" b="1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600" b="1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355ADE-3C60-4688-A890-1A456D9ACD38}" type="parTrans" cxnId="{8FE6454F-891A-4F47-A0CB-AB0611688CB7}">
      <dgm:prSet/>
      <dgm:spPr/>
      <dgm:t>
        <a:bodyPr/>
        <a:lstStyle/>
        <a:p>
          <a:endParaRPr lang="ru-RU"/>
        </a:p>
      </dgm:t>
    </dgm:pt>
    <dgm:pt modelId="{30F1A9BC-5C11-4487-8229-A07084330030}" type="sibTrans" cxnId="{8FE6454F-891A-4F47-A0CB-AB0611688CB7}">
      <dgm:prSet/>
      <dgm:spPr/>
      <dgm:t>
        <a:bodyPr/>
        <a:lstStyle/>
        <a:p>
          <a:endParaRPr lang="ru-RU"/>
        </a:p>
      </dgm:t>
    </dgm:pt>
    <dgm:pt modelId="{DAB0C468-840F-4D90-9384-4161C4F9DC3A}" type="pres">
      <dgm:prSet presAssocID="{FB87BE54-C644-49AA-921E-284DA5D781FC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A6D6A5-899D-43C2-B725-7D3734959374}" type="pres">
      <dgm:prSet presAssocID="{967AF326-2AB7-40CD-9FC1-91BBF34CAF7C}" presName="linNode" presStyleCnt="0"/>
      <dgm:spPr/>
    </dgm:pt>
    <dgm:pt modelId="{CCE8DC65-6C07-4907-93D2-0D593CB1D503}" type="pres">
      <dgm:prSet presAssocID="{967AF326-2AB7-40CD-9FC1-91BBF34CAF7C}" presName="parentText" presStyleLbl="node1" presStyleIdx="0" presStyleCnt="7" custScaleX="277778" custScaleY="22001" custLinFactNeighborX="20117" custLinFactNeighborY="36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04445C-F3DA-425A-A6F3-30E956F71956}" type="pres">
      <dgm:prSet presAssocID="{D5F643B2-6231-4982-9BFE-0AAA0841FB6F}" presName="sp" presStyleCnt="0"/>
      <dgm:spPr/>
    </dgm:pt>
    <dgm:pt modelId="{9AF50C05-072F-4133-823B-5004247A34CB}" type="pres">
      <dgm:prSet presAssocID="{46DF9105-E4A8-479F-A5A7-2EE952EFECEF}" presName="linNode" presStyleCnt="0"/>
      <dgm:spPr/>
    </dgm:pt>
    <dgm:pt modelId="{5E6BEC5E-32AF-420A-8A54-AE3AB00669CD}" type="pres">
      <dgm:prSet presAssocID="{46DF9105-E4A8-479F-A5A7-2EE952EFECEF}" presName="parentText" presStyleLbl="node1" presStyleIdx="1" presStyleCnt="7" custScaleX="277778" custScaleY="19436" custLinFactNeighborX="20353" custLinFactNeighborY="6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281AA-A2B8-40C5-A79B-4355106D6B53}" type="pres">
      <dgm:prSet presAssocID="{F66175A5-1E68-44F6-9B33-C22DC597A393}" presName="sp" presStyleCnt="0"/>
      <dgm:spPr/>
    </dgm:pt>
    <dgm:pt modelId="{FF9DFBA9-2AFF-4B96-8B38-ED9E16C4A4E0}" type="pres">
      <dgm:prSet presAssocID="{BDD76FDE-5B9C-4402-AE2A-43CE8753390B}" presName="linNode" presStyleCnt="0"/>
      <dgm:spPr/>
    </dgm:pt>
    <dgm:pt modelId="{5EC9994E-3363-461F-9E42-49D4FDC2796D}" type="pres">
      <dgm:prSet presAssocID="{BDD76FDE-5B9C-4402-AE2A-43CE8753390B}" presName="parentText" presStyleLbl="node1" presStyleIdx="2" presStyleCnt="7" custScaleX="277778" custScaleY="17294" custLinFactNeighborX="1906" custLinFactNeighborY="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F77F7-A521-4CCE-BDAE-CCBB31CD9F4C}" type="pres">
      <dgm:prSet presAssocID="{57464671-9D6B-433A-BFA6-608114EA08E3}" presName="sp" presStyleCnt="0"/>
      <dgm:spPr/>
    </dgm:pt>
    <dgm:pt modelId="{C65982DC-2BF9-43A9-B676-67615ADB64B8}" type="pres">
      <dgm:prSet presAssocID="{57841FBC-91D6-41E1-B9A1-C6D26F285B9F}" presName="linNode" presStyleCnt="0"/>
      <dgm:spPr/>
    </dgm:pt>
    <dgm:pt modelId="{BAA8CE4B-01F4-4B60-80CF-CEFADD95DC5C}" type="pres">
      <dgm:prSet presAssocID="{57841FBC-91D6-41E1-B9A1-C6D26F285B9F}" presName="parentText" presStyleLbl="node1" presStyleIdx="3" presStyleCnt="7" custScaleX="277778" custScaleY="16197" custLinFactNeighborX="18470" custLinFactNeighborY="-20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8892B-5D36-4BF6-9AD8-010ABAD4211D}" type="pres">
      <dgm:prSet presAssocID="{C6D1749D-2CAC-4870-B1D0-57E969C4B597}" presName="sp" presStyleCnt="0"/>
      <dgm:spPr/>
    </dgm:pt>
    <dgm:pt modelId="{6CDB532B-325C-4872-89D5-2A2B7B941844}" type="pres">
      <dgm:prSet presAssocID="{B5FE02E8-2112-401A-AB1D-99BFDFA01E72}" presName="linNode" presStyleCnt="0"/>
      <dgm:spPr/>
    </dgm:pt>
    <dgm:pt modelId="{63041785-486D-40CF-B1F3-E8B68F450BA0}" type="pres">
      <dgm:prSet presAssocID="{B5FE02E8-2112-401A-AB1D-99BFDFA01E72}" presName="parentText" presStyleLbl="node1" presStyleIdx="4" presStyleCnt="7" custScaleX="277778" custScaleY="17105" custLinFactNeighborX="10955" custLinFactNeighborY="-37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EBC4B-3B04-4F63-ABA8-53A6CED45B18}" type="pres">
      <dgm:prSet presAssocID="{4D16EAA7-4429-41A5-AF08-5C667B5822AF}" presName="sp" presStyleCnt="0"/>
      <dgm:spPr/>
    </dgm:pt>
    <dgm:pt modelId="{562461E2-6615-4D06-9A79-4D0556110716}" type="pres">
      <dgm:prSet presAssocID="{4B38DF11-4F2B-4F87-80E1-9D44FC50C294}" presName="linNode" presStyleCnt="0"/>
      <dgm:spPr/>
    </dgm:pt>
    <dgm:pt modelId="{DEE6860B-CE84-4367-B99B-82548C4986C8}" type="pres">
      <dgm:prSet presAssocID="{4B38DF11-4F2B-4F87-80E1-9D44FC50C294}" presName="parentText" presStyleLbl="node1" presStyleIdx="5" presStyleCnt="7" custAng="0" custScaleX="277778" custScaleY="47028" custLinFactNeighborX="21940" custLinFactNeighborY="-63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2AC20-8EA3-4AE5-B118-B10DD39593EA}" type="pres">
      <dgm:prSet presAssocID="{8608344D-C9C8-485D-A1ED-76CE9CF38BDE}" presName="sp" presStyleCnt="0"/>
      <dgm:spPr/>
    </dgm:pt>
    <dgm:pt modelId="{B6B2593D-E007-463F-8447-3F77F1AAEF33}" type="pres">
      <dgm:prSet presAssocID="{4435906B-D20B-4E53-BB35-50E4D8383ADF}" presName="linNode" presStyleCnt="0"/>
      <dgm:spPr/>
    </dgm:pt>
    <dgm:pt modelId="{143B2DEE-548C-40EB-8F61-1A1AD731E0E0}" type="pres">
      <dgm:prSet presAssocID="{4435906B-D20B-4E53-BB35-50E4D8383ADF}" presName="parentText" presStyleLbl="node1" presStyleIdx="6" presStyleCnt="7" custScaleX="277778" custScaleY="698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9029D7-FC4D-4358-ADC0-AB659B4E9F0A}" srcId="{FB87BE54-C644-49AA-921E-284DA5D781FC}" destId="{967AF326-2AB7-40CD-9FC1-91BBF34CAF7C}" srcOrd="0" destOrd="0" parTransId="{34F48F7C-730B-4A89-98B8-3433DEB8D13B}" sibTransId="{D5F643B2-6231-4982-9BFE-0AAA0841FB6F}"/>
    <dgm:cxn modelId="{F5D35FFE-B48E-4B61-B7AC-1C133C871CAE}" srcId="{FB87BE54-C644-49AA-921E-284DA5D781FC}" destId="{BDD76FDE-5B9C-4402-AE2A-43CE8753390B}" srcOrd="2" destOrd="0" parTransId="{1227567F-CF9E-4728-867E-B8B3C180C9D6}" sibTransId="{57464671-9D6B-433A-BFA6-608114EA08E3}"/>
    <dgm:cxn modelId="{342120F0-25EB-4981-AAEC-E9C9AFD293FE}" type="presOf" srcId="{4B38DF11-4F2B-4F87-80E1-9D44FC50C294}" destId="{DEE6860B-CE84-4367-B99B-82548C4986C8}" srcOrd="0" destOrd="0" presId="urn:microsoft.com/office/officeart/2005/8/layout/vList5"/>
    <dgm:cxn modelId="{AE7BB5B5-457A-4AC2-9E56-890302D9C991}" srcId="{FB87BE54-C644-49AA-921E-284DA5D781FC}" destId="{B5FE02E8-2112-401A-AB1D-99BFDFA01E72}" srcOrd="4" destOrd="0" parTransId="{1523A086-4562-462B-A976-83C6642F68FD}" sibTransId="{4D16EAA7-4429-41A5-AF08-5C667B5822AF}"/>
    <dgm:cxn modelId="{8FE6454F-891A-4F47-A0CB-AB0611688CB7}" srcId="{FB87BE54-C644-49AA-921E-284DA5D781FC}" destId="{4435906B-D20B-4E53-BB35-50E4D8383ADF}" srcOrd="6" destOrd="0" parTransId="{11355ADE-3C60-4688-A890-1A456D9ACD38}" sibTransId="{30F1A9BC-5C11-4487-8229-A07084330030}"/>
    <dgm:cxn modelId="{9BE735E4-D0E9-4905-AB44-0A771DFBA8AF}" type="presOf" srcId="{967AF326-2AB7-40CD-9FC1-91BBF34CAF7C}" destId="{CCE8DC65-6C07-4907-93D2-0D593CB1D503}" srcOrd="0" destOrd="0" presId="urn:microsoft.com/office/officeart/2005/8/layout/vList5"/>
    <dgm:cxn modelId="{901D6C72-F988-4333-B19B-F8D9C9907BC4}" srcId="{FB87BE54-C644-49AA-921E-284DA5D781FC}" destId="{4B38DF11-4F2B-4F87-80E1-9D44FC50C294}" srcOrd="5" destOrd="0" parTransId="{1ABFCC02-20D9-4F5A-AABB-2ED289A2F3B0}" sibTransId="{8608344D-C9C8-485D-A1ED-76CE9CF38BDE}"/>
    <dgm:cxn modelId="{BB9961AC-EC9C-4D1C-BDA7-FDBBC76D082E}" srcId="{FB87BE54-C644-49AA-921E-284DA5D781FC}" destId="{46DF9105-E4A8-479F-A5A7-2EE952EFECEF}" srcOrd="1" destOrd="0" parTransId="{CFDB9AEC-4FEB-4551-907E-6A3CEA3E37F8}" sibTransId="{F66175A5-1E68-44F6-9B33-C22DC597A393}"/>
    <dgm:cxn modelId="{E7952972-1EBE-495D-824E-F3E96D7D96DA}" type="presOf" srcId="{B5FE02E8-2112-401A-AB1D-99BFDFA01E72}" destId="{63041785-486D-40CF-B1F3-E8B68F450BA0}" srcOrd="0" destOrd="0" presId="urn:microsoft.com/office/officeart/2005/8/layout/vList5"/>
    <dgm:cxn modelId="{7ACF2F83-2D40-4D1B-8649-180A22B14FBE}" type="presOf" srcId="{4435906B-D20B-4E53-BB35-50E4D8383ADF}" destId="{143B2DEE-548C-40EB-8F61-1A1AD731E0E0}" srcOrd="0" destOrd="0" presId="urn:microsoft.com/office/officeart/2005/8/layout/vList5"/>
    <dgm:cxn modelId="{B8458066-B899-420B-830E-21E577D8521D}" type="presOf" srcId="{BDD76FDE-5B9C-4402-AE2A-43CE8753390B}" destId="{5EC9994E-3363-461F-9E42-49D4FDC2796D}" srcOrd="0" destOrd="0" presId="urn:microsoft.com/office/officeart/2005/8/layout/vList5"/>
    <dgm:cxn modelId="{D4FBE2F2-DBF1-4AD9-86F3-41177399F5B3}" type="presOf" srcId="{57841FBC-91D6-41E1-B9A1-C6D26F285B9F}" destId="{BAA8CE4B-01F4-4B60-80CF-CEFADD95DC5C}" srcOrd="0" destOrd="0" presId="urn:microsoft.com/office/officeart/2005/8/layout/vList5"/>
    <dgm:cxn modelId="{B499AC6C-C55D-4784-8804-D45DF8602E76}" type="presOf" srcId="{46DF9105-E4A8-479F-A5A7-2EE952EFECEF}" destId="{5E6BEC5E-32AF-420A-8A54-AE3AB00669CD}" srcOrd="0" destOrd="0" presId="urn:microsoft.com/office/officeart/2005/8/layout/vList5"/>
    <dgm:cxn modelId="{00353F57-B89B-4B6E-96AA-DB8435D10BA6}" srcId="{FB87BE54-C644-49AA-921E-284DA5D781FC}" destId="{57841FBC-91D6-41E1-B9A1-C6D26F285B9F}" srcOrd="3" destOrd="0" parTransId="{C7D1191D-A50B-4662-A65A-C946240A83B4}" sibTransId="{C6D1749D-2CAC-4870-B1D0-57E969C4B597}"/>
    <dgm:cxn modelId="{20ABBA49-F86B-411D-9574-F9A5325440F9}" type="presOf" srcId="{FB87BE54-C644-49AA-921E-284DA5D781FC}" destId="{DAB0C468-840F-4D90-9384-4161C4F9DC3A}" srcOrd="0" destOrd="0" presId="urn:microsoft.com/office/officeart/2005/8/layout/vList5"/>
    <dgm:cxn modelId="{8A27DE06-AFFB-4A3A-8F32-E790FAAD92C9}" type="presParOf" srcId="{DAB0C468-840F-4D90-9384-4161C4F9DC3A}" destId="{00A6D6A5-899D-43C2-B725-7D3734959374}" srcOrd="0" destOrd="0" presId="urn:microsoft.com/office/officeart/2005/8/layout/vList5"/>
    <dgm:cxn modelId="{1ACDE460-4303-4355-A579-E9EEBF42CEA1}" type="presParOf" srcId="{00A6D6A5-899D-43C2-B725-7D3734959374}" destId="{CCE8DC65-6C07-4907-93D2-0D593CB1D503}" srcOrd="0" destOrd="0" presId="urn:microsoft.com/office/officeart/2005/8/layout/vList5"/>
    <dgm:cxn modelId="{35C364D6-F8E1-447E-82B1-D57DCFA9CF30}" type="presParOf" srcId="{DAB0C468-840F-4D90-9384-4161C4F9DC3A}" destId="{6204445C-F3DA-425A-A6F3-30E956F71956}" srcOrd="1" destOrd="0" presId="urn:microsoft.com/office/officeart/2005/8/layout/vList5"/>
    <dgm:cxn modelId="{18EFC74C-0D9C-4366-8A98-D665A5C599EF}" type="presParOf" srcId="{DAB0C468-840F-4D90-9384-4161C4F9DC3A}" destId="{9AF50C05-072F-4133-823B-5004247A34CB}" srcOrd="2" destOrd="0" presId="urn:microsoft.com/office/officeart/2005/8/layout/vList5"/>
    <dgm:cxn modelId="{AC08ACF2-4D7B-4D3C-886B-878034D4A0BF}" type="presParOf" srcId="{9AF50C05-072F-4133-823B-5004247A34CB}" destId="{5E6BEC5E-32AF-420A-8A54-AE3AB00669CD}" srcOrd="0" destOrd="0" presId="urn:microsoft.com/office/officeart/2005/8/layout/vList5"/>
    <dgm:cxn modelId="{899EB27E-EDAF-43CE-9B19-1B7A71076D6C}" type="presParOf" srcId="{DAB0C468-840F-4D90-9384-4161C4F9DC3A}" destId="{697281AA-A2B8-40C5-A79B-4355106D6B53}" srcOrd="3" destOrd="0" presId="urn:microsoft.com/office/officeart/2005/8/layout/vList5"/>
    <dgm:cxn modelId="{4A62343A-F76E-4262-B40C-3D835F80680A}" type="presParOf" srcId="{DAB0C468-840F-4D90-9384-4161C4F9DC3A}" destId="{FF9DFBA9-2AFF-4B96-8B38-ED9E16C4A4E0}" srcOrd="4" destOrd="0" presId="urn:microsoft.com/office/officeart/2005/8/layout/vList5"/>
    <dgm:cxn modelId="{23EB3C38-D596-4225-9E89-EB42F2209127}" type="presParOf" srcId="{FF9DFBA9-2AFF-4B96-8B38-ED9E16C4A4E0}" destId="{5EC9994E-3363-461F-9E42-49D4FDC2796D}" srcOrd="0" destOrd="0" presId="urn:microsoft.com/office/officeart/2005/8/layout/vList5"/>
    <dgm:cxn modelId="{D5F4F9AC-F8AB-4437-A71A-E88DF1F23A00}" type="presParOf" srcId="{DAB0C468-840F-4D90-9384-4161C4F9DC3A}" destId="{BC7F77F7-A521-4CCE-BDAE-CCBB31CD9F4C}" srcOrd="5" destOrd="0" presId="urn:microsoft.com/office/officeart/2005/8/layout/vList5"/>
    <dgm:cxn modelId="{5748C23F-441A-41D4-BC66-C6F5C4750394}" type="presParOf" srcId="{DAB0C468-840F-4D90-9384-4161C4F9DC3A}" destId="{C65982DC-2BF9-43A9-B676-67615ADB64B8}" srcOrd="6" destOrd="0" presId="urn:microsoft.com/office/officeart/2005/8/layout/vList5"/>
    <dgm:cxn modelId="{41B97720-5095-450B-8984-1E47CD1F422F}" type="presParOf" srcId="{C65982DC-2BF9-43A9-B676-67615ADB64B8}" destId="{BAA8CE4B-01F4-4B60-80CF-CEFADD95DC5C}" srcOrd="0" destOrd="0" presId="urn:microsoft.com/office/officeart/2005/8/layout/vList5"/>
    <dgm:cxn modelId="{FE11AEAB-9D65-42A6-8D6A-4A3BD892D12A}" type="presParOf" srcId="{DAB0C468-840F-4D90-9384-4161C4F9DC3A}" destId="{A8F8892B-5D36-4BF6-9AD8-010ABAD4211D}" srcOrd="7" destOrd="0" presId="urn:microsoft.com/office/officeart/2005/8/layout/vList5"/>
    <dgm:cxn modelId="{A8415A0D-D51C-4109-A99B-FB9CC4036E94}" type="presParOf" srcId="{DAB0C468-840F-4D90-9384-4161C4F9DC3A}" destId="{6CDB532B-325C-4872-89D5-2A2B7B941844}" srcOrd="8" destOrd="0" presId="urn:microsoft.com/office/officeart/2005/8/layout/vList5"/>
    <dgm:cxn modelId="{1913116E-3672-4C6B-94EE-8E5CD0C840DD}" type="presParOf" srcId="{6CDB532B-325C-4872-89D5-2A2B7B941844}" destId="{63041785-486D-40CF-B1F3-E8B68F450BA0}" srcOrd="0" destOrd="0" presId="urn:microsoft.com/office/officeart/2005/8/layout/vList5"/>
    <dgm:cxn modelId="{A279DD11-E92E-4A16-B9D1-E4AE1835EC05}" type="presParOf" srcId="{DAB0C468-840F-4D90-9384-4161C4F9DC3A}" destId="{9BEEBC4B-3B04-4F63-ABA8-53A6CED45B18}" srcOrd="9" destOrd="0" presId="urn:microsoft.com/office/officeart/2005/8/layout/vList5"/>
    <dgm:cxn modelId="{286B4FFE-4835-4E26-B8B2-B5C19ED112FB}" type="presParOf" srcId="{DAB0C468-840F-4D90-9384-4161C4F9DC3A}" destId="{562461E2-6615-4D06-9A79-4D0556110716}" srcOrd="10" destOrd="0" presId="urn:microsoft.com/office/officeart/2005/8/layout/vList5"/>
    <dgm:cxn modelId="{65DF4DEB-0C1F-47BE-9FE0-21BEB118940D}" type="presParOf" srcId="{562461E2-6615-4D06-9A79-4D0556110716}" destId="{DEE6860B-CE84-4367-B99B-82548C4986C8}" srcOrd="0" destOrd="0" presId="urn:microsoft.com/office/officeart/2005/8/layout/vList5"/>
    <dgm:cxn modelId="{3F507DB8-1181-42C7-AB0E-FC9344705A90}" type="presParOf" srcId="{DAB0C468-840F-4D90-9384-4161C4F9DC3A}" destId="{5F52AC20-8EA3-4AE5-B118-B10DD39593EA}" srcOrd="11" destOrd="0" presId="urn:microsoft.com/office/officeart/2005/8/layout/vList5"/>
    <dgm:cxn modelId="{2EDB133D-4024-4D30-89FC-2B60567311FF}" type="presParOf" srcId="{DAB0C468-840F-4D90-9384-4161C4F9DC3A}" destId="{B6B2593D-E007-463F-8447-3F77F1AAEF33}" srcOrd="12" destOrd="0" presId="urn:microsoft.com/office/officeart/2005/8/layout/vList5"/>
    <dgm:cxn modelId="{AC7EBB00-FCD3-4F72-8319-F0D3A4ACC282}" type="presParOf" srcId="{B6B2593D-E007-463F-8447-3F77F1AAEF33}" destId="{143B2DEE-548C-40EB-8F61-1A1AD731E0E0}" srcOrd="0" destOrd="0" presId="urn:microsoft.com/office/officeart/2005/8/layout/vList5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8F96CE4-BD90-461D-A67F-B44303E1130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</dgm:pt>
    <dgm:pt modelId="{E9C7BCE4-FA8B-4879-9603-B445822CF353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Главы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B494A2-A2CE-44FC-BA59-A6E93D205584}" type="parTrans" cxnId="{C1CE882B-C289-413A-AA72-BAB5106EA82E}">
      <dgm:prSet/>
      <dgm:spPr/>
      <dgm:t>
        <a:bodyPr/>
        <a:lstStyle/>
        <a:p>
          <a:endParaRPr lang="ru-RU"/>
        </a:p>
      </dgm:t>
    </dgm:pt>
    <dgm:pt modelId="{A903C20F-D9FB-404A-9CEA-E33B65294A44}" type="sibTrans" cxnId="{C1CE882B-C289-413A-AA72-BAB5106EA82E}">
      <dgm:prSet/>
      <dgm:spPr/>
      <dgm:t>
        <a:bodyPr/>
        <a:lstStyle/>
        <a:p>
          <a:endParaRPr lang="ru-RU"/>
        </a:p>
      </dgm:t>
    </dgm:pt>
    <dgm:pt modelId="{62BA67A6-CE66-49AB-AD43-7989A009FB77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Дума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5A2D18-449D-45F5-939C-FD969F3AC7CB}" type="parTrans" cxnId="{D0F6A0D6-567C-4AA1-A454-2B9BFF428829}">
      <dgm:prSet/>
      <dgm:spPr/>
      <dgm:t>
        <a:bodyPr/>
        <a:lstStyle/>
        <a:p>
          <a:endParaRPr lang="ru-RU"/>
        </a:p>
      </dgm:t>
    </dgm:pt>
    <dgm:pt modelId="{AA42666B-A1D4-4157-86CB-4C720B1C58FA}" type="sibTrans" cxnId="{D0F6A0D6-567C-4AA1-A454-2B9BFF428829}">
      <dgm:prSet/>
      <dgm:spPr/>
      <dgm:t>
        <a:bodyPr/>
        <a:lstStyle/>
        <a:p>
          <a:endParaRPr lang="ru-RU"/>
        </a:p>
      </dgm:t>
    </dgm:pt>
    <dgm:pt modelId="{D038CF8E-A9D9-4337-8409-853643584A5A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Администрации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84A053-E009-4E35-9653-B2C062DD7216}" type="parTrans" cxnId="{032B75F1-CBEA-4C00-8E98-713FD0E092AB}">
      <dgm:prSet/>
      <dgm:spPr/>
      <dgm:t>
        <a:bodyPr/>
        <a:lstStyle/>
        <a:p>
          <a:endParaRPr lang="ru-RU"/>
        </a:p>
      </dgm:t>
    </dgm:pt>
    <dgm:pt modelId="{EAA4645C-371A-48F1-B856-9219E195F919}" type="sibTrans" cxnId="{032B75F1-CBEA-4C00-8E98-713FD0E092AB}">
      <dgm:prSet/>
      <dgm:spPr/>
      <dgm:t>
        <a:bodyPr/>
        <a:lstStyle/>
        <a:p>
          <a:endParaRPr lang="ru-RU"/>
        </a:p>
      </dgm:t>
    </dgm:pt>
    <dgm:pt modelId="{B9BFE586-9695-4694-88CA-B19A404B1CAA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3DCD3FA3-DEAC-450C-971A-CA9A6DFC4E81}" type="parTrans" cxnId="{BFD5CFBC-E2F2-4BA3-939F-C94560D43214}">
      <dgm:prSet/>
      <dgm:spPr/>
      <dgm:t>
        <a:bodyPr/>
        <a:lstStyle/>
        <a:p>
          <a:endParaRPr lang="ru-RU"/>
        </a:p>
      </dgm:t>
    </dgm:pt>
    <dgm:pt modelId="{96B6ED5A-91BE-4013-86D1-0F27554FE60E}" type="sibTrans" cxnId="{BFD5CFBC-E2F2-4BA3-939F-C94560D43214}">
      <dgm:prSet/>
      <dgm:spPr/>
      <dgm:t>
        <a:bodyPr/>
        <a:lstStyle/>
        <a:p>
          <a:endParaRPr lang="ru-RU"/>
        </a:p>
      </dgm:t>
    </dgm:pt>
    <dgm:pt modelId="{657AC55C-779D-48D3-B153-EB145DDD8F02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Управления Финансов Администрации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B01323-6DF6-44F4-AEC3-AC3C0A9C287E}" type="parTrans" cxnId="{CB844F49-548F-45A1-AA5F-E74047835497}">
      <dgm:prSet/>
      <dgm:spPr/>
      <dgm:t>
        <a:bodyPr/>
        <a:lstStyle/>
        <a:p>
          <a:endParaRPr lang="ru-RU"/>
        </a:p>
      </dgm:t>
    </dgm:pt>
    <dgm:pt modelId="{CD86C532-986A-4AF6-A77A-C80A963EDC2B}" type="sibTrans" cxnId="{CB844F49-548F-45A1-AA5F-E74047835497}">
      <dgm:prSet/>
      <dgm:spPr/>
      <dgm:t>
        <a:bodyPr/>
        <a:lstStyle/>
        <a:p>
          <a:endParaRPr lang="ru-RU"/>
        </a:p>
      </dgm:t>
    </dgm:pt>
    <dgm:pt modelId="{00C2A67E-AE41-4DDC-8910-A453428135DA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Резервные фонды местных администраций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789030-045A-461A-8E29-6B760E5DE2D1}" type="parTrans" cxnId="{91FC90F6-1765-432A-93B8-0422394F35E1}">
      <dgm:prSet/>
      <dgm:spPr/>
      <dgm:t>
        <a:bodyPr/>
        <a:lstStyle/>
        <a:p>
          <a:endParaRPr lang="ru-RU"/>
        </a:p>
      </dgm:t>
    </dgm:pt>
    <dgm:pt modelId="{9FA03510-4B37-4487-AE49-3EFB37BB6A0B}" type="sibTrans" cxnId="{91FC90F6-1765-432A-93B8-0422394F35E1}">
      <dgm:prSet/>
      <dgm:spPr/>
      <dgm:t>
        <a:bodyPr/>
        <a:lstStyle/>
        <a:p>
          <a:endParaRPr lang="ru-RU"/>
        </a:p>
      </dgm:t>
    </dgm:pt>
    <dgm:pt modelId="{EB08EA06-3552-4BA9-B1EE-23D8DA9E4EC1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Другие общегосударственные вопросы: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D2D437-AEF6-4BFF-8DE1-245CBE99BBEA}" type="parTrans" cxnId="{10A171C9-FB37-48E7-A5BC-49A1F8DEE120}">
      <dgm:prSet/>
      <dgm:spPr/>
      <dgm:t>
        <a:bodyPr/>
        <a:lstStyle/>
        <a:p>
          <a:endParaRPr lang="ru-RU"/>
        </a:p>
      </dgm:t>
    </dgm:pt>
    <dgm:pt modelId="{F0B21F4B-32E5-4E6E-BF73-79575D687AB2}" type="sibTrans" cxnId="{10A171C9-FB37-48E7-A5BC-49A1F8DEE120}">
      <dgm:prSet/>
      <dgm:spPr/>
      <dgm:t>
        <a:bodyPr/>
        <a:lstStyle/>
        <a:p>
          <a:endParaRPr lang="ru-RU"/>
        </a:p>
      </dgm:t>
    </dgm:pt>
    <dgm:pt modelId="{58C6C62C-E44C-4680-8EBA-8E3B7C7A58CB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Контрольной комиссии 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846892-8011-4A71-B6BB-AA270784A258}" type="parTrans" cxnId="{41D4921A-22B0-4BF4-86F1-9F96DABC834F}">
      <dgm:prSet/>
      <dgm:spPr/>
      <dgm:t>
        <a:bodyPr/>
        <a:lstStyle/>
        <a:p>
          <a:endParaRPr lang="ru-RU"/>
        </a:p>
      </dgm:t>
    </dgm:pt>
    <dgm:pt modelId="{ACAB622A-B44D-4D3B-B2F5-473442744253}" type="sibTrans" cxnId="{41D4921A-22B0-4BF4-86F1-9F96DABC834F}">
      <dgm:prSet/>
      <dgm:spPr/>
      <dgm:t>
        <a:bodyPr/>
        <a:lstStyle/>
        <a:p>
          <a:endParaRPr lang="ru-RU"/>
        </a:p>
      </dgm:t>
    </dgm:pt>
    <dgm:pt modelId="{32C3CB6D-6628-4191-8437-42004AA0B15A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Единая дежурно-диспетчерская служба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AED1234D-F0AC-48A1-A1B1-FC71C57B28F9}" type="parTrans" cxnId="{A8CD3DD8-5BF8-4EC1-9DE6-6ED5129474D8}">
      <dgm:prSet/>
      <dgm:spPr/>
    </dgm:pt>
    <dgm:pt modelId="{478DD7CB-8D4F-49CF-8620-8234CD65DEB0}" type="sibTrans" cxnId="{A8CD3DD8-5BF8-4EC1-9DE6-6ED5129474D8}">
      <dgm:prSet/>
      <dgm:spPr/>
    </dgm:pt>
    <dgm:pt modelId="{F893D6F0-FCD8-4648-8459-47A52F58D759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Управление муниципальным имуществом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7BDD49-BDFD-4167-8232-7B5A98EE9616}" type="parTrans" cxnId="{5FD9124B-EA10-4867-830E-DBD2E671E5B7}">
      <dgm:prSet/>
      <dgm:spPr/>
    </dgm:pt>
    <dgm:pt modelId="{D1AFB5C9-E123-4C7B-BC6F-AB0CBA181422}" type="sibTrans" cxnId="{5FD9124B-EA10-4867-830E-DBD2E671E5B7}">
      <dgm:prSet/>
      <dgm:spPr/>
    </dgm:pt>
    <dgm:pt modelId="{20BFF2E4-3E8A-4EB6-A750-7A2CD435E073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МКУ «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Кожевниковский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центр муниципального заказа и проектных работ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22F8C90E-9F88-4B7C-AA2C-AE7D70DD67E0}" type="parTrans" cxnId="{26B75B58-0C37-4F04-A3B3-410A45A5A3EF}">
      <dgm:prSet/>
      <dgm:spPr/>
    </dgm:pt>
    <dgm:pt modelId="{5F99D1CD-CF4B-41CE-8779-8A3A9D0BE81F}" type="sibTrans" cxnId="{26B75B58-0C37-4F04-A3B3-410A45A5A3EF}">
      <dgm:prSet/>
      <dgm:spPr/>
    </dgm:pt>
    <dgm:pt modelId="{15F249EC-82BE-47F2-8D51-F962300160C2}" type="pres">
      <dgm:prSet presAssocID="{B8F96CE4-BD90-461D-A67F-B44303E1130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54B067E5-79B1-4986-947B-34EBA33D041D}" type="pres">
      <dgm:prSet presAssocID="{E9C7BCE4-FA8B-4879-9603-B445822CF353}" presName="horFlow" presStyleCnt="0"/>
      <dgm:spPr/>
    </dgm:pt>
    <dgm:pt modelId="{A7875EE0-311C-4B60-A6DE-9BEE9E8D26FA}" type="pres">
      <dgm:prSet presAssocID="{E9C7BCE4-FA8B-4879-9603-B445822CF353}" presName="bigChev" presStyleLbl="node1" presStyleIdx="0" presStyleCnt="9" custScaleX="338115" custScaleY="68474" custLinFactNeighborX="2282" custLinFactNeighborY="-8975"/>
      <dgm:spPr/>
      <dgm:t>
        <a:bodyPr/>
        <a:lstStyle/>
        <a:p>
          <a:endParaRPr lang="ru-RU"/>
        </a:p>
      </dgm:t>
    </dgm:pt>
    <dgm:pt modelId="{17FED3FA-1EB7-482B-98A4-6ECEE5FD9745}" type="pres">
      <dgm:prSet presAssocID="{E9C7BCE4-FA8B-4879-9603-B445822CF353}" presName="vSp" presStyleCnt="0"/>
      <dgm:spPr/>
    </dgm:pt>
    <dgm:pt modelId="{10569054-48CA-40A7-BC63-4E02764BEF14}" type="pres">
      <dgm:prSet presAssocID="{62BA67A6-CE66-49AB-AD43-7989A009FB77}" presName="horFlow" presStyleCnt="0"/>
      <dgm:spPr/>
    </dgm:pt>
    <dgm:pt modelId="{F382EBD2-ACC6-4171-AD00-D42818F72CDA}" type="pres">
      <dgm:prSet presAssocID="{62BA67A6-CE66-49AB-AD43-7989A009FB77}" presName="bigChev" presStyleLbl="node1" presStyleIdx="1" presStyleCnt="9" custScaleX="344922" custScaleY="56376"/>
      <dgm:spPr/>
      <dgm:t>
        <a:bodyPr/>
        <a:lstStyle/>
        <a:p>
          <a:endParaRPr lang="ru-RU"/>
        </a:p>
      </dgm:t>
    </dgm:pt>
    <dgm:pt modelId="{F4CD16A5-BE4A-4BF9-97D0-45C732C5300B}" type="pres">
      <dgm:prSet presAssocID="{62BA67A6-CE66-49AB-AD43-7989A009FB77}" presName="vSp" presStyleCnt="0"/>
      <dgm:spPr/>
    </dgm:pt>
    <dgm:pt modelId="{07EF57AC-172D-4E2F-833F-8BCCBBB4B3E0}" type="pres">
      <dgm:prSet presAssocID="{D038CF8E-A9D9-4337-8409-853643584A5A}" presName="horFlow" presStyleCnt="0"/>
      <dgm:spPr/>
    </dgm:pt>
    <dgm:pt modelId="{64C8480A-3DDD-49E5-A0EE-1F2C80E6B921}" type="pres">
      <dgm:prSet presAssocID="{D038CF8E-A9D9-4337-8409-853643584A5A}" presName="bigChev" presStyleLbl="node1" presStyleIdx="2" presStyleCnt="9" custScaleX="351890" custScaleY="69552"/>
      <dgm:spPr/>
      <dgm:t>
        <a:bodyPr/>
        <a:lstStyle/>
        <a:p>
          <a:endParaRPr lang="ru-RU"/>
        </a:p>
      </dgm:t>
    </dgm:pt>
    <dgm:pt modelId="{B6DC4431-D69E-48A4-894C-A030091A1A87}" type="pres">
      <dgm:prSet presAssocID="{D038CF8E-A9D9-4337-8409-853643584A5A}" presName="vSp" presStyleCnt="0"/>
      <dgm:spPr/>
    </dgm:pt>
    <dgm:pt modelId="{6741A617-4095-49F1-B141-1E52B52E3090}" type="pres">
      <dgm:prSet presAssocID="{B9BFE586-9695-4694-88CA-B19A404B1CAA}" presName="horFlow" presStyleCnt="0"/>
      <dgm:spPr/>
    </dgm:pt>
    <dgm:pt modelId="{D7316102-D8A0-4B19-8D56-00315C3DE1DC}" type="pres">
      <dgm:prSet presAssocID="{B9BFE586-9695-4694-88CA-B19A404B1CAA}" presName="bigChev" presStyleLbl="node1" presStyleIdx="3" presStyleCnt="9" custScaleX="341435" custScaleY="96426"/>
      <dgm:spPr/>
      <dgm:t>
        <a:bodyPr/>
        <a:lstStyle/>
        <a:p>
          <a:endParaRPr lang="ru-RU"/>
        </a:p>
      </dgm:t>
    </dgm:pt>
    <dgm:pt modelId="{1EE4B06C-AB13-4EEF-B61D-0DFB3360F6D4}" type="pres">
      <dgm:prSet presAssocID="{B9BFE586-9695-4694-88CA-B19A404B1CAA}" presName="vSp" presStyleCnt="0"/>
      <dgm:spPr/>
    </dgm:pt>
    <dgm:pt modelId="{DDF1E4C5-1A1D-4B2E-A7E5-C00D40928193}" type="pres">
      <dgm:prSet presAssocID="{657AC55C-779D-48D3-B153-EB145DDD8F02}" presName="horFlow" presStyleCnt="0"/>
      <dgm:spPr/>
    </dgm:pt>
    <dgm:pt modelId="{70EB5D40-794D-4921-A3CD-E21E6FCCD687}" type="pres">
      <dgm:prSet presAssocID="{657AC55C-779D-48D3-B153-EB145DDD8F02}" presName="bigChev" presStyleLbl="node1" presStyleIdx="4" presStyleCnt="9" custScaleX="341435" custScaleY="64867"/>
      <dgm:spPr/>
      <dgm:t>
        <a:bodyPr/>
        <a:lstStyle/>
        <a:p>
          <a:endParaRPr lang="ru-RU"/>
        </a:p>
      </dgm:t>
    </dgm:pt>
    <dgm:pt modelId="{A5B978FC-9589-432F-BBBD-BCF464B64477}" type="pres">
      <dgm:prSet presAssocID="{657AC55C-779D-48D3-B153-EB145DDD8F02}" presName="vSp" presStyleCnt="0"/>
      <dgm:spPr/>
    </dgm:pt>
    <dgm:pt modelId="{05DB2713-B84D-437E-8288-8A7C96644E0B}" type="pres">
      <dgm:prSet presAssocID="{58C6C62C-E44C-4680-8EBA-8E3B7C7A58CB}" presName="horFlow" presStyleCnt="0"/>
      <dgm:spPr/>
    </dgm:pt>
    <dgm:pt modelId="{348B3B52-C336-41A0-8A4E-8C2C582814CC}" type="pres">
      <dgm:prSet presAssocID="{58C6C62C-E44C-4680-8EBA-8E3B7C7A58CB}" presName="bigChev" presStyleLbl="node1" presStyleIdx="5" presStyleCnt="9" custScaleX="331747" custScaleY="47906"/>
      <dgm:spPr/>
      <dgm:t>
        <a:bodyPr/>
        <a:lstStyle/>
        <a:p>
          <a:endParaRPr lang="ru-RU"/>
        </a:p>
      </dgm:t>
    </dgm:pt>
    <dgm:pt modelId="{D9374BC4-73B9-491B-989B-387435B30C22}" type="pres">
      <dgm:prSet presAssocID="{58C6C62C-E44C-4680-8EBA-8E3B7C7A58CB}" presName="vSp" presStyleCnt="0"/>
      <dgm:spPr/>
    </dgm:pt>
    <dgm:pt modelId="{F3201C8A-BE38-4F0A-B612-6BAACEFBFE55}" type="pres">
      <dgm:prSet presAssocID="{00C2A67E-AE41-4DDC-8910-A453428135DA}" presName="horFlow" presStyleCnt="0"/>
      <dgm:spPr/>
    </dgm:pt>
    <dgm:pt modelId="{7408996F-68C8-4255-8371-D03FD68271A2}" type="pres">
      <dgm:prSet presAssocID="{00C2A67E-AE41-4DDC-8910-A453428135DA}" presName="bigChev" presStyleLbl="node1" presStyleIdx="6" presStyleCnt="9" custScaleX="338653" custScaleY="61899"/>
      <dgm:spPr/>
      <dgm:t>
        <a:bodyPr/>
        <a:lstStyle/>
        <a:p>
          <a:endParaRPr lang="ru-RU"/>
        </a:p>
      </dgm:t>
    </dgm:pt>
    <dgm:pt modelId="{A2CF2083-4702-4FCE-BAFD-0B00F3741A61}" type="pres">
      <dgm:prSet presAssocID="{00C2A67E-AE41-4DDC-8910-A453428135DA}" presName="vSp" presStyleCnt="0"/>
      <dgm:spPr/>
    </dgm:pt>
    <dgm:pt modelId="{F284AE7F-D4B3-4DEC-A4C0-A019395B7B22}" type="pres">
      <dgm:prSet presAssocID="{EB08EA06-3552-4BA9-B1EE-23D8DA9E4EC1}" presName="horFlow" presStyleCnt="0"/>
      <dgm:spPr/>
    </dgm:pt>
    <dgm:pt modelId="{43C0D568-87F7-4687-892B-E938E5E6B221}" type="pres">
      <dgm:prSet presAssocID="{EB08EA06-3552-4BA9-B1EE-23D8DA9E4EC1}" presName="bigChev" presStyleLbl="node1" presStyleIdx="7" presStyleCnt="9" custScaleX="344167" custScaleY="61899"/>
      <dgm:spPr/>
      <dgm:t>
        <a:bodyPr/>
        <a:lstStyle/>
        <a:p>
          <a:endParaRPr lang="ru-RU"/>
        </a:p>
      </dgm:t>
    </dgm:pt>
    <dgm:pt modelId="{46A1F217-FCD0-497B-84B0-CDA3464C34F4}" type="pres">
      <dgm:prSet presAssocID="{EB08EA06-3552-4BA9-B1EE-23D8DA9E4EC1}" presName="vSp" presStyleCnt="0"/>
      <dgm:spPr/>
    </dgm:pt>
    <dgm:pt modelId="{97CFD610-3B94-4631-89E8-FAC89A5B1989}" type="pres">
      <dgm:prSet presAssocID="{32C3CB6D-6628-4191-8437-42004AA0B15A}" presName="horFlow" presStyleCnt="0"/>
      <dgm:spPr/>
    </dgm:pt>
    <dgm:pt modelId="{40F8AFB8-6840-442D-948D-D023C34EFF65}" type="pres">
      <dgm:prSet presAssocID="{32C3CB6D-6628-4191-8437-42004AA0B15A}" presName="bigChev" presStyleLbl="node1" presStyleIdx="8" presStyleCnt="9"/>
      <dgm:spPr/>
      <dgm:t>
        <a:bodyPr/>
        <a:lstStyle/>
        <a:p>
          <a:endParaRPr lang="ru-RU"/>
        </a:p>
      </dgm:t>
    </dgm:pt>
    <dgm:pt modelId="{8AF9FC59-67D3-4E5D-B643-72C8343DAE90}" type="pres">
      <dgm:prSet presAssocID="{D67BDD49-BDFD-4167-8232-7B5A98EE9616}" presName="parTrans" presStyleCnt="0"/>
      <dgm:spPr/>
    </dgm:pt>
    <dgm:pt modelId="{D780ABC0-E838-4EBD-9565-59D5499F7EA6}" type="pres">
      <dgm:prSet presAssocID="{F893D6F0-FCD8-4648-8459-47A52F58D759}" presName="node" presStyleLbl="alignAccFollowNode1" presStyleIdx="0" presStyleCnt="2" custScaleX="139630" custScaleY="1158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6CAE6-AFCC-4906-B1CB-36CA91E6F001}" type="pres">
      <dgm:prSet presAssocID="{D1AFB5C9-E123-4C7B-BC6F-AB0CBA181422}" presName="sibTrans" presStyleCnt="0"/>
      <dgm:spPr/>
    </dgm:pt>
    <dgm:pt modelId="{338410DE-950B-415F-9BA9-F8950DF41E24}" type="pres">
      <dgm:prSet presAssocID="{20BFF2E4-3E8A-4EB6-A750-7A2CD435E073}" presName="node" presStyleLbl="alignAccFollowNode1" presStyleIdx="1" presStyleCnt="2" custScaleX="180390" custScaleY="112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8647F9-76DF-491F-8B68-F2CEA46DBB54}" type="presOf" srcId="{58C6C62C-E44C-4680-8EBA-8E3B7C7A58CB}" destId="{348B3B52-C336-41A0-8A4E-8C2C582814CC}" srcOrd="0" destOrd="0" presId="urn:microsoft.com/office/officeart/2005/8/layout/lProcess3"/>
    <dgm:cxn modelId="{BFD5CFBC-E2F2-4BA3-939F-C94560D43214}" srcId="{B8F96CE4-BD90-461D-A67F-B44303E11300}" destId="{B9BFE586-9695-4694-88CA-B19A404B1CAA}" srcOrd="3" destOrd="0" parTransId="{3DCD3FA3-DEAC-450C-971A-CA9A6DFC4E81}" sibTransId="{96B6ED5A-91BE-4013-86D1-0F27554FE60E}"/>
    <dgm:cxn modelId="{87F06ED6-380C-4A2B-AE81-D28941E61E54}" type="presOf" srcId="{00C2A67E-AE41-4DDC-8910-A453428135DA}" destId="{7408996F-68C8-4255-8371-D03FD68271A2}" srcOrd="0" destOrd="0" presId="urn:microsoft.com/office/officeart/2005/8/layout/lProcess3"/>
    <dgm:cxn modelId="{26B75B58-0C37-4F04-A3B3-410A45A5A3EF}" srcId="{32C3CB6D-6628-4191-8437-42004AA0B15A}" destId="{20BFF2E4-3E8A-4EB6-A750-7A2CD435E073}" srcOrd="1" destOrd="0" parTransId="{22F8C90E-9F88-4B7C-AA2C-AE7D70DD67E0}" sibTransId="{5F99D1CD-CF4B-41CE-8779-8A3A9D0BE81F}"/>
    <dgm:cxn modelId="{10A171C9-FB37-48E7-A5BC-49A1F8DEE120}" srcId="{B8F96CE4-BD90-461D-A67F-B44303E11300}" destId="{EB08EA06-3552-4BA9-B1EE-23D8DA9E4EC1}" srcOrd="7" destOrd="0" parTransId="{C3D2D437-AEF6-4BFF-8DE1-245CBE99BBEA}" sibTransId="{F0B21F4B-32E5-4E6E-BF73-79575D687AB2}"/>
    <dgm:cxn modelId="{D0F6A0D6-567C-4AA1-A454-2B9BFF428829}" srcId="{B8F96CE4-BD90-461D-A67F-B44303E11300}" destId="{62BA67A6-CE66-49AB-AD43-7989A009FB77}" srcOrd="1" destOrd="0" parTransId="{325A2D18-449D-45F5-939C-FD969F3AC7CB}" sibTransId="{AA42666B-A1D4-4157-86CB-4C720B1C58FA}"/>
    <dgm:cxn modelId="{CB844F49-548F-45A1-AA5F-E74047835497}" srcId="{B8F96CE4-BD90-461D-A67F-B44303E11300}" destId="{657AC55C-779D-48D3-B153-EB145DDD8F02}" srcOrd="4" destOrd="0" parTransId="{46B01323-6DF6-44F4-AEC3-AC3C0A9C287E}" sibTransId="{CD86C532-986A-4AF6-A77A-C80A963EDC2B}"/>
    <dgm:cxn modelId="{C1CE882B-C289-413A-AA72-BAB5106EA82E}" srcId="{B8F96CE4-BD90-461D-A67F-B44303E11300}" destId="{E9C7BCE4-FA8B-4879-9603-B445822CF353}" srcOrd="0" destOrd="0" parTransId="{79B494A2-A2CE-44FC-BA59-A6E93D205584}" sibTransId="{A903C20F-D9FB-404A-9CEA-E33B65294A44}"/>
    <dgm:cxn modelId="{7736BFE9-3529-43B0-9360-1ABF94A45F1D}" type="presOf" srcId="{B8F96CE4-BD90-461D-A67F-B44303E11300}" destId="{15F249EC-82BE-47F2-8D51-F962300160C2}" srcOrd="0" destOrd="0" presId="urn:microsoft.com/office/officeart/2005/8/layout/lProcess3"/>
    <dgm:cxn modelId="{3835C935-A6D2-4163-B64D-776776ECF43F}" type="presOf" srcId="{20BFF2E4-3E8A-4EB6-A750-7A2CD435E073}" destId="{338410DE-950B-415F-9BA9-F8950DF41E24}" srcOrd="0" destOrd="0" presId="urn:microsoft.com/office/officeart/2005/8/layout/lProcess3"/>
    <dgm:cxn modelId="{032B75F1-CBEA-4C00-8E98-713FD0E092AB}" srcId="{B8F96CE4-BD90-461D-A67F-B44303E11300}" destId="{D038CF8E-A9D9-4337-8409-853643584A5A}" srcOrd="2" destOrd="0" parTransId="{2C84A053-E009-4E35-9653-B2C062DD7216}" sibTransId="{EAA4645C-371A-48F1-B856-9219E195F919}"/>
    <dgm:cxn modelId="{9AF0281F-2FCE-42E6-B344-DD923D79775A}" type="presOf" srcId="{E9C7BCE4-FA8B-4879-9603-B445822CF353}" destId="{A7875EE0-311C-4B60-A6DE-9BEE9E8D26FA}" srcOrd="0" destOrd="0" presId="urn:microsoft.com/office/officeart/2005/8/layout/lProcess3"/>
    <dgm:cxn modelId="{D3992568-59F3-41D1-B24A-7509CC8F57F6}" type="presOf" srcId="{D038CF8E-A9D9-4337-8409-853643584A5A}" destId="{64C8480A-3DDD-49E5-A0EE-1F2C80E6B921}" srcOrd="0" destOrd="0" presId="urn:microsoft.com/office/officeart/2005/8/layout/lProcess3"/>
    <dgm:cxn modelId="{5FD9124B-EA10-4867-830E-DBD2E671E5B7}" srcId="{32C3CB6D-6628-4191-8437-42004AA0B15A}" destId="{F893D6F0-FCD8-4648-8459-47A52F58D759}" srcOrd="0" destOrd="0" parTransId="{D67BDD49-BDFD-4167-8232-7B5A98EE9616}" sibTransId="{D1AFB5C9-E123-4C7B-BC6F-AB0CBA181422}"/>
    <dgm:cxn modelId="{B33E2331-9431-4916-B08D-5781481C0545}" type="presOf" srcId="{657AC55C-779D-48D3-B153-EB145DDD8F02}" destId="{70EB5D40-794D-4921-A3CD-E21E6FCCD687}" srcOrd="0" destOrd="0" presId="urn:microsoft.com/office/officeart/2005/8/layout/lProcess3"/>
    <dgm:cxn modelId="{BC1207E2-E683-4194-B239-CB0A34EF9D3E}" type="presOf" srcId="{F893D6F0-FCD8-4648-8459-47A52F58D759}" destId="{D780ABC0-E838-4EBD-9565-59D5499F7EA6}" srcOrd="0" destOrd="0" presId="urn:microsoft.com/office/officeart/2005/8/layout/lProcess3"/>
    <dgm:cxn modelId="{91FC90F6-1765-432A-93B8-0422394F35E1}" srcId="{B8F96CE4-BD90-461D-A67F-B44303E11300}" destId="{00C2A67E-AE41-4DDC-8910-A453428135DA}" srcOrd="6" destOrd="0" parTransId="{60789030-045A-461A-8E29-6B760E5DE2D1}" sibTransId="{9FA03510-4B37-4487-AE49-3EFB37BB6A0B}"/>
    <dgm:cxn modelId="{576A7D26-301C-4849-B80A-EBCFADB46543}" type="presOf" srcId="{EB08EA06-3552-4BA9-B1EE-23D8DA9E4EC1}" destId="{43C0D568-87F7-4687-892B-E938E5E6B221}" srcOrd="0" destOrd="0" presId="urn:microsoft.com/office/officeart/2005/8/layout/lProcess3"/>
    <dgm:cxn modelId="{C0F65976-67F5-43A6-93D0-05C387AAB79D}" type="presOf" srcId="{32C3CB6D-6628-4191-8437-42004AA0B15A}" destId="{40F8AFB8-6840-442D-948D-D023C34EFF65}" srcOrd="0" destOrd="0" presId="urn:microsoft.com/office/officeart/2005/8/layout/lProcess3"/>
    <dgm:cxn modelId="{A5316F7B-5FD7-426C-89C5-70D290111BC9}" type="presOf" srcId="{B9BFE586-9695-4694-88CA-B19A404B1CAA}" destId="{D7316102-D8A0-4B19-8D56-00315C3DE1DC}" srcOrd="0" destOrd="0" presId="urn:microsoft.com/office/officeart/2005/8/layout/lProcess3"/>
    <dgm:cxn modelId="{41D4921A-22B0-4BF4-86F1-9F96DABC834F}" srcId="{B8F96CE4-BD90-461D-A67F-B44303E11300}" destId="{58C6C62C-E44C-4680-8EBA-8E3B7C7A58CB}" srcOrd="5" destOrd="0" parTransId="{EE846892-8011-4A71-B6BB-AA270784A258}" sibTransId="{ACAB622A-B44D-4D3B-B2F5-473442744253}"/>
    <dgm:cxn modelId="{A8CD3DD8-5BF8-4EC1-9DE6-6ED5129474D8}" srcId="{B8F96CE4-BD90-461D-A67F-B44303E11300}" destId="{32C3CB6D-6628-4191-8437-42004AA0B15A}" srcOrd="8" destOrd="0" parTransId="{AED1234D-F0AC-48A1-A1B1-FC71C57B28F9}" sibTransId="{478DD7CB-8D4F-49CF-8620-8234CD65DEB0}"/>
    <dgm:cxn modelId="{281C1754-893D-47D9-BFF2-67F1B2BFF1B2}" type="presOf" srcId="{62BA67A6-CE66-49AB-AD43-7989A009FB77}" destId="{F382EBD2-ACC6-4171-AD00-D42818F72CDA}" srcOrd="0" destOrd="0" presId="urn:microsoft.com/office/officeart/2005/8/layout/lProcess3"/>
    <dgm:cxn modelId="{104F6B24-3A97-4466-AB84-D646605CD6C8}" type="presParOf" srcId="{15F249EC-82BE-47F2-8D51-F962300160C2}" destId="{54B067E5-79B1-4986-947B-34EBA33D041D}" srcOrd="0" destOrd="0" presId="urn:microsoft.com/office/officeart/2005/8/layout/lProcess3"/>
    <dgm:cxn modelId="{DE589E6B-8A31-4893-BA25-E98F54D61960}" type="presParOf" srcId="{54B067E5-79B1-4986-947B-34EBA33D041D}" destId="{A7875EE0-311C-4B60-A6DE-9BEE9E8D26FA}" srcOrd="0" destOrd="0" presId="urn:microsoft.com/office/officeart/2005/8/layout/lProcess3"/>
    <dgm:cxn modelId="{23673504-CAA3-49A0-9717-88DF2256D0A3}" type="presParOf" srcId="{15F249EC-82BE-47F2-8D51-F962300160C2}" destId="{17FED3FA-1EB7-482B-98A4-6ECEE5FD9745}" srcOrd="1" destOrd="0" presId="urn:microsoft.com/office/officeart/2005/8/layout/lProcess3"/>
    <dgm:cxn modelId="{1C4059A6-7367-474D-B3DC-4973DEDB983C}" type="presParOf" srcId="{15F249EC-82BE-47F2-8D51-F962300160C2}" destId="{10569054-48CA-40A7-BC63-4E02764BEF14}" srcOrd="2" destOrd="0" presId="urn:microsoft.com/office/officeart/2005/8/layout/lProcess3"/>
    <dgm:cxn modelId="{F3DB3253-D3C9-42F6-926F-6172E61D0DC6}" type="presParOf" srcId="{10569054-48CA-40A7-BC63-4E02764BEF14}" destId="{F382EBD2-ACC6-4171-AD00-D42818F72CDA}" srcOrd="0" destOrd="0" presId="urn:microsoft.com/office/officeart/2005/8/layout/lProcess3"/>
    <dgm:cxn modelId="{3BE20F21-4F06-4F2D-8470-DB10527A1CFF}" type="presParOf" srcId="{15F249EC-82BE-47F2-8D51-F962300160C2}" destId="{F4CD16A5-BE4A-4BF9-97D0-45C732C5300B}" srcOrd="3" destOrd="0" presId="urn:microsoft.com/office/officeart/2005/8/layout/lProcess3"/>
    <dgm:cxn modelId="{9AF31213-AA52-427B-9246-8EB1AC420F42}" type="presParOf" srcId="{15F249EC-82BE-47F2-8D51-F962300160C2}" destId="{07EF57AC-172D-4E2F-833F-8BCCBBB4B3E0}" srcOrd="4" destOrd="0" presId="urn:microsoft.com/office/officeart/2005/8/layout/lProcess3"/>
    <dgm:cxn modelId="{72E43710-A47E-44FC-9214-BAEB95A49519}" type="presParOf" srcId="{07EF57AC-172D-4E2F-833F-8BCCBBB4B3E0}" destId="{64C8480A-3DDD-49E5-A0EE-1F2C80E6B921}" srcOrd="0" destOrd="0" presId="urn:microsoft.com/office/officeart/2005/8/layout/lProcess3"/>
    <dgm:cxn modelId="{D37C50D1-ADFC-47C6-9177-C8E27D113F53}" type="presParOf" srcId="{15F249EC-82BE-47F2-8D51-F962300160C2}" destId="{B6DC4431-D69E-48A4-894C-A030091A1A87}" srcOrd="5" destOrd="0" presId="urn:microsoft.com/office/officeart/2005/8/layout/lProcess3"/>
    <dgm:cxn modelId="{59506584-3028-47BA-BFAB-3D8AD7A2AEBB}" type="presParOf" srcId="{15F249EC-82BE-47F2-8D51-F962300160C2}" destId="{6741A617-4095-49F1-B141-1E52B52E3090}" srcOrd="6" destOrd="0" presId="urn:microsoft.com/office/officeart/2005/8/layout/lProcess3"/>
    <dgm:cxn modelId="{9C51A22D-019E-4F39-BEFE-2465DCD6E3FB}" type="presParOf" srcId="{6741A617-4095-49F1-B141-1E52B52E3090}" destId="{D7316102-D8A0-4B19-8D56-00315C3DE1DC}" srcOrd="0" destOrd="0" presId="urn:microsoft.com/office/officeart/2005/8/layout/lProcess3"/>
    <dgm:cxn modelId="{2AB5F386-4299-4A33-A53F-568896E549B3}" type="presParOf" srcId="{15F249EC-82BE-47F2-8D51-F962300160C2}" destId="{1EE4B06C-AB13-4EEF-B61D-0DFB3360F6D4}" srcOrd="7" destOrd="0" presId="urn:microsoft.com/office/officeart/2005/8/layout/lProcess3"/>
    <dgm:cxn modelId="{737D3B6D-6593-48C5-B152-F36A934D1CA1}" type="presParOf" srcId="{15F249EC-82BE-47F2-8D51-F962300160C2}" destId="{DDF1E4C5-1A1D-4B2E-A7E5-C00D40928193}" srcOrd="8" destOrd="0" presId="urn:microsoft.com/office/officeart/2005/8/layout/lProcess3"/>
    <dgm:cxn modelId="{9B30BFAB-41F1-41BF-A7C5-956E8A3B9A0F}" type="presParOf" srcId="{DDF1E4C5-1A1D-4B2E-A7E5-C00D40928193}" destId="{70EB5D40-794D-4921-A3CD-E21E6FCCD687}" srcOrd="0" destOrd="0" presId="urn:microsoft.com/office/officeart/2005/8/layout/lProcess3"/>
    <dgm:cxn modelId="{61280026-62F9-4C08-A421-6B58748EFD9B}" type="presParOf" srcId="{15F249EC-82BE-47F2-8D51-F962300160C2}" destId="{A5B978FC-9589-432F-BBBD-BCF464B64477}" srcOrd="9" destOrd="0" presId="urn:microsoft.com/office/officeart/2005/8/layout/lProcess3"/>
    <dgm:cxn modelId="{7469566C-BF1A-4C5C-A0ED-B96D5625D5DF}" type="presParOf" srcId="{15F249EC-82BE-47F2-8D51-F962300160C2}" destId="{05DB2713-B84D-437E-8288-8A7C96644E0B}" srcOrd="10" destOrd="0" presId="urn:microsoft.com/office/officeart/2005/8/layout/lProcess3"/>
    <dgm:cxn modelId="{33A34B5B-9E9E-45BE-A389-3724F55462A7}" type="presParOf" srcId="{05DB2713-B84D-437E-8288-8A7C96644E0B}" destId="{348B3B52-C336-41A0-8A4E-8C2C582814CC}" srcOrd="0" destOrd="0" presId="urn:microsoft.com/office/officeart/2005/8/layout/lProcess3"/>
    <dgm:cxn modelId="{5FD3D81D-25DF-4BB9-9E73-838E6DF569D4}" type="presParOf" srcId="{15F249EC-82BE-47F2-8D51-F962300160C2}" destId="{D9374BC4-73B9-491B-989B-387435B30C22}" srcOrd="11" destOrd="0" presId="urn:microsoft.com/office/officeart/2005/8/layout/lProcess3"/>
    <dgm:cxn modelId="{FF203FB8-B98B-4DCE-9BDE-411C357B9706}" type="presParOf" srcId="{15F249EC-82BE-47F2-8D51-F962300160C2}" destId="{F3201C8A-BE38-4F0A-B612-6BAACEFBFE55}" srcOrd="12" destOrd="0" presId="urn:microsoft.com/office/officeart/2005/8/layout/lProcess3"/>
    <dgm:cxn modelId="{A2269FA2-8B4E-4170-B949-836BE66A5383}" type="presParOf" srcId="{F3201C8A-BE38-4F0A-B612-6BAACEFBFE55}" destId="{7408996F-68C8-4255-8371-D03FD68271A2}" srcOrd="0" destOrd="0" presId="urn:microsoft.com/office/officeart/2005/8/layout/lProcess3"/>
    <dgm:cxn modelId="{F578066E-A1D8-479E-822B-74EC6650B9FD}" type="presParOf" srcId="{15F249EC-82BE-47F2-8D51-F962300160C2}" destId="{A2CF2083-4702-4FCE-BAFD-0B00F3741A61}" srcOrd="13" destOrd="0" presId="urn:microsoft.com/office/officeart/2005/8/layout/lProcess3"/>
    <dgm:cxn modelId="{AB559FFA-3D68-431D-BDD2-67957C0616A5}" type="presParOf" srcId="{15F249EC-82BE-47F2-8D51-F962300160C2}" destId="{F284AE7F-D4B3-4DEC-A4C0-A019395B7B22}" srcOrd="14" destOrd="0" presId="urn:microsoft.com/office/officeart/2005/8/layout/lProcess3"/>
    <dgm:cxn modelId="{98D5005F-58C8-4A0D-8B01-B92FF09ECD44}" type="presParOf" srcId="{F284AE7F-D4B3-4DEC-A4C0-A019395B7B22}" destId="{43C0D568-87F7-4687-892B-E938E5E6B221}" srcOrd="0" destOrd="0" presId="urn:microsoft.com/office/officeart/2005/8/layout/lProcess3"/>
    <dgm:cxn modelId="{FDEF8820-5F96-4343-B424-F10FDCA6B936}" type="presParOf" srcId="{15F249EC-82BE-47F2-8D51-F962300160C2}" destId="{46A1F217-FCD0-497B-84B0-CDA3464C34F4}" srcOrd="15" destOrd="0" presId="urn:microsoft.com/office/officeart/2005/8/layout/lProcess3"/>
    <dgm:cxn modelId="{49ADF73F-E844-478B-AB62-F4617BA95839}" type="presParOf" srcId="{15F249EC-82BE-47F2-8D51-F962300160C2}" destId="{97CFD610-3B94-4631-89E8-FAC89A5B1989}" srcOrd="16" destOrd="0" presId="urn:microsoft.com/office/officeart/2005/8/layout/lProcess3"/>
    <dgm:cxn modelId="{C338B591-12D3-4D05-A074-10B103BF3175}" type="presParOf" srcId="{97CFD610-3B94-4631-89E8-FAC89A5B1989}" destId="{40F8AFB8-6840-442D-948D-D023C34EFF65}" srcOrd="0" destOrd="0" presId="urn:microsoft.com/office/officeart/2005/8/layout/lProcess3"/>
    <dgm:cxn modelId="{009F592F-D836-47C7-B613-CA8FBC50B1AB}" type="presParOf" srcId="{97CFD610-3B94-4631-89E8-FAC89A5B1989}" destId="{8AF9FC59-67D3-4E5D-B643-72C8343DAE90}" srcOrd="1" destOrd="0" presId="urn:microsoft.com/office/officeart/2005/8/layout/lProcess3"/>
    <dgm:cxn modelId="{C6C42FB5-2D11-4A8A-A0D5-184EAD772CB6}" type="presParOf" srcId="{97CFD610-3B94-4631-89E8-FAC89A5B1989}" destId="{D780ABC0-E838-4EBD-9565-59D5499F7EA6}" srcOrd="2" destOrd="0" presId="urn:microsoft.com/office/officeart/2005/8/layout/lProcess3"/>
    <dgm:cxn modelId="{1DE46F5E-E750-4A55-BB7D-41ABAE26C74E}" type="presParOf" srcId="{97CFD610-3B94-4631-89E8-FAC89A5B1989}" destId="{2E46CAE6-AFCC-4906-B1CB-36CA91E6F001}" srcOrd="3" destOrd="0" presId="urn:microsoft.com/office/officeart/2005/8/layout/lProcess3"/>
    <dgm:cxn modelId="{30CF0B80-8389-4698-9722-59539944CB3D}" type="presParOf" srcId="{97CFD610-3B94-4631-89E8-FAC89A5B1989}" destId="{338410DE-950B-415F-9BA9-F8950DF41E24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8F96CE4-BD90-461D-A67F-B44303E11300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7A34A9F5-F747-408C-B19D-B0E8432A2C62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Поддержка малых форм хозяйствования (субсидии ЛПХ на содержание и техническое оснащение)                </a:t>
          </a:r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9 567,2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2023г.- 9 295,6 т. р.; 2024г.- 9 908,1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6C5E60A4-7A97-4898-B81F-482C23376E69}" type="parTrans" cxnId="{EE148E0C-5ACA-44FA-9004-539A71F9E832}">
      <dgm:prSet/>
      <dgm:spPr/>
      <dgm:t>
        <a:bodyPr/>
        <a:lstStyle/>
        <a:p>
          <a:endParaRPr lang="ru-RU"/>
        </a:p>
      </dgm:t>
    </dgm:pt>
    <dgm:pt modelId="{B0A27AE6-2503-4A2C-A4A9-0C521515CA6D}" type="sibTrans" cxnId="{EE148E0C-5ACA-44FA-9004-539A71F9E832}">
      <dgm:prSet/>
      <dgm:spPr/>
      <dgm:t>
        <a:bodyPr/>
        <a:lstStyle/>
        <a:p>
          <a:endParaRPr lang="ru-RU"/>
        </a:p>
      </dgm:t>
    </dgm:pt>
    <dgm:pt modelId="{F845E445-61C8-4E90-858F-E5930B2C6D68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Осуществление управленческих 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функций</a:t>
          </a: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3 970,4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2023г.- 3 798,6 т. р.; </a:t>
          </a: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2024г.- 3 949,6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57C61A72-4859-4FCC-BA5D-8B578CC4D558}" type="parTrans" cxnId="{11DDEE5E-EB87-434E-AA98-ABD21A5697CD}">
      <dgm:prSet/>
      <dgm:spPr/>
      <dgm:t>
        <a:bodyPr/>
        <a:lstStyle/>
        <a:p>
          <a:endParaRPr lang="ru-RU"/>
        </a:p>
      </dgm:t>
    </dgm:pt>
    <dgm:pt modelId="{360C3B46-E6CE-41DD-8C9D-13B9691FF0ED}" type="sibTrans" cxnId="{11DDEE5E-EB87-434E-AA98-ABD21A5697CD}">
      <dgm:prSet/>
      <dgm:spPr/>
      <dgm:t>
        <a:bodyPr/>
        <a:lstStyle/>
        <a:p>
          <a:endParaRPr lang="ru-RU"/>
        </a:p>
      </dgm:t>
    </dgm:pt>
    <dgm:pt modelId="{B41F66E2-9A73-4DE4-B1B4-F4852182140A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Предоставление </a:t>
          </a: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субсидий на повышение продуктивности в молочном скотоводстве  </a:t>
          </a:r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74 660,3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 2023г.- 83 335,6 т. р.; </a:t>
          </a: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2024г.- 76 564,0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                      </a:t>
          </a:r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FCD489-15CF-49E2-8123-040A12D0B352}" type="parTrans" cxnId="{20C02B59-73CF-4756-B2ED-A5728CAA7474}">
      <dgm:prSet/>
      <dgm:spPr/>
      <dgm:t>
        <a:bodyPr/>
        <a:lstStyle/>
        <a:p>
          <a:endParaRPr lang="ru-RU"/>
        </a:p>
      </dgm:t>
    </dgm:pt>
    <dgm:pt modelId="{6553ABCE-A7CE-4480-B6F5-36ACC60B8443}" type="sibTrans" cxnId="{20C02B59-73CF-4756-B2ED-A5728CAA7474}">
      <dgm:prSet/>
      <dgm:spPr/>
      <dgm:t>
        <a:bodyPr/>
        <a:lstStyle/>
        <a:p>
          <a:endParaRPr lang="ru-RU"/>
        </a:p>
      </dgm:t>
    </dgm:pt>
    <dgm:pt modelId="{FD188D85-F38F-4BBD-B400-8889FC2DA1AB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Осуществление отдельных государственных полномочий по    организации мероприятия при осуществлении деятельности по обращению с животными без владельцев    </a:t>
          </a:r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940,8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2023г.- 849,2 т. р.; 2024г.- 991,5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4B312034-792E-44E5-A5E8-63EF73C6D8C0}" type="parTrans" cxnId="{3BF34B11-491D-4AC5-A08D-51483A8A39B7}">
      <dgm:prSet/>
      <dgm:spPr/>
      <dgm:t>
        <a:bodyPr/>
        <a:lstStyle/>
        <a:p>
          <a:endParaRPr lang="ru-RU"/>
        </a:p>
      </dgm:t>
    </dgm:pt>
    <dgm:pt modelId="{B72DDF24-0984-4385-A995-9900043EE316}" type="sibTrans" cxnId="{3BF34B11-491D-4AC5-A08D-51483A8A39B7}">
      <dgm:prSet/>
      <dgm:spPr/>
      <dgm:t>
        <a:bodyPr/>
        <a:lstStyle/>
        <a:p>
          <a:endParaRPr lang="ru-RU"/>
        </a:p>
      </dgm:t>
    </dgm:pt>
    <dgm:pt modelId="{22747CD7-067F-4E4C-A414-1181D3817090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Искусственное </a:t>
          </a: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осеменение коров </a:t>
          </a:r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120,0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2023г.- 120,0 т. р.; 2024г.- 0,00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  <a:p>
          <a:endParaRPr lang="ru-RU" sz="16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477781-CCA7-4EB0-93B6-585123B7DC76}" type="parTrans" cxnId="{15E55315-5E3F-4369-BDD3-B4421EB4BD34}">
      <dgm:prSet/>
      <dgm:spPr/>
      <dgm:t>
        <a:bodyPr/>
        <a:lstStyle/>
        <a:p>
          <a:endParaRPr lang="ru-RU"/>
        </a:p>
      </dgm:t>
    </dgm:pt>
    <dgm:pt modelId="{951F6E31-87B6-47D6-AAD3-173112F44E14}" type="sibTrans" cxnId="{15E55315-5E3F-4369-BDD3-B4421EB4BD34}">
      <dgm:prSet/>
      <dgm:spPr/>
      <dgm:t>
        <a:bodyPr/>
        <a:lstStyle/>
        <a:p>
          <a:endParaRPr lang="ru-RU"/>
        </a:p>
      </dgm:t>
    </dgm:pt>
    <dgm:pt modelId="{27467B7F-0490-4D60-9E77-0454D4E9BA21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Проведение конкурса на лучшее предприятие 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среди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малого и среднего сельского бизнеса  </a:t>
          </a:r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(</a:t>
          </a:r>
          <a:r>
            <a:rPr lang="ru-RU" sz="16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премирование работников АПК по итогам года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)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264,9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2023г.- 320,0 т. р.; 2024г.- 332,6 </a:t>
          </a:r>
          <a:r>
            <a:rPr lang="ru-RU" sz="1600" b="1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endParaRPr lang="ru-RU" sz="1600" b="1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DA97FE-390F-466F-9889-9952FADDE153}" type="parTrans" cxnId="{1D2BD723-4486-4B2C-AE0B-A98F5E9892EE}">
      <dgm:prSet/>
      <dgm:spPr/>
      <dgm:t>
        <a:bodyPr/>
        <a:lstStyle/>
        <a:p>
          <a:endParaRPr lang="ru-RU"/>
        </a:p>
      </dgm:t>
    </dgm:pt>
    <dgm:pt modelId="{A09FE5A2-A010-40B4-B60E-D7F9CB5FF387}" type="sibTrans" cxnId="{1D2BD723-4486-4B2C-AE0B-A98F5E9892EE}">
      <dgm:prSet/>
      <dgm:spPr/>
      <dgm:t>
        <a:bodyPr/>
        <a:lstStyle/>
        <a:p>
          <a:endParaRPr lang="ru-RU"/>
        </a:p>
      </dgm:t>
    </dgm:pt>
    <dgm:pt modelId="{E87CAF15-B674-4281-BE64-0C33ED4800DC}" type="pres">
      <dgm:prSet presAssocID="{B8F96CE4-BD90-461D-A67F-B44303E11300}" presName="linearFlow" presStyleCnt="0">
        <dgm:presLayoutVars>
          <dgm:dir/>
          <dgm:resizeHandles val="exact"/>
        </dgm:presLayoutVars>
      </dgm:prSet>
      <dgm:spPr/>
    </dgm:pt>
    <dgm:pt modelId="{9DE10DF8-A221-478B-B6AF-22C583ED91CC}" type="pres">
      <dgm:prSet presAssocID="{7A34A9F5-F747-408C-B19D-B0E8432A2C62}" presName="composite" presStyleCnt="0"/>
      <dgm:spPr/>
    </dgm:pt>
    <dgm:pt modelId="{09C07B77-D80B-409D-8363-8D78E22D1DA2}" type="pres">
      <dgm:prSet presAssocID="{7A34A9F5-F747-408C-B19D-B0E8432A2C62}" presName="imgShp" presStyleLbl="fgImgPlace1" presStyleIdx="0" presStyleCnt="6" custLinFactNeighborX="17185" custLinFactNeighborY="15656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007033"/>
          </a:solidFill>
        </a:ln>
      </dgm:spPr>
    </dgm:pt>
    <dgm:pt modelId="{ED38B9DE-B845-429B-B76A-65961F2E6151}" type="pres">
      <dgm:prSet presAssocID="{7A34A9F5-F747-408C-B19D-B0E8432A2C62}" presName="txShp" presStyleLbl="node1" presStyleIdx="0" presStyleCnt="6" custScaleX="115793" custScaleY="159909" custLinFactNeighborX="17909" custLinFactNeighborY="12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9D8A4-1357-4A37-9982-438C67098D6F}" type="pres">
      <dgm:prSet presAssocID="{B0A27AE6-2503-4A2C-A4A9-0C521515CA6D}" presName="spacing" presStyleCnt="0"/>
      <dgm:spPr/>
    </dgm:pt>
    <dgm:pt modelId="{3195C770-110B-402D-83C3-7289B98945F3}" type="pres">
      <dgm:prSet presAssocID="{F845E445-61C8-4E90-858F-E5930B2C6D68}" presName="composite" presStyleCnt="0"/>
      <dgm:spPr/>
    </dgm:pt>
    <dgm:pt modelId="{0BCB88D4-777D-4761-AAF8-CE11168E3532}" type="pres">
      <dgm:prSet presAssocID="{F845E445-61C8-4E90-858F-E5930B2C6D68}" presName="imgShp" presStyleLbl="fgImgPlace1" presStyleIdx="1" presStyleCnt="6" custLinFactNeighborX="38706" custLinFactNeighborY="1459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007033"/>
          </a:solidFill>
        </a:ln>
        <a:scene3d>
          <a:camera prst="orthographicFront"/>
          <a:lightRig rig="threePt" dir="t"/>
        </a:scene3d>
        <a:sp3d>
          <a:bevelT/>
        </a:sp3d>
      </dgm:spPr>
    </dgm:pt>
    <dgm:pt modelId="{0CF7850D-1B97-4B55-8ADD-F3FD5E88FC0B}" type="pres">
      <dgm:prSet presAssocID="{F845E445-61C8-4E90-858F-E5930B2C6D68}" presName="txShp" presStyleLbl="node1" presStyleIdx="1" presStyleCnt="6" custScaleX="103952" custScaleY="147931" custLinFactNeighborX="17954" custLinFactNeighborY="1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4F70F-DE88-4716-BD31-17D8349F29ED}" type="pres">
      <dgm:prSet presAssocID="{360C3B46-E6CE-41DD-8C9D-13B9691FF0ED}" presName="spacing" presStyleCnt="0"/>
      <dgm:spPr/>
    </dgm:pt>
    <dgm:pt modelId="{6E5A85B9-9369-40A5-AFA5-B63F6E4CA5C3}" type="pres">
      <dgm:prSet presAssocID="{B41F66E2-9A73-4DE4-B1B4-F4852182140A}" presName="composite" presStyleCnt="0"/>
      <dgm:spPr/>
    </dgm:pt>
    <dgm:pt modelId="{50200D12-CAB4-4606-B222-8328811FBF8E}" type="pres">
      <dgm:prSet presAssocID="{B41F66E2-9A73-4DE4-B1B4-F4852182140A}" presName="imgShp" presStyleLbl="fgImgPlace1" presStyleIdx="2" presStyleCnt="6" custLinFactNeighborX="11094" custLinFactNeighborY="19262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007033"/>
          </a:solidFill>
        </a:ln>
        <a:scene3d>
          <a:camera prst="orthographicFront"/>
          <a:lightRig rig="threePt" dir="t"/>
        </a:scene3d>
        <a:sp3d>
          <a:bevelT/>
        </a:sp3d>
      </dgm:spPr>
    </dgm:pt>
    <dgm:pt modelId="{A9F6457E-EBDE-4B35-A896-04180D3E7E3C}" type="pres">
      <dgm:prSet presAssocID="{B41F66E2-9A73-4DE4-B1B4-F4852182140A}" presName="txShp" presStyleLbl="node1" presStyleIdx="2" presStyleCnt="6" custScaleX="108216" custScaleY="210625" custLinFactNeighborX="16388" custLinFactNeighborY="-7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C3C66-81D2-4FC2-8C0F-0711CAA1F709}" type="pres">
      <dgm:prSet presAssocID="{6553ABCE-A7CE-4480-B6F5-36ACC60B8443}" presName="spacing" presStyleCnt="0"/>
      <dgm:spPr/>
    </dgm:pt>
    <dgm:pt modelId="{B21AFB03-504A-4407-8314-8A95E72EFCE8}" type="pres">
      <dgm:prSet presAssocID="{27467B7F-0490-4D60-9E77-0454D4E9BA21}" presName="composite" presStyleCnt="0"/>
      <dgm:spPr/>
    </dgm:pt>
    <dgm:pt modelId="{E428B850-F46E-419E-A0C9-67B136088A7E}" type="pres">
      <dgm:prSet presAssocID="{27467B7F-0490-4D60-9E77-0454D4E9BA21}" presName="imgShp" presStyleLbl="fgImgPlace1" presStyleIdx="3" presStyleCnt="6" custScaleX="107185" custScaleY="100041" custLinFactX="-24563" custLinFactNeighborX="-100000" custLinFactNeighborY="156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015D0B2-8B3B-4B79-97C4-6B6FFAE5B15F}" type="pres">
      <dgm:prSet presAssocID="{27467B7F-0490-4D60-9E77-0454D4E9BA21}" presName="txShp" presStyleLbl="node1" presStyleIdx="3" presStyleCnt="6" custScaleX="131617" custScaleY="143394" custLinFactNeighborX="6806" custLinFactNeighborY="-189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C15925-E933-432C-8B80-CE63B81F4924}" type="pres">
      <dgm:prSet presAssocID="{A09FE5A2-A010-40B4-B60E-D7F9CB5FF387}" presName="spacing" presStyleCnt="0"/>
      <dgm:spPr/>
    </dgm:pt>
    <dgm:pt modelId="{E30C8CDC-004C-4FFA-BCFC-8E8BC03F8C6D}" type="pres">
      <dgm:prSet presAssocID="{22747CD7-067F-4E4C-A414-1181D3817090}" presName="composite" presStyleCnt="0"/>
      <dgm:spPr/>
    </dgm:pt>
    <dgm:pt modelId="{A73598EE-79DB-44C7-8BD7-388493209AD2}" type="pres">
      <dgm:prSet presAssocID="{22747CD7-067F-4E4C-A414-1181D3817090}" presName="imgShp" presStyleLbl="fgImgPlace1" presStyleIdx="4" presStyleCnt="6" custScaleX="113783" custScaleY="102170" custLinFactY="56435" custLinFactNeighborX="-60787" custLinFactNeighborY="10000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0F92F061-D92A-4C40-97DA-90BB93D229BE}" type="pres">
      <dgm:prSet presAssocID="{22747CD7-067F-4E4C-A414-1181D3817090}" presName="txShp" presStyleLbl="node1" presStyleIdx="4" presStyleCnt="6" custScaleX="122524" custLinFactY="55350" custLinFactNeighborX="1304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2E3CE-DF53-4C78-9A4B-FC7C3B82CF24}" type="pres">
      <dgm:prSet presAssocID="{951F6E31-87B6-47D6-AAD3-173112F44E14}" presName="spacing" presStyleCnt="0"/>
      <dgm:spPr/>
    </dgm:pt>
    <dgm:pt modelId="{05F66E43-327A-4E7D-957E-C306B1262158}" type="pres">
      <dgm:prSet presAssocID="{FD188D85-F38F-4BBD-B400-8889FC2DA1AB}" presName="composite" presStyleCnt="0"/>
      <dgm:spPr/>
    </dgm:pt>
    <dgm:pt modelId="{8BCA570F-CC61-4383-8B4B-EFB391858FD1}" type="pres">
      <dgm:prSet presAssocID="{FD188D85-F38F-4BBD-B400-8889FC2DA1AB}" presName="imgShp" presStyleLbl="fgImgPlace1" presStyleIdx="5" presStyleCnt="6" custScaleX="117544" custLinFactY="-29175" custLinFactNeighborX="-58907" custLinFactNeighborY="-100000"/>
      <dgm:spPr>
        <a:blipFill rotWithShape="1">
          <a:blip xmlns:r="http://schemas.openxmlformats.org/officeDocument/2006/relationships" r:embed="rId5"/>
          <a:stretch>
            <a:fillRect/>
          </a:stretch>
        </a:blipFill>
        <a:ln>
          <a:solidFill>
            <a:srgbClr val="007033"/>
          </a:solidFill>
        </a:ln>
      </dgm:spPr>
    </dgm:pt>
    <dgm:pt modelId="{9B621D1B-B26C-4FB1-B46F-8CC46A82A4B4}" type="pres">
      <dgm:prSet presAssocID="{FD188D85-F38F-4BBD-B400-8889FC2DA1AB}" presName="txShp" presStyleLbl="node1" presStyleIdx="5" presStyleCnt="6" custScaleX="120057" custScaleY="145111" custLinFactY="-67746" custLinFactNeighborX="1181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E55315-5E3F-4369-BDD3-B4421EB4BD34}" srcId="{B8F96CE4-BD90-461D-A67F-B44303E11300}" destId="{22747CD7-067F-4E4C-A414-1181D3817090}" srcOrd="4" destOrd="0" parTransId="{35477781-CCA7-4EB0-93B6-585123B7DC76}" sibTransId="{951F6E31-87B6-47D6-AAD3-173112F44E14}"/>
    <dgm:cxn modelId="{AD70D019-4304-49AD-B7C9-50DD5F2A26B6}" type="presOf" srcId="{FD188D85-F38F-4BBD-B400-8889FC2DA1AB}" destId="{9B621D1B-B26C-4FB1-B46F-8CC46A82A4B4}" srcOrd="0" destOrd="0" presId="urn:microsoft.com/office/officeart/2005/8/layout/vList3#2"/>
    <dgm:cxn modelId="{AFD08397-A77D-4F2B-8E59-4E6434B47D1A}" type="presOf" srcId="{7A34A9F5-F747-408C-B19D-B0E8432A2C62}" destId="{ED38B9DE-B845-429B-B76A-65961F2E6151}" srcOrd="0" destOrd="0" presId="urn:microsoft.com/office/officeart/2005/8/layout/vList3#2"/>
    <dgm:cxn modelId="{EE148E0C-5ACA-44FA-9004-539A71F9E832}" srcId="{B8F96CE4-BD90-461D-A67F-B44303E11300}" destId="{7A34A9F5-F747-408C-B19D-B0E8432A2C62}" srcOrd="0" destOrd="0" parTransId="{6C5E60A4-7A97-4898-B81F-482C23376E69}" sibTransId="{B0A27AE6-2503-4A2C-A4A9-0C521515CA6D}"/>
    <dgm:cxn modelId="{13425F06-DA65-4A56-B333-99AD7E9B4522}" type="presOf" srcId="{B41F66E2-9A73-4DE4-B1B4-F4852182140A}" destId="{A9F6457E-EBDE-4B35-A896-04180D3E7E3C}" srcOrd="0" destOrd="0" presId="urn:microsoft.com/office/officeart/2005/8/layout/vList3#2"/>
    <dgm:cxn modelId="{1D2BD723-4486-4B2C-AE0B-A98F5E9892EE}" srcId="{B8F96CE4-BD90-461D-A67F-B44303E11300}" destId="{27467B7F-0490-4D60-9E77-0454D4E9BA21}" srcOrd="3" destOrd="0" parTransId="{93DA97FE-390F-466F-9889-9952FADDE153}" sibTransId="{A09FE5A2-A010-40B4-B60E-D7F9CB5FF387}"/>
    <dgm:cxn modelId="{05C52A00-3771-443C-84E5-C8BE4791CA9C}" type="presOf" srcId="{22747CD7-067F-4E4C-A414-1181D3817090}" destId="{0F92F061-D92A-4C40-97DA-90BB93D229BE}" srcOrd="0" destOrd="0" presId="urn:microsoft.com/office/officeart/2005/8/layout/vList3#2"/>
    <dgm:cxn modelId="{623975A6-0BC8-430F-95CC-E6A10B6ECCDD}" type="presOf" srcId="{B8F96CE4-BD90-461D-A67F-B44303E11300}" destId="{E87CAF15-B674-4281-BE64-0C33ED4800DC}" srcOrd="0" destOrd="0" presId="urn:microsoft.com/office/officeart/2005/8/layout/vList3#2"/>
    <dgm:cxn modelId="{11DDEE5E-EB87-434E-AA98-ABD21A5697CD}" srcId="{B8F96CE4-BD90-461D-A67F-B44303E11300}" destId="{F845E445-61C8-4E90-858F-E5930B2C6D68}" srcOrd="1" destOrd="0" parTransId="{57C61A72-4859-4FCC-BA5D-8B578CC4D558}" sibTransId="{360C3B46-E6CE-41DD-8C9D-13B9691FF0ED}"/>
    <dgm:cxn modelId="{3BF34B11-491D-4AC5-A08D-51483A8A39B7}" srcId="{B8F96CE4-BD90-461D-A67F-B44303E11300}" destId="{FD188D85-F38F-4BBD-B400-8889FC2DA1AB}" srcOrd="5" destOrd="0" parTransId="{4B312034-792E-44E5-A5E8-63EF73C6D8C0}" sibTransId="{B72DDF24-0984-4385-A995-9900043EE316}"/>
    <dgm:cxn modelId="{23A76BC3-BBF2-4399-AE49-280A33FCDAC3}" type="presOf" srcId="{27467B7F-0490-4D60-9E77-0454D4E9BA21}" destId="{6015D0B2-8B3B-4B79-97C4-6B6FFAE5B15F}" srcOrd="0" destOrd="0" presId="urn:microsoft.com/office/officeart/2005/8/layout/vList3#2"/>
    <dgm:cxn modelId="{20C02B59-73CF-4756-B2ED-A5728CAA7474}" srcId="{B8F96CE4-BD90-461D-A67F-B44303E11300}" destId="{B41F66E2-9A73-4DE4-B1B4-F4852182140A}" srcOrd="2" destOrd="0" parTransId="{98FCD489-15CF-49E2-8123-040A12D0B352}" sibTransId="{6553ABCE-A7CE-4480-B6F5-36ACC60B8443}"/>
    <dgm:cxn modelId="{8987D752-BAA9-4B81-A76F-60B8BB03D83A}" type="presOf" srcId="{F845E445-61C8-4E90-858F-E5930B2C6D68}" destId="{0CF7850D-1B97-4B55-8ADD-F3FD5E88FC0B}" srcOrd="0" destOrd="0" presId="urn:microsoft.com/office/officeart/2005/8/layout/vList3#2"/>
    <dgm:cxn modelId="{DDB64DC7-A570-4466-A210-135AF9001AE7}" type="presParOf" srcId="{E87CAF15-B674-4281-BE64-0C33ED4800DC}" destId="{9DE10DF8-A221-478B-B6AF-22C583ED91CC}" srcOrd="0" destOrd="0" presId="urn:microsoft.com/office/officeart/2005/8/layout/vList3#2"/>
    <dgm:cxn modelId="{FD4D42A7-AFBD-48B3-8B29-4B35A17921A8}" type="presParOf" srcId="{9DE10DF8-A221-478B-B6AF-22C583ED91CC}" destId="{09C07B77-D80B-409D-8363-8D78E22D1DA2}" srcOrd="0" destOrd="0" presId="urn:microsoft.com/office/officeart/2005/8/layout/vList3#2"/>
    <dgm:cxn modelId="{795EE17D-3A34-43D1-8362-B34EE0F2A81A}" type="presParOf" srcId="{9DE10DF8-A221-478B-B6AF-22C583ED91CC}" destId="{ED38B9DE-B845-429B-B76A-65961F2E6151}" srcOrd="1" destOrd="0" presId="urn:microsoft.com/office/officeart/2005/8/layout/vList3#2"/>
    <dgm:cxn modelId="{0C9B8E3B-B80B-4E08-B6E2-BA087196FEEA}" type="presParOf" srcId="{E87CAF15-B674-4281-BE64-0C33ED4800DC}" destId="{0649D8A4-1357-4A37-9982-438C67098D6F}" srcOrd="1" destOrd="0" presId="urn:microsoft.com/office/officeart/2005/8/layout/vList3#2"/>
    <dgm:cxn modelId="{4098DFB6-3AE0-4132-8382-0CA42F639649}" type="presParOf" srcId="{E87CAF15-B674-4281-BE64-0C33ED4800DC}" destId="{3195C770-110B-402D-83C3-7289B98945F3}" srcOrd="2" destOrd="0" presId="urn:microsoft.com/office/officeart/2005/8/layout/vList3#2"/>
    <dgm:cxn modelId="{166BE591-D9D8-4A2F-8DE6-651D869F0436}" type="presParOf" srcId="{3195C770-110B-402D-83C3-7289B98945F3}" destId="{0BCB88D4-777D-4761-AAF8-CE11168E3532}" srcOrd="0" destOrd="0" presId="urn:microsoft.com/office/officeart/2005/8/layout/vList3#2"/>
    <dgm:cxn modelId="{9C9B6338-6170-45C8-AF08-4EA0357FAC90}" type="presParOf" srcId="{3195C770-110B-402D-83C3-7289B98945F3}" destId="{0CF7850D-1B97-4B55-8ADD-F3FD5E88FC0B}" srcOrd="1" destOrd="0" presId="urn:microsoft.com/office/officeart/2005/8/layout/vList3#2"/>
    <dgm:cxn modelId="{A1130A2D-E816-41E4-9BCE-C74844CB3FDB}" type="presParOf" srcId="{E87CAF15-B674-4281-BE64-0C33ED4800DC}" destId="{0BA4F70F-DE88-4716-BD31-17D8349F29ED}" srcOrd="3" destOrd="0" presId="urn:microsoft.com/office/officeart/2005/8/layout/vList3#2"/>
    <dgm:cxn modelId="{B9CCC71E-8450-42E4-A62C-04F09F8E65FF}" type="presParOf" srcId="{E87CAF15-B674-4281-BE64-0C33ED4800DC}" destId="{6E5A85B9-9369-40A5-AFA5-B63F6E4CA5C3}" srcOrd="4" destOrd="0" presId="urn:microsoft.com/office/officeart/2005/8/layout/vList3#2"/>
    <dgm:cxn modelId="{BF04645F-331C-4838-A8D4-4F714B59492D}" type="presParOf" srcId="{6E5A85B9-9369-40A5-AFA5-B63F6E4CA5C3}" destId="{50200D12-CAB4-4606-B222-8328811FBF8E}" srcOrd="0" destOrd="0" presId="urn:microsoft.com/office/officeart/2005/8/layout/vList3#2"/>
    <dgm:cxn modelId="{255662BC-CA28-4966-80FE-A97564957404}" type="presParOf" srcId="{6E5A85B9-9369-40A5-AFA5-B63F6E4CA5C3}" destId="{A9F6457E-EBDE-4B35-A896-04180D3E7E3C}" srcOrd="1" destOrd="0" presId="urn:microsoft.com/office/officeart/2005/8/layout/vList3#2"/>
    <dgm:cxn modelId="{3FE4A9D8-5A52-4120-AAA1-28797B5A3854}" type="presParOf" srcId="{E87CAF15-B674-4281-BE64-0C33ED4800DC}" destId="{B2AC3C66-81D2-4FC2-8C0F-0711CAA1F709}" srcOrd="5" destOrd="0" presId="urn:microsoft.com/office/officeart/2005/8/layout/vList3#2"/>
    <dgm:cxn modelId="{96917E7D-8EDA-429B-ACC6-6C5CB11A95BE}" type="presParOf" srcId="{E87CAF15-B674-4281-BE64-0C33ED4800DC}" destId="{B21AFB03-504A-4407-8314-8A95E72EFCE8}" srcOrd="6" destOrd="0" presId="urn:microsoft.com/office/officeart/2005/8/layout/vList3#2"/>
    <dgm:cxn modelId="{D1AA3F2A-65B9-46CF-ABFB-1B406AF6578A}" type="presParOf" srcId="{B21AFB03-504A-4407-8314-8A95E72EFCE8}" destId="{E428B850-F46E-419E-A0C9-67B136088A7E}" srcOrd="0" destOrd="0" presId="urn:microsoft.com/office/officeart/2005/8/layout/vList3#2"/>
    <dgm:cxn modelId="{49A51B7E-20A5-4D00-A5BD-6803A18BB3FF}" type="presParOf" srcId="{B21AFB03-504A-4407-8314-8A95E72EFCE8}" destId="{6015D0B2-8B3B-4B79-97C4-6B6FFAE5B15F}" srcOrd="1" destOrd="0" presId="urn:microsoft.com/office/officeart/2005/8/layout/vList3#2"/>
    <dgm:cxn modelId="{4CF0C262-37CF-4B85-9820-D67F4208A712}" type="presParOf" srcId="{E87CAF15-B674-4281-BE64-0C33ED4800DC}" destId="{FDC15925-E933-432C-8B80-CE63B81F4924}" srcOrd="7" destOrd="0" presId="urn:microsoft.com/office/officeart/2005/8/layout/vList3#2"/>
    <dgm:cxn modelId="{272CCA3C-77E9-4D4D-8717-758C6675F737}" type="presParOf" srcId="{E87CAF15-B674-4281-BE64-0C33ED4800DC}" destId="{E30C8CDC-004C-4FFA-BCFC-8E8BC03F8C6D}" srcOrd="8" destOrd="0" presId="urn:microsoft.com/office/officeart/2005/8/layout/vList3#2"/>
    <dgm:cxn modelId="{52951878-7E9E-4CE3-8D56-D2A4C22130B6}" type="presParOf" srcId="{E30C8CDC-004C-4FFA-BCFC-8E8BC03F8C6D}" destId="{A73598EE-79DB-44C7-8BD7-388493209AD2}" srcOrd="0" destOrd="0" presId="urn:microsoft.com/office/officeart/2005/8/layout/vList3#2"/>
    <dgm:cxn modelId="{106AC89D-477B-475E-BCAF-C767A58278E9}" type="presParOf" srcId="{E30C8CDC-004C-4FFA-BCFC-8E8BC03F8C6D}" destId="{0F92F061-D92A-4C40-97DA-90BB93D229BE}" srcOrd="1" destOrd="0" presId="urn:microsoft.com/office/officeart/2005/8/layout/vList3#2"/>
    <dgm:cxn modelId="{4C99FAE2-8594-464D-B523-8136CD42E07E}" type="presParOf" srcId="{E87CAF15-B674-4281-BE64-0C33ED4800DC}" destId="{F482E3CE-DF53-4C78-9A4B-FC7C3B82CF24}" srcOrd="9" destOrd="0" presId="urn:microsoft.com/office/officeart/2005/8/layout/vList3#2"/>
    <dgm:cxn modelId="{98BB2940-27D2-4060-BE5F-97A91DF20DAB}" type="presParOf" srcId="{E87CAF15-B674-4281-BE64-0C33ED4800DC}" destId="{05F66E43-327A-4E7D-957E-C306B1262158}" srcOrd="10" destOrd="0" presId="urn:microsoft.com/office/officeart/2005/8/layout/vList3#2"/>
    <dgm:cxn modelId="{96188D33-10E7-4931-9D42-AF6698F2B7E8}" type="presParOf" srcId="{05F66E43-327A-4E7D-957E-C306B1262158}" destId="{8BCA570F-CC61-4383-8B4B-EFB391858FD1}" srcOrd="0" destOrd="0" presId="urn:microsoft.com/office/officeart/2005/8/layout/vList3#2"/>
    <dgm:cxn modelId="{DA0E72FA-D409-4B49-9CBA-E08D3563FF47}" type="presParOf" srcId="{05F66E43-327A-4E7D-957E-C306B1262158}" destId="{9B621D1B-B26C-4FB1-B46F-8CC46A82A4B4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F5B877E-9B83-42B6-82CD-16A7CF543F4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8F524C-0F78-48FF-90F4-AA45624FD79B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r"/>
          <a:r>
            <a:rPr lang="ru-RU" sz="18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Коммунальное хозяйство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 - 13 709,8 </a:t>
          </a:r>
          <a:r>
            <a:rPr lang="ru-RU" sz="18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 (46,5 </a:t>
          </a:r>
          <a:r>
            <a:rPr lang="ru-RU" sz="18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%)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2023г.  - 21 542,8 тыс. руб. (98,5 %)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  - 46 963,2 тыс. руб. (99,7 %)   </a:t>
          </a:r>
          <a:endParaRPr lang="ru-RU" sz="18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2330EE-F298-445F-99B1-28FFC2BF9633}" type="parTrans" cxnId="{E7E79B52-DA8C-488F-B9D8-0E9FB8E103E6}">
      <dgm:prSet/>
      <dgm:spPr/>
      <dgm:t>
        <a:bodyPr/>
        <a:lstStyle/>
        <a:p>
          <a:endParaRPr lang="ru-RU" sz="1600" b="1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982BBF-24B9-4871-B541-C98DE672F751}" type="sibTrans" cxnId="{E7E79B52-DA8C-488F-B9D8-0E9FB8E103E6}">
      <dgm:prSet/>
      <dgm:spPr/>
      <dgm:t>
        <a:bodyPr/>
        <a:lstStyle/>
        <a:p>
          <a:endParaRPr lang="ru-RU" sz="1600" b="1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339450-4FC9-46B8-876E-A75CC1DABBBD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Благоустройство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 - 4 384,4 тыс. руб. (100,0 %)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2023г.  - 3 881,1 тыс. руб. (100,0 %)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  - 9 741,6 тыс. руб. (100,0 %)   </a:t>
          </a:r>
          <a:endParaRPr lang="ru-RU" sz="18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4728A196-4FE8-4854-96AA-B3CFDAAE38B5}" type="parTrans" cxnId="{0BA29395-67F1-4561-9AAD-1FA9BE88F918}">
      <dgm:prSet/>
      <dgm:spPr/>
      <dgm:t>
        <a:bodyPr/>
        <a:lstStyle/>
        <a:p>
          <a:endParaRPr lang="ru-RU" sz="1600" b="1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001977-A755-4500-8917-CF1E4382CFA9}" type="sibTrans" cxnId="{0BA29395-67F1-4561-9AAD-1FA9BE88F918}">
      <dgm:prSet/>
      <dgm:spPr/>
      <dgm:t>
        <a:bodyPr/>
        <a:lstStyle/>
        <a:p>
          <a:endParaRPr lang="ru-RU" sz="1600" b="1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7DEF8A-43CD-4CA7-9E93-26B58A40CB6D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r"/>
          <a:r>
            <a:rPr lang="ru-RU" sz="1800" b="1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Жилищное хозяйство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 - 1 551,6 тыс. руб. (100,0 %)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2023г.  - 3 560,0 тыс. руб. (100,0 %) </a:t>
          </a:r>
        </a:p>
        <a:p>
          <a:pPr algn="r"/>
          <a:r>
            <a:rPr lang="ru-RU" sz="1800" b="1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  - 0,00 тыс. руб. (0,0 %)   </a:t>
          </a:r>
        </a:p>
        <a:p>
          <a:pPr algn="r"/>
          <a:endParaRPr lang="ru-RU" sz="1800" b="1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7D58F6-EC36-4A90-A49E-16E46168E23B}" type="parTrans" cxnId="{2AAD966A-DD94-4119-9562-B568276B0217}">
      <dgm:prSet/>
      <dgm:spPr/>
      <dgm:t>
        <a:bodyPr/>
        <a:lstStyle/>
        <a:p>
          <a:endParaRPr lang="ru-RU"/>
        </a:p>
      </dgm:t>
    </dgm:pt>
    <dgm:pt modelId="{9AB5DC3C-638B-42B3-A45B-68553168B224}" type="sibTrans" cxnId="{2AAD966A-DD94-4119-9562-B568276B0217}">
      <dgm:prSet/>
      <dgm:spPr/>
      <dgm:t>
        <a:bodyPr/>
        <a:lstStyle/>
        <a:p>
          <a:endParaRPr lang="ru-RU"/>
        </a:p>
      </dgm:t>
    </dgm:pt>
    <dgm:pt modelId="{DD71648D-48FA-40ED-9264-41D41421180D}" type="pres">
      <dgm:prSet presAssocID="{0F5B877E-9B83-42B6-82CD-16A7CF543F4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45B5BB-4394-408E-9FEB-10AA97B69F38}" type="pres">
      <dgm:prSet presAssocID="{7C8F524C-0F78-48FF-90F4-AA45624FD79B}" presName="parentText" presStyleLbl="node1" presStyleIdx="0" presStyleCnt="3" custScaleX="97500" custScaleY="126424" custLinFactY="-5732" custLinFactNeighborX="3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1A681-5E04-4222-ADC6-034CE192F1A2}" type="pres">
      <dgm:prSet presAssocID="{FF982BBF-24B9-4871-B541-C98DE672F751}" presName="spacer" presStyleCnt="0"/>
      <dgm:spPr/>
    </dgm:pt>
    <dgm:pt modelId="{02AA5948-5AA7-406D-A414-CEF700703D1F}" type="pres">
      <dgm:prSet presAssocID="{7A339450-4FC9-46B8-876E-A75CC1DABBBD}" presName="parentText" presStyleLbl="node1" presStyleIdx="1" presStyleCnt="3" custScaleY="101687" custLinFactNeighborX="-6179" custLinFactNeighborY="-932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EAD862-0670-4EE3-B622-BF462FAD424B}" type="pres">
      <dgm:prSet presAssocID="{20001977-A755-4500-8917-CF1E4382CFA9}" presName="spacer" presStyleCnt="0"/>
      <dgm:spPr/>
    </dgm:pt>
    <dgm:pt modelId="{FBD3AB61-E029-4B2C-B879-FBF72F2A8586}" type="pres">
      <dgm:prSet presAssocID="{2D7DEF8A-43CD-4CA7-9E93-26B58A40CB6D}" presName="parentText" presStyleLbl="node1" presStyleIdx="2" presStyleCnt="3" custLinFactNeighborX="-1250" custLinFactNeighborY="-674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A29395-67F1-4561-9AAD-1FA9BE88F918}" srcId="{0F5B877E-9B83-42B6-82CD-16A7CF543F42}" destId="{7A339450-4FC9-46B8-876E-A75CC1DABBBD}" srcOrd="1" destOrd="0" parTransId="{4728A196-4FE8-4854-96AA-B3CFDAAE38B5}" sibTransId="{20001977-A755-4500-8917-CF1E4382CFA9}"/>
    <dgm:cxn modelId="{0EA1387C-69AD-4375-8D10-323AD1F0BDD3}" type="presOf" srcId="{7C8F524C-0F78-48FF-90F4-AA45624FD79B}" destId="{3E45B5BB-4394-408E-9FEB-10AA97B69F38}" srcOrd="0" destOrd="0" presId="urn:microsoft.com/office/officeart/2005/8/layout/vList2"/>
    <dgm:cxn modelId="{D96F9C69-C270-4ED0-97FC-7F27320A67BB}" type="presOf" srcId="{2D7DEF8A-43CD-4CA7-9E93-26B58A40CB6D}" destId="{FBD3AB61-E029-4B2C-B879-FBF72F2A8586}" srcOrd="0" destOrd="0" presId="urn:microsoft.com/office/officeart/2005/8/layout/vList2"/>
    <dgm:cxn modelId="{886EBB6D-48F9-4DC9-9B27-F031EA0FB43D}" type="presOf" srcId="{7A339450-4FC9-46B8-876E-A75CC1DABBBD}" destId="{02AA5948-5AA7-406D-A414-CEF700703D1F}" srcOrd="0" destOrd="0" presId="urn:microsoft.com/office/officeart/2005/8/layout/vList2"/>
    <dgm:cxn modelId="{EBF30AD5-B0B4-4245-866B-B5CAC139823D}" type="presOf" srcId="{0F5B877E-9B83-42B6-82CD-16A7CF543F42}" destId="{DD71648D-48FA-40ED-9264-41D41421180D}" srcOrd="0" destOrd="0" presId="urn:microsoft.com/office/officeart/2005/8/layout/vList2"/>
    <dgm:cxn modelId="{E7E79B52-DA8C-488F-B9D8-0E9FB8E103E6}" srcId="{0F5B877E-9B83-42B6-82CD-16A7CF543F42}" destId="{7C8F524C-0F78-48FF-90F4-AA45624FD79B}" srcOrd="0" destOrd="0" parTransId="{9B2330EE-F298-445F-99B1-28FFC2BF9633}" sibTransId="{FF982BBF-24B9-4871-B541-C98DE672F751}"/>
    <dgm:cxn modelId="{2AAD966A-DD94-4119-9562-B568276B0217}" srcId="{0F5B877E-9B83-42B6-82CD-16A7CF543F42}" destId="{2D7DEF8A-43CD-4CA7-9E93-26B58A40CB6D}" srcOrd="2" destOrd="0" parTransId="{607D58F6-EC36-4A90-A49E-16E46168E23B}" sibTransId="{9AB5DC3C-638B-42B3-A45B-68553168B224}"/>
    <dgm:cxn modelId="{D867ECB2-A2A0-490A-9D3F-4A4F405815C0}" type="presParOf" srcId="{DD71648D-48FA-40ED-9264-41D41421180D}" destId="{3E45B5BB-4394-408E-9FEB-10AA97B69F38}" srcOrd="0" destOrd="0" presId="urn:microsoft.com/office/officeart/2005/8/layout/vList2"/>
    <dgm:cxn modelId="{73FC0A6F-7750-4241-9202-CEA87A059557}" type="presParOf" srcId="{DD71648D-48FA-40ED-9264-41D41421180D}" destId="{7C91A681-5E04-4222-ADC6-034CE192F1A2}" srcOrd="1" destOrd="0" presId="urn:microsoft.com/office/officeart/2005/8/layout/vList2"/>
    <dgm:cxn modelId="{BAF4F28A-17E3-4F58-BE14-F1673E16B698}" type="presParOf" srcId="{DD71648D-48FA-40ED-9264-41D41421180D}" destId="{02AA5948-5AA7-406D-A414-CEF700703D1F}" srcOrd="2" destOrd="0" presId="urn:microsoft.com/office/officeart/2005/8/layout/vList2"/>
    <dgm:cxn modelId="{ACB32338-F851-4A29-A93B-0BBB506709E8}" type="presParOf" srcId="{DD71648D-48FA-40ED-9264-41D41421180D}" destId="{B3EAD862-0670-4EE3-B622-BF462FAD424B}" srcOrd="3" destOrd="0" presId="urn:microsoft.com/office/officeart/2005/8/layout/vList2"/>
    <dgm:cxn modelId="{FD6325CC-CF27-4368-8947-7FFFCBB0D7B5}" type="presParOf" srcId="{DD71648D-48FA-40ED-9264-41D41421180D}" destId="{FBD3AB61-E029-4B2C-B879-FBF72F2A858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6A899DE-C0BA-4B05-BFF2-A5C1BD568783}" type="doc">
      <dgm:prSet loTypeId="urn:microsoft.com/office/officeart/2008/layout/PictureStrips" loCatId="pictur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AE589C-79A5-4D51-8972-0BC14256D50C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Пособие </a:t>
          </a:r>
          <a:r>
            <a:rPr lang="ru-RU" sz="16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содержание </a:t>
          </a: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ребенка:</a:t>
          </a:r>
        </a:p>
        <a:p>
          <a:pPr algn="r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семье </a:t>
          </a: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опекуна – 9 650,0 руб., </a:t>
          </a:r>
        </a:p>
        <a:p>
          <a:pPr algn="r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в приемной </a:t>
          </a:r>
          <a:r>
            <a:rPr lang="ru-RU" sz="16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семье </a:t>
          </a: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9 650,0 </a:t>
          </a:r>
          <a:r>
            <a:rPr lang="ru-RU" sz="16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</a:t>
          </a:r>
          <a:r>
            <a:rPr lang="ru-RU" sz="16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получателей </a:t>
          </a: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 в семье опекуна – 15 чел., </a:t>
          </a:r>
        </a:p>
        <a:p>
          <a:pPr algn="r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      в приемной семье – 66 чел.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Количество получателей вознаграждения приемному   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родителю-63 чел.</a:t>
          </a:r>
        </a:p>
        <a:p>
          <a:pPr algn="r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Размер вознаграждения приемному родителю – 6 526  руб.</a:t>
          </a:r>
        </a:p>
        <a:p>
          <a:pPr algn="r">
            <a:lnSpc>
              <a:spcPct val="100000"/>
            </a:lnSpc>
            <a:spcAft>
              <a:spcPts val="0"/>
            </a:spcAft>
          </a:pPr>
          <a:endParaRPr lang="ru-RU" sz="16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C82A33-6F40-4375-91B3-280DFB4A2D7E}" type="parTrans" cxnId="{3882D281-FD3E-47C7-88FF-9A47DDB59EB0}">
      <dgm:prSet/>
      <dgm:spPr/>
      <dgm:t>
        <a:bodyPr/>
        <a:lstStyle/>
        <a:p>
          <a:endParaRPr lang="ru-RU" sz="1600"/>
        </a:p>
      </dgm:t>
    </dgm:pt>
    <dgm:pt modelId="{BFB6B78C-0F24-47AD-9A17-76C2B8A5DF3F}" type="sibTrans" cxnId="{3882D281-FD3E-47C7-88FF-9A47DDB59EB0}">
      <dgm:prSet/>
      <dgm:spPr/>
      <dgm:t>
        <a:bodyPr/>
        <a:lstStyle/>
        <a:p>
          <a:endParaRPr lang="ru-RU" sz="1600"/>
        </a:p>
      </dgm:t>
    </dgm:pt>
    <dgm:pt modelId="{56061000-5777-49CC-8EB4-3705121A1A9F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endParaRPr lang="ru-RU" sz="1600" b="1" dirty="0" smtClean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Приобретено 2 жилых </a:t>
          </a:r>
          <a:r>
            <a:rPr lang="ru-RU" sz="16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помещений  для детей сирот  и детей, оставшихся без попечения родителей  </a:t>
          </a:r>
        </a:p>
        <a:p>
          <a:pPr algn="ctr"/>
          <a:r>
            <a:rPr lang="ru-RU" sz="16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endParaRPr lang="ru-RU" sz="1600" b="1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B48F87-E8E7-42FC-91D7-68D4B5A8C2C3}" type="parTrans" cxnId="{66B6BFC7-AB09-4B29-984A-097818386DD9}">
      <dgm:prSet/>
      <dgm:spPr/>
      <dgm:t>
        <a:bodyPr/>
        <a:lstStyle/>
        <a:p>
          <a:endParaRPr lang="ru-RU" sz="1600"/>
        </a:p>
      </dgm:t>
    </dgm:pt>
    <dgm:pt modelId="{FC325A70-4729-4A63-A0DF-C02452F50C46}" type="sibTrans" cxnId="{66B6BFC7-AB09-4B29-984A-097818386DD9}">
      <dgm:prSet/>
      <dgm:spPr/>
      <dgm:t>
        <a:bodyPr/>
        <a:lstStyle/>
        <a:p>
          <a:endParaRPr lang="ru-RU" sz="1600"/>
        </a:p>
      </dgm:t>
    </dgm:pt>
    <dgm:pt modelId="{17BEAEB8-F5AD-4D2A-AC4A-3A7041240BAA}" type="pres">
      <dgm:prSet presAssocID="{36A899DE-C0BA-4B05-BFF2-A5C1BD56878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F9CC07-BD47-4DA4-AC1C-F84A34268123}" type="pres">
      <dgm:prSet presAssocID="{1AAE589C-79A5-4D51-8972-0BC14256D50C}" presName="composite" presStyleCnt="0"/>
      <dgm:spPr/>
    </dgm:pt>
    <dgm:pt modelId="{B8EAC538-D2A3-468C-8344-00CDA10C6D79}" type="pres">
      <dgm:prSet presAssocID="{1AAE589C-79A5-4D51-8972-0BC14256D50C}" presName="rect1" presStyleLbl="trAlignAcc1" presStyleIdx="0" presStyleCnt="2" custScaleX="129302" custScaleY="136242" custLinFactNeighborX="11892" custLinFactNeighborY="-30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D00418-24DC-495E-834E-9DAA23AC38E4}" type="pres">
      <dgm:prSet presAssocID="{1AAE589C-79A5-4D51-8972-0BC14256D50C}" presName="rect2" presStyleLbl="fgImgPlace1" presStyleIdx="0" presStyleCnt="2" custScaleX="147449" custScaleY="96574" custLinFactNeighborX="-16576" custLinFactNeighborY="-1979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DFC963A-8B04-47EF-8DBD-C6DC3C0D7D56}" type="pres">
      <dgm:prSet presAssocID="{BFB6B78C-0F24-47AD-9A17-76C2B8A5DF3F}" presName="sibTrans" presStyleCnt="0"/>
      <dgm:spPr/>
    </dgm:pt>
    <dgm:pt modelId="{276B05D3-4D3D-4BE5-9B75-D7D8B24568D9}" type="pres">
      <dgm:prSet presAssocID="{56061000-5777-49CC-8EB4-3705121A1A9F}" presName="composite" presStyleCnt="0"/>
      <dgm:spPr/>
    </dgm:pt>
    <dgm:pt modelId="{60139F33-672F-418A-8EB0-7F09B7AFC3CC}" type="pres">
      <dgm:prSet presAssocID="{56061000-5777-49CC-8EB4-3705121A1A9F}" presName="rect1" presStyleLbl="trAlignAcc1" presStyleIdx="1" presStyleCnt="2" custScaleX="90759" custScaleY="40337" custLinFactNeighborX="3693" custLinFactNeighborY="-31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A1778-18CF-492B-A6C7-E12A55FFE720}" type="pres">
      <dgm:prSet presAssocID="{56061000-5777-49CC-8EB4-3705121A1A9F}" presName="rect2" presStyleLbl="fgImgPlace1" presStyleIdx="1" presStyleCnt="2" custFlipHor="1" custScaleX="125816" custScaleY="61013" custLinFactNeighborX="-53809" custLinFactNeighborY="-1264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6B6BFC7-AB09-4B29-984A-097818386DD9}" srcId="{36A899DE-C0BA-4B05-BFF2-A5C1BD568783}" destId="{56061000-5777-49CC-8EB4-3705121A1A9F}" srcOrd="1" destOrd="0" parTransId="{CAB48F87-E8E7-42FC-91D7-68D4B5A8C2C3}" sibTransId="{FC325A70-4729-4A63-A0DF-C02452F50C46}"/>
    <dgm:cxn modelId="{422C8055-8BE2-4519-BF67-799AE6A72AEB}" type="presOf" srcId="{1AAE589C-79A5-4D51-8972-0BC14256D50C}" destId="{B8EAC538-D2A3-468C-8344-00CDA10C6D79}" srcOrd="0" destOrd="0" presId="urn:microsoft.com/office/officeart/2008/layout/PictureStrips"/>
    <dgm:cxn modelId="{9B468940-F771-4F4B-B753-4C23CEA4C5D8}" type="presOf" srcId="{36A899DE-C0BA-4B05-BFF2-A5C1BD568783}" destId="{17BEAEB8-F5AD-4D2A-AC4A-3A7041240BAA}" srcOrd="0" destOrd="0" presId="urn:microsoft.com/office/officeart/2008/layout/PictureStrips"/>
    <dgm:cxn modelId="{3882D281-FD3E-47C7-88FF-9A47DDB59EB0}" srcId="{36A899DE-C0BA-4B05-BFF2-A5C1BD568783}" destId="{1AAE589C-79A5-4D51-8972-0BC14256D50C}" srcOrd="0" destOrd="0" parTransId="{B9C82A33-6F40-4375-91B3-280DFB4A2D7E}" sibTransId="{BFB6B78C-0F24-47AD-9A17-76C2B8A5DF3F}"/>
    <dgm:cxn modelId="{A341F241-D377-417A-983D-057C3199C7E0}" type="presOf" srcId="{56061000-5777-49CC-8EB4-3705121A1A9F}" destId="{60139F33-672F-418A-8EB0-7F09B7AFC3CC}" srcOrd="0" destOrd="0" presId="urn:microsoft.com/office/officeart/2008/layout/PictureStrips"/>
    <dgm:cxn modelId="{263BD0A3-148B-416F-85BC-7FD932F3154A}" type="presParOf" srcId="{17BEAEB8-F5AD-4D2A-AC4A-3A7041240BAA}" destId="{07F9CC07-BD47-4DA4-AC1C-F84A34268123}" srcOrd="0" destOrd="0" presId="urn:microsoft.com/office/officeart/2008/layout/PictureStrips"/>
    <dgm:cxn modelId="{903EA8EE-17E7-4AFA-B7E2-255597D65386}" type="presParOf" srcId="{07F9CC07-BD47-4DA4-AC1C-F84A34268123}" destId="{B8EAC538-D2A3-468C-8344-00CDA10C6D79}" srcOrd="0" destOrd="0" presId="urn:microsoft.com/office/officeart/2008/layout/PictureStrips"/>
    <dgm:cxn modelId="{237EF1C6-B3DE-498D-8D59-89C82249AAA2}" type="presParOf" srcId="{07F9CC07-BD47-4DA4-AC1C-F84A34268123}" destId="{9CD00418-24DC-495E-834E-9DAA23AC38E4}" srcOrd="1" destOrd="0" presId="urn:microsoft.com/office/officeart/2008/layout/PictureStrips"/>
    <dgm:cxn modelId="{54A9E49D-7641-4279-A3A4-F2E058CA1DD3}" type="presParOf" srcId="{17BEAEB8-F5AD-4D2A-AC4A-3A7041240BAA}" destId="{8DFC963A-8B04-47EF-8DBD-C6DC3C0D7D56}" srcOrd="1" destOrd="0" presId="urn:microsoft.com/office/officeart/2008/layout/PictureStrips"/>
    <dgm:cxn modelId="{0EA1FE0B-7157-4044-BDB3-EC0191A7C010}" type="presParOf" srcId="{17BEAEB8-F5AD-4D2A-AC4A-3A7041240BAA}" destId="{276B05D3-4D3D-4BE5-9B75-D7D8B24568D9}" srcOrd="2" destOrd="0" presId="urn:microsoft.com/office/officeart/2008/layout/PictureStrips"/>
    <dgm:cxn modelId="{FF3F9749-15EC-4CA3-972F-9180F049A344}" type="presParOf" srcId="{276B05D3-4D3D-4BE5-9B75-D7D8B24568D9}" destId="{60139F33-672F-418A-8EB0-7F09B7AFC3CC}" srcOrd="0" destOrd="0" presId="urn:microsoft.com/office/officeart/2008/layout/PictureStrips"/>
    <dgm:cxn modelId="{92E1A259-9D07-4922-B104-B1AE656948B9}" type="presParOf" srcId="{276B05D3-4D3D-4BE5-9B75-D7D8B24568D9}" destId="{0D2A1778-18CF-492B-A6C7-E12A55FFE72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AB2A07-ED02-426F-806B-60C302F7C1E3}">
      <dsp:nvSpPr>
        <dsp:cNvPr id="0" name=""/>
        <dsp:cNvSpPr/>
      </dsp:nvSpPr>
      <dsp:spPr>
        <a:xfrm>
          <a:off x="0" y="743115"/>
          <a:ext cx="612068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о поступлении доходов </a:t>
          </a:r>
          <a:endParaRPr lang="ru-RU" sz="2100" b="1" kern="1200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988" y="767103"/>
        <a:ext cx="6072704" cy="443423"/>
      </dsp:txXfrm>
    </dsp:sp>
    <dsp:sp modelId="{FC8DF57D-4AE8-4DC7-9B1F-5A585634C4D8}">
      <dsp:nvSpPr>
        <dsp:cNvPr id="0" name=""/>
        <dsp:cNvSpPr/>
      </dsp:nvSpPr>
      <dsp:spPr>
        <a:xfrm>
          <a:off x="0" y="1294995"/>
          <a:ext cx="612068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по расходам</a:t>
          </a:r>
          <a:endParaRPr lang="ru-RU" sz="2100" b="1" kern="1200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988" y="1318983"/>
        <a:ext cx="6072704" cy="443423"/>
      </dsp:txXfrm>
    </dsp:sp>
    <dsp:sp modelId="{8824898C-B291-4CB9-AC95-881E745E0BAE}">
      <dsp:nvSpPr>
        <dsp:cNvPr id="0" name=""/>
        <dsp:cNvSpPr/>
      </dsp:nvSpPr>
      <dsp:spPr>
        <a:xfrm>
          <a:off x="0" y="1846875"/>
          <a:ext cx="612068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об источниках финансирования дефицита</a:t>
          </a:r>
          <a:endParaRPr lang="ru-RU" sz="2100" b="1" kern="1200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988" y="1870863"/>
        <a:ext cx="6072704" cy="443423"/>
      </dsp:txXfrm>
    </dsp:sp>
    <dsp:sp modelId="{EF030D36-61A8-4651-B0EC-501E35D9762F}">
      <dsp:nvSpPr>
        <dsp:cNvPr id="0" name=""/>
        <dsp:cNvSpPr/>
      </dsp:nvSpPr>
      <dsp:spPr>
        <a:xfrm>
          <a:off x="0" y="2398755"/>
          <a:ext cx="612068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Исполнение муниципальных программ</a:t>
          </a:r>
          <a:endParaRPr lang="ru-RU" sz="2100" b="1" kern="1200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988" y="2422743"/>
        <a:ext cx="6072704" cy="443423"/>
      </dsp:txXfrm>
    </dsp:sp>
    <dsp:sp modelId="{3B2873C5-01A9-4671-A878-DEDC880FE2C8}">
      <dsp:nvSpPr>
        <dsp:cNvPr id="0" name=""/>
        <dsp:cNvSpPr/>
      </dsp:nvSpPr>
      <dsp:spPr>
        <a:xfrm>
          <a:off x="0" y="2950635"/>
          <a:ext cx="612068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Отчет о  дорожном фонде</a:t>
          </a:r>
          <a:endParaRPr lang="ru-RU" sz="2100" b="1" kern="1200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988" y="2974623"/>
        <a:ext cx="6072704" cy="443423"/>
      </dsp:txXfrm>
    </dsp:sp>
    <dsp:sp modelId="{95B5BC9E-5AFB-4869-9F29-8F2F15F6A6D7}">
      <dsp:nvSpPr>
        <dsp:cNvPr id="0" name=""/>
        <dsp:cNvSpPr/>
      </dsp:nvSpPr>
      <dsp:spPr>
        <a:xfrm>
          <a:off x="0" y="3502515"/>
          <a:ext cx="6120680" cy="491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rPr>
            <a:t> Отчет по плану приватизации</a:t>
          </a:r>
          <a:endParaRPr lang="ru-RU" sz="2100" b="1" kern="1200" dirty="0">
            <a:solidFill>
              <a:srgbClr val="002B82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988" y="3526503"/>
        <a:ext cx="6072704" cy="4434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E98981-3846-4AAA-AE6B-8DA6FBDD8E3F}">
      <dsp:nvSpPr>
        <dsp:cNvPr id="0" name=""/>
        <dsp:cNvSpPr/>
      </dsp:nvSpPr>
      <dsp:spPr>
        <a:xfrm>
          <a:off x="488889" y="737"/>
          <a:ext cx="1998714" cy="79948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 </a:t>
          </a:r>
          <a:r>
            <a:rPr lang="ru-RU" sz="22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</dsp:txBody>
      <dsp:txXfrm>
        <a:off x="888632" y="737"/>
        <a:ext cx="1199229" cy="799485"/>
      </dsp:txXfrm>
    </dsp:sp>
    <dsp:sp modelId="{9C8462A6-299B-47CF-9320-685F5E9E08AC}">
      <dsp:nvSpPr>
        <dsp:cNvPr id="0" name=""/>
        <dsp:cNvSpPr/>
      </dsp:nvSpPr>
      <dsp:spPr>
        <a:xfrm>
          <a:off x="2227770" y="68693"/>
          <a:ext cx="3452604" cy="663573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129 459 </a:t>
          </a:r>
          <a:r>
            <a:rPr lang="ru-RU" sz="2200" kern="1200" dirty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itchFamily="18" charset="0"/>
            </a:rPr>
            <a:t>тыс. руб.</a:t>
          </a:r>
          <a:endParaRPr lang="ru-RU" sz="22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9557" y="68693"/>
        <a:ext cx="2789031" cy="663573"/>
      </dsp:txXfrm>
    </dsp:sp>
    <dsp:sp modelId="{399BB3BE-F625-4B23-958C-CBF0A11E6D12}">
      <dsp:nvSpPr>
        <dsp:cNvPr id="0" name=""/>
        <dsp:cNvSpPr/>
      </dsp:nvSpPr>
      <dsp:spPr>
        <a:xfrm>
          <a:off x="488889" y="912150"/>
          <a:ext cx="1998714" cy="79948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</a:t>
          </a:r>
          <a:r>
            <a:rPr lang="ru-RU" sz="22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</dsp:txBody>
      <dsp:txXfrm>
        <a:off x="888632" y="912150"/>
        <a:ext cx="1199229" cy="799485"/>
      </dsp:txXfrm>
    </dsp:sp>
    <dsp:sp modelId="{2DE080EE-F80D-4228-A6C6-40FF27B97B14}">
      <dsp:nvSpPr>
        <dsp:cNvPr id="0" name=""/>
        <dsp:cNvSpPr/>
      </dsp:nvSpPr>
      <dsp:spPr>
        <a:xfrm>
          <a:off x="2227770" y="980107"/>
          <a:ext cx="3476028" cy="663573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130 877,74 </a:t>
          </a:r>
          <a:r>
            <a:rPr lang="ru-RU" sz="2200" kern="1200" dirty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itchFamily="18" charset="0"/>
            </a:rPr>
            <a:t>тыс. руб</a:t>
          </a:r>
          <a:r>
            <a:rPr lang="ru-RU" sz="2000" kern="1200" dirty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itchFamily="18" charset="0"/>
            </a:rPr>
            <a:t>.</a:t>
          </a:r>
          <a:endParaRPr lang="ru-RU" sz="20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59557" y="980107"/>
        <a:ext cx="2812455" cy="663573"/>
      </dsp:txXfrm>
    </dsp:sp>
    <dsp:sp modelId="{18545FE3-D8E3-4C87-9A6E-104F9526EF1A}">
      <dsp:nvSpPr>
        <dsp:cNvPr id="0" name=""/>
        <dsp:cNvSpPr/>
      </dsp:nvSpPr>
      <dsp:spPr>
        <a:xfrm>
          <a:off x="488889" y="1823564"/>
          <a:ext cx="1998714" cy="791107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2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</dsp:txBody>
      <dsp:txXfrm>
        <a:off x="884443" y="1823564"/>
        <a:ext cx="1207607" cy="791107"/>
      </dsp:txXfrm>
    </dsp:sp>
    <dsp:sp modelId="{7F0995BB-BDEC-465C-BE88-2B075BE97044}">
      <dsp:nvSpPr>
        <dsp:cNvPr id="0" name=""/>
        <dsp:cNvSpPr/>
      </dsp:nvSpPr>
      <dsp:spPr>
        <a:xfrm>
          <a:off x="2298671" y="1812905"/>
          <a:ext cx="3437225" cy="663573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180 213,5 </a:t>
          </a:r>
          <a:r>
            <a:rPr lang="ru-RU" sz="2200" b="0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 руб</a:t>
          </a:r>
          <a:r>
            <a:rPr lang="ru-RU" sz="2000" b="0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000" b="0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30458" y="1812905"/>
        <a:ext cx="2773652" cy="6635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63F10C-0655-4BD3-96E3-C8BC8ADA6428}">
      <dsp:nvSpPr>
        <dsp:cNvPr id="0" name=""/>
        <dsp:cNvSpPr/>
      </dsp:nvSpPr>
      <dsp:spPr>
        <a:xfrm>
          <a:off x="196150" y="909354"/>
          <a:ext cx="2886123" cy="115444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113 600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т. р.</a:t>
          </a:r>
        </a:p>
      </dsp:txBody>
      <dsp:txXfrm>
        <a:off x="773375" y="909354"/>
        <a:ext cx="1731674" cy="1154449"/>
      </dsp:txXfrm>
    </dsp:sp>
    <dsp:sp modelId="{66D116F9-A110-4786-9268-0D1B7C4A9ABB}">
      <dsp:nvSpPr>
        <dsp:cNvPr id="0" name=""/>
        <dsp:cNvSpPr/>
      </dsp:nvSpPr>
      <dsp:spPr>
        <a:xfrm>
          <a:off x="15173" y="2205494"/>
          <a:ext cx="2727779" cy="1462591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доп. норматив            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37,58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налога        в РБ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62,58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ОБ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37,42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sp:txBody>
      <dsp:txXfrm>
        <a:off x="15173" y="2205494"/>
        <a:ext cx="2727779" cy="1462591"/>
      </dsp:txXfrm>
    </dsp:sp>
    <dsp:sp modelId="{783CC537-852A-4B11-9461-FBFE188E0516}">
      <dsp:nvSpPr>
        <dsp:cNvPr id="0" name=""/>
        <dsp:cNvSpPr/>
      </dsp:nvSpPr>
      <dsp:spPr>
        <a:xfrm>
          <a:off x="3033109" y="909352"/>
          <a:ext cx="2886123" cy="115444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118 953 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т. р.</a:t>
          </a:r>
        </a:p>
      </dsp:txBody>
      <dsp:txXfrm>
        <a:off x="3610334" y="909352"/>
        <a:ext cx="1731674" cy="1154449"/>
      </dsp:txXfrm>
    </dsp:sp>
    <dsp:sp modelId="{82D9E354-C625-475B-AFE4-1B99616DE875}">
      <dsp:nvSpPr>
        <dsp:cNvPr id="0" name=""/>
        <dsp:cNvSpPr/>
      </dsp:nvSpPr>
      <dsp:spPr>
        <a:xfrm>
          <a:off x="2928077" y="2205486"/>
          <a:ext cx="2625310" cy="146910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доп. норматив         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32,20%</a:t>
          </a:r>
          <a:endParaRPr lang="ru-RU" sz="20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налога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РБ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47,20 %</a:t>
          </a:r>
          <a:endParaRPr lang="ru-RU" sz="20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ОБ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42,8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</dsp:txBody>
      <dsp:txXfrm>
        <a:off x="2928077" y="2205486"/>
        <a:ext cx="2625310" cy="1469107"/>
      </dsp:txXfrm>
    </dsp:sp>
    <dsp:sp modelId="{A5D58414-164A-401A-9F39-DA469AAB6550}">
      <dsp:nvSpPr>
        <dsp:cNvPr id="0" name=""/>
        <dsp:cNvSpPr/>
      </dsp:nvSpPr>
      <dsp:spPr>
        <a:xfrm>
          <a:off x="5922789" y="909347"/>
          <a:ext cx="2886123" cy="115444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157 864,1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т. р.</a:t>
          </a:r>
        </a:p>
      </dsp:txBody>
      <dsp:txXfrm>
        <a:off x="6500014" y="909347"/>
        <a:ext cx="1731674" cy="1154449"/>
      </dsp:txXfrm>
    </dsp:sp>
    <dsp:sp modelId="{CC4EEEF0-FDA0-439C-9BCB-76C5052F2E1F}">
      <dsp:nvSpPr>
        <dsp:cNvPr id="0" name=""/>
        <dsp:cNvSpPr/>
      </dsp:nvSpPr>
      <dsp:spPr>
        <a:xfrm>
          <a:off x="5943889" y="2205490"/>
          <a:ext cx="2727779" cy="1475419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доп. норматив         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37,01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Зачисление налога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 РБ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62,01</a:t>
          </a:r>
          <a:r>
            <a:rPr lang="ru-RU" sz="2000" b="0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ОБ </a:t>
          </a:r>
          <a:r>
            <a:rPr lang="ru-RU" sz="20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37,99 %</a:t>
          </a:r>
          <a:endParaRPr lang="ru-RU" sz="20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43889" y="2205490"/>
        <a:ext cx="2727779" cy="14754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AF5CB-9CF8-4F53-BDE0-F8CB308F3DA9}">
      <dsp:nvSpPr>
        <dsp:cNvPr id="0" name=""/>
        <dsp:cNvSpPr/>
      </dsp:nvSpPr>
      <dsp:spPr>
        <a:xfrm>
          <a:off x="74772" y="0"/>
          <a:ext cx="2344432" cy="153853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2022год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21 601,8              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834" y="45062"/>
        <a:ext cx="2254308" cy="1448409"/>
      </dsp:txXfrm>
    </dsp:sp>
    <dsp:sp modelId="{A5487C66-4915-45A7-8679-DECDF560F545}">
      <dsp:nvSpPr>
        <dsp:cNvPr id="0" name=""/>
        <dsp:cNvSpPr/>
      </dsp:nvSpPr>
      <dsp:spPr>
        <a:xfrm>
          <a:off x="2637220" y="478557"/>
          <a:ext cx="462193" cy="5814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2637220" y="594841"/>
        <a:ext cx="323535" cy="348851"/>
      </dsp:txXfrm>
    </dsp:sp>
    <dsp:sp modelId="{49E5FB5A-C26F-46F4-9B18-07EFE1258F47}">
      <dsp:nvSpPr>
        <dsp:cNvPr id="0" name=""/>
        <dsp:cNvSpPr/>
      </dsp:nvSpPr>
      <dsp:spPr>
        <a:xfrm>
          <a:off x="3291268" y="0"/>
          <a:ext cx="2344432" cy="153853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30 469,2                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36330" y="45062"/>
        <a:ext cx="2254308" cy="1448409"/>
      </dsp:txXfrm>
    </dsp:sp>
    <dsp:sp modelId="{32357DA7-FEDD-4745-B007-A4575FA453EC}">
      <dsp:nvSpPr>
        <dsp:cNvPr id="0" name=""/>
        <dsp:cNvSpPr/>
      </dsp:nvSpPr>
      <dsp:spPr>
        <a:xfrm rot="21600000">
          <a:off x="5845841" y="478557"/>
          <a:ext cx="445498" cy="5814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-21600000">
        <a:off x="5845841" y="594841"/>
        <a:ext cx="311849" cy="348851"/>
      </dsp:txXfrm>
    </dsp:sp>
    <dsp:sp modelId="{022CE2DE-EB10-417A-A138-4FE101276A2D}">
      <dsp:nvSpPr>
        <dsp:cNvPr id="0" name=""/>
        <dsp:cNvSpPr/>
      </dsp:nvSpPr>
      <dsp:spPr>
        <a:xfrm>
          <a:off x="6476263" y="0"/>
          <a:ext cx="2344432" cy="1538533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29 671,8               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21325" y="45062"/>
        <a:ext cx="2254308" cy="144840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E8DC65-6C07-4907-93D2-0D593CB1D503}">
      <dsp:nvSpPr>
        <dsp:cNvPr id="0" name=""/>
        <dsp:cNvSpPr/>
      </dsp:nvSpPr>
      <dsp:spPr>
        <a:xfrm>
          <a:off x="3336" y="79267"/>
          <a:ext cx="3416535" cy="47694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Дотации  </a:t>
          </a:r>
        </a:p>
      </dsp:txBody>
      <dsp:txXfrm>
        <a:off x="26618" y="102549"/>
        <a:ext cx="3369971" cy="430376"/>
      </dsp:txXfrm>
    </dsp:sp>
    <dsp:sp modelId="{5E6BEC5E-32AF-420A-8A54-AE3AB00669CD}">
      <dsp:nvSpPr>
        <dsp:cNvPr id="0" name=""/>
        <dsp:cNvSpPr/>
      </dsp:nvSpPr>
      <dsp:spPr>
        <a:xfrm>
          <a:off x="3336" y="599607"/>
          <a:ext cx="3416535" cy="42133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 </a:t>
          </a:r>
        </a:p>
      </dsp:txBody>
      <dsp:txXfrm>
        <a:off x="23904" y="620175"/>
        <a:ext cx="3375399" cy="380200"/>
      </dsp:txXfrm>
    </dsp:sp>
    <dsp:sp modelId="{5EC9994E-3363-461F-9E42-49D4FDC2796D}">
      <dsp:nvSpPr>
        <dsp:cNvPr id="0" name=""/>
        <dsp:cNvSpPr/>
      </dsp:nvSpPr>
      <dsp:spPr>
        <a:xfrm>
          <a:off x="3336" y="1116761"/>
          <a:ext cx="3416535" cy="37490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</a:t>
          </a:r>
          <a:endParaRPr lang="ru-RU" sz="1600" b="1" kern="1200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637" y="1135062"/>
        <a:ext cx="3379933" cy="338299"/>
      </dsp:txXfrm>
    </dsp:sp>
    <dsp:sp modelId="{BAA8CE4B-01F4-4B60-80CF-CEFADD95DC5C}">
      <dsp:nvSpPr>
        <dsp:cNvPr id="0" name=""/>
        <dsp:cNvSpPr/>
      </dsp:nvSpPr>
      <dsp:spPr>
        <a:xfrm>
          <a:off x="3336" y="1554464"/>
          <a:ext cx="3416535" cy="3511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</a:t>
          </a:r>
          <a:r>
            <a:rPr lang="ru-RU" sz="1600" b="1" kern="12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трансферты</a:t>
          </a:r>
          <a:endParaRPr lang="ru-RU" sz="1600" b="1" kern="1200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476" y="1571604"/>
        <a:ext cx="3382255" cy="316840"/>
      </dsp:txXfrm>
    </dsp:sp>
    <dsp:sp modelId="{63041785-486D-40CF-B1F3-E8B68F450BA0}">
      <dsp:nvSpPr>
        <dsp:cNvPr id="0" name=""/>
        <dsp:cNvSpPr/>
      </dsp:nvSpPr>
      <dsp:spPr>
        <a:xfrm>
          <a:off x="3336" y="1977751"/>
          <a:ext cx="3416535" cy="37080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Прочие безвозмездные </a:t>
          </a:r>
          <a:r>
            <a:rPr lang="ru-RU" sz="1600" b="1" kern="12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  <a:endParaRPr lang="ru-RU" sz="1600" b="1" kern="1200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437" y="1995852"/>
        <a:ext cx="3380333" cy="334602"/>
      </dsp:txXfrm>
    </dsp:sp>
    <dsp:sp modelId="{DEE6860B-CE84-4367-B99B-82548C4986C8}">
      <dsp:nvSpPr>
        <dsp:cNvPr id="0" name=""/>
        <dsp:cNvSpPr/>
      </dsp:nvSpPr>
      <dsp:spPr>
        <a:xfrm>
          <a:off x="3336" y="2400864"/>
          <a:ext cx="3416535" cy="101947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Возврат остатков субсидий  и субвенций, имеющих целевое значение прошлых лет из </a:t>
          </a:r>
          <a:r>
            <a:rPr lang="ru-RU" sz="1600" b="1" kern="12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бюджета</a:t>
          </a:r>
          <a:endParaRPr lang="ru-RU" sz="1600" b="1" kern="1200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103" y="2450631"/>
        <a:ext cx="3317001" cy="919944"/>
      </dsp:txXfrm>
    </dsp:sp>
    <dsp:sp modelId="{143B2DEE-548C-40EB-8F61-1A1AD731E0E0}">
      <dsp:nvSpPr>
        <dsp:cNvPr id="0" name=""/>
        <dsp:cNvSpPr/>
      </dsp:nvSpPr>
      <dsp:spPr>
        <a:xfrm>
          <a:off x="1668" y="3665696"/>
          <a:ext cx="3416535" cy="151402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бюджетов бюджетной системы РФ от возврата остатков субсидий, субвенций и иных межбюджетных трансфертов, имеющих целевое назначение, прошлых лет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600" b="1" kern="1200" dirty="0">
            <a:solidFill>
              <a:srgbClr val="002B82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576" y="3739604"/>
        <a:ext cx="3268719" cy="13662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875EE0-311C-4B60-A6DE-9BEE9E8D26FA}">
      <dsp:nvSpPr>
        <dsp:cNvPr id="0" name=""/>
        <dsp:cNvSpPr/>
      </dsp:nvSpPr>
      <dsp:spPr>
        <a:xfrm>
          <a:off x="47592" y="7334"/>
          <a:ext cx="7051550" cy="571223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Главы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3204" y="7334"/>
        <a:ext cx="6480327" cy="571223"/>
      </dsp:txXfrm>
    </dsp:sp>
    <dsp:sp modelId="{F382EBD2-ACC6-4171-AD00-D42818F72CDA}">
      <dsp:nvSpPr>
        <dsp:cNvPr id="0" name=""/>
        <dsp:cNvSpPr/>
      </dsp:nvSpPr>
      <dsp:spPr>
        <a:xfrm>
          <a:off x="0" y="770219"/>
          <a:ext cx="7193513" cy="47029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Дума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5150" y="770219"/>
        <a:ext cx="6723214" cy="470299"/>
      </dsp:txXfrm>
    </dsp:sp>
    <dsp:sp modelId="{64C8480A-3DDD-49E5-A0EE-1F2C80E6B921}">
      <dsp:nvSpPr>
        <dsp:cNvPr id="0" name=""/>
        <dsp:cNvSpPr/>
      </dsp:nvSpPr>
      <dsp:spPr>
        <a:xfrm>
          <a:off x="0" y="1357309"/>
          <a:ext cx="7338834" cy="580216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Администрации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0108" y="1357309"/>
        <a:ext cx="6758618" cy="580216"/>
      </dsp:txXfrm>
    </dsp:sp>
    <dsp:sp modelId="{D7316102-D8A0-4B19-8D56-00315C3DE1DC}">
      <dsp:nvSpPr>
        <dsp:cNvPr id="0" name=""/>
        <dsp:cNvSpPr/>
      </dsp:nvSpPr>
      <dsp:spPr>
        <a:xfrm>
          <a:off x="0" y="2054316"/>
          <a:ext cx="7120790" cy="804404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Осуществление полномочий по составлению (изменению) списков кандидатов в присяжные заседатели федеральных судов общей юрисдикции в Российской Федерации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2202" y="2054316"/>
        <a:ext cx="6316386" cy="804404"/>
      </dsp:txXfrm>
    </dsp:sp>
    <dsp:sp modelId="{70EB5D40-794D-4921-A3CD-E21E6FCCD687}">
      <dsp:nvSpPr>
        <dsp:cNvPr id="0" name=""/>
        <dsp:cNvSpPr/>
      </dsp:nvSpPr>
      <dsp:spPr>
        <a:xfrm>
          <a:off x="0" y="2975511"/>
          <a:ext cx="7120790" cy="541132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Управления Финансов Администрации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566" y="2975511"/>
        <a:ext cx="6579658" cy="541132"/>
      </dsp:txXfrm>
    </dsp:sp>
    <dsp:sp modelId="{348B3B52-C336-41A0-8A4E-8C2C582814CC}">
      <dsp:nvSpPr>
        <dsp:cNvPr id="0" name=""/>
        <dsp:cNvSpPr/>
      </dsp:nvSpPr>
      <dsp:spPr>
        <a:xfrm>
          <a:off x="0" y="3633434"/>
          <a:ext cx="6918742" cy="399641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Функционирование Контрольной комиссии 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Кожевниковского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района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9821" y="3633434"/>
        <a:ext cx="6519101" cy="399641"/>
      </dsp:txXfrm>
    </dsp:sp>
    <dsp:sp modelId="{7408996F-68C8-4255-8371-D03FD68271A2}">
      <dsp:nvSpPr>
        <dsp:cNvPr id="0" name=""/>
        <dsp:cNvSpPr/>
      </dsp:nvSpPr>
      <dsp:spPr>
        <a:xfrm>
          <a:off x="0" y="4149866"/>
          <a:ext cx="7062770" cy="516373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Резервные фонды местных администраций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8187" y="4149866"/>
        <a:ext cx="6546397" cy="516373"/>
      </dsp:txXfrm>
    </dsp:sp>
    <dsp:sp modelId="{43C0D568-87F7-4687-892B-E938E5E6B221}">
      <dsp:nvSpPr>
        <dsp:cNvPr id="0" name=""/>
        <dsp:cNvSpPr/>
      </dsp:nvSpPr>
      <dsp:spPr>
        <a:xfrm>
          <a:off x="0" y="4783030"/>
          <a:ext cx="7177767" cy="516373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Другие общегосударственные вопросы: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8187" y="4783030"/>
        <a:ext cx="6661394" cy="516373"/>
      </dsp:txXfrm>
    </dsp:sp>
    <dsp:sp modelId="{40F8AFB8-6840-442D-948D-D023C34EFF65}">
      <dsp:nvSpPr>
        <dsp:cNvPr id="0" name=""/>
        <dsp:cNvSpPr/>
      </dsp:nvSpPr>
      <dsp:spPr>
        <a:xfrm>
          <a:off x="0" y="5416194"/>
          <a:ext cx="2085547" cy="834219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Единая дежурно-диспетчерская служба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7110" y="5416194"/>
        <a:ext cx="1251328" cy="834219"/>
      </dsp:txXfrm>
    </dsp:sp>
    <dsp:sp modelId="{D780ABC0-E838-4EBD-9565-59D5499F7EA6}">
      <dsp:nvSpPr>
        <dsp:cNvPr id="0" name=""/>
        <dsp:cNvSpPr/>
      </dsp:nvSpPr>
      <dsp:spPr>
        <a:xfrm>
          <a:off x="1814426" y="5432309"/>
          <a:ext cx="2417001" cy="801988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Управление муниципальным имуществом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15420" y="5432309"/>
        <a:ext cx="1615013" cy="801988"/>
      </dsp:txXfrm>
    </dsp:sp>
    <dsp:sp modelId="{338410DE-950B-415F-9BA9-F8950DF41E24}">
      <dsp:nvSpPr>
        <dsp:cNvPr id="0" name=""/>
        <dsp:cNvSpPr/>
      </dsp:nvSpPr>
      <dsp:spPr>
        <a:xfrm>
          <a:off x="3989088" y="5442211"/>
          <a:ext cx="3122559" cy="782185"/>
        </a:xfrm>
        <a:prstGeom prst="chevron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МКУ «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Кожевниковский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центр муниципального заказа и проектных работ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80181" y="5442211"/>
        <a:ext cx="2340374" cy="7821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8B9DE-B845-429B-B76A-65961F2E6151}">
      <dsp:nvSpPr>
        <dsp:cNvPr id="0" name=""/>
        <dsp:cNvSpPr/>
      </dsp:nvSpPr>
      <dsp:spPr>
        <a:xfrm rot="10800000">
          <a:off x="1846340" y="72832"/>
          <a:ext cx="6182043" cy="956542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63780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Поддержка малых форм хозяйствования (субсидии ЛПХ на содержание и техническое оснащение)                </a:t>
          </a: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9 567,2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2023г.- 9 295,6 т. р.; 2024г.- 9 908,1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085475" y="72832"/>
        <a:ext cx="5942908" cy="956542"/>
      </dsp:txXfrm>
    </dsp:sp>
    <dsp:sp modelId="{09C07B77-D80B-409D-8363-8D78E22D1DA2}">
      <dsp:nvSpPr>
        <dsp:cNvPr id="0" name=""/>
        <dsp:cNvSpPr/>
      </dsp:nvSpPr>
      <dsp:spPr>
        <a:xfrm>
          <a:off x="1148461" y="273596"/>
          <a:ext cx="598179" cy="59817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0070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7850D-1B97-4B55-8ADD-F3FD5E88FC0B}">
      <dsp:nvSpPr>
        <dsp:cNvPr id="0" name=""/>
        <dsp:cNvSpPr/>
      </dsp:nvSpPr>
      <dsp:spPr>
        <a:xfrm rot="10800000">
          <a:off x="2294596" y="1145090"/>
          <a:ext cx="5549867" cy="884892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63780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Осуществление управленческих 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функций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3 970,4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2023г.- 3 798,6 т. р.;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2024г.- 3 949,6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</dsp:txBody>
      <dsp:txXfrm rot="10800000">
        <a:off x="2515819" y="1145090"/>
        <a:ext cx="5328644" cy="884892"/>
      </dsp:txXfrm>
    </dsp:sp>
    <dsp:sp modelId="{0BCB88D4-777D-4761-AAF8-CE11168E3532}">
      <dsp:nvSpPr>
        <dsp:cNvPr id="0" name=""/>
        <dsp:cNvSpPr/>
      </dsp:nvSpPr>
      <dsp:spPr>
        <a:xfrm>
          <a:off x="1373992" y="1287951"/>
          <a:ext cx="598179" cy="59817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007033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457E-EBDE-4B35-A896-04180D3E7E3C}">
      <dsp:nvSpPr>
        <dsp:cNvPr id="0" name=""/>
        <dsp:cNvSpPr/>
      </dsp:nvSpPr>
      <dsp:spPr>
        <a:xfrm rot="10800000">
          <a:off x="2040252" y="2156155"/>
          <a:ext cx="5777517" cy="1259915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63780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Предоставление </a:t>
          </a: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субсидий на повышение продуктивности в молочном скотоводстве  </a:t>
          </a: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74 660,3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 2023г.- 83 335,6 т. р.;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2024г.- 76 564,0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                      </a:t>
          </a: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355231" y="2156155"/>
        <a:ext cx="5462538" cy="1259915"/>
      </dsp:txXfrm>
    </dsp:sp>
    <dsp:sp modelId="{50200D12-CAB4-4606-B222-8328811FBF8E}">
      <dsp:nvSpPr>
        <dsp:cNvPr id="0" name=""/>
        <dsp:cNvSpPr/>
      </dsp:nvSpPr>
      <dsp:spPr>
        <a:xfrm>
          <a:off x="1151911" y="2645409"/>
          <a:ext cx="598179" cy="59817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007033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15D0B2-8B3B-4B79-97C4-6B6FFAE5B15F}">
      <dsp:nvSpPr>
        <dsp:cNvPr id="0" name=""/>
        <dsp:cNvSpPr/>
      </dsp:nvSpPr>
      <dsp:spPr>
        <a:xfrm rot="10800000">
          <a:off x="864122" y="3524310"/>
          <a:ext cx="7026867" cy="85775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63780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Проведение конкурса на лучшее предприятие 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среди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малого и среднего сельского бизнеса  </a:t>
          </a: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(</a:t>
          </a: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премирование работников АПК по итогам года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264,9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2023г.- 320,0 т. р.; 2024г.- 332,6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078560" y="3524310"/>
        <a:ext cx="6812429" cy="857753"/>
      </dsp:txXfrm>
    </dsp:sp>
    <dsp:sp modelId="{E428B850-F46E-419E-A0C9-67B136088A7E}">
      <dsp:nvSpPr>
        <dsp:cNvPr id="0" name=""/>
        <dsp:cNvSpPr/>
      </dsp:nvSpPr>
      <dsp:spPr>
        <a:xfrm>
          <a:off x="279065" y="3861363"/>
          <a:ext cx="641158" cy="598424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92F061-D92A-4C40-97DA-90BB93D229BE}">
      <dsp:nvSpPr>
        <dsp:cNvPr id="0" name=""/>
        <dsp:cNvSpPr/>
      </dsp:nvSpPr>
      <dsp:spPr>
        <a:xfrm rot="10800000">
          <a:off x="1440160" y="5609872"/>
          <a:ext cx="6541403" cy="598179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63780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Искусственное </a:t>
          </a: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осеменение коров </a:t>
          </a: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120,0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2023г.- 120,0 т. р.; 2024г.- 0,00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589705" y="5609872"/>
        <a:ext cx="6391858" cy="598179"/>
      </dsp:txXfrm>
    </dsp:sp>
    <dsp:sp modelId="{A73598EE-79DB-44C7-8BD7-388493209AD2}">
      <dsp:nvSpPr>
        <dsp:cNvPr id="0" name=""/>
        <dsp:cNvSpPr/>
      </dsp:nvSpPr>
      <dsp:spPr>
        <a:xfrm>
          <a:off x="640825" y="5609872"/>
          <a:ext cx="680626" cy="611159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21D1B-B26C-4FB1-B46F-8CC46A82A4B4}">
      <dsp:nvSpPr>
        <dsp:cNvPr id="0" name=""/>
        <dsp:cNvSpPr/>
      </dsp:nvSpPr>
      <dsp:spPr>
        <a:xfrm rot="10800000">
          <a:off x="1440186" y="4460409"/>
          <a:ext cx="6409693" cy="86802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63780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Осуществление отдельных государственных полномочий по    организации мероприятия при осуществлении деятельности по обращению с животными без владельцев    </a:t>
          </a:r>
          <a:endParaRPr lang="ru-RU" sz="1600" b="1" kern="1200" dirty="0" smtClean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– 940,8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.; 2023г.- 849,2 т. р.; 2024г.- 991,5 </a:t>
          </a:r>
          <a:r>
            <a:rPr lang="ru-RU" sz="1600" b="1" kern="1200" dirty="0" err="1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т.р</a:t>
          </a:r>
          <a:r>
            <a:rPr lang="ru-RU" sz="16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</a:t>
          </a:r>
        </a:p>
      </dsp:txBody>
      <dsp:txXfrm rot="10800000">
        <a:off x="1657192" y="4460409"/>
        <a:ext cx="6192687" cy="868023"/>
      </dsp:txXfrm>
    </dsp:sp>
    <dsp:sp modelId="{8BCA570F-CC61-4383-8B4B-EFB391858FD1}">
      <dsp:nvSpPr>
        <dsp:cNvPr id="0" name=""/>
        <dsp:cNvSpPr/>
      </dsp:nvSpPr>
      <dsp:spPr>
        <a:xfrm>
          <a:off x="640822" y="4826055"/>
          <a:ext cx="703123" cy="598179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rgbClr val="0070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5B5BB-4394-408E-9FEB-10AA97B69F38}">
      <dsp:nvSpPr>
        <dsp:cNvPr id="0" name=""/>
        <dsp:cNvSpPr/>
      </dsp:nvSpPr>
      <dsp:spPr>
        <a:xfrm>
          <a:off x="144013" y="0"/>
          <a:ext cx="5476208" cy="233555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Коммунальное хозяйство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 - 13 709,8 </a:t>
          </a:r>
          <a:r>
            <a:rPr lang="ru-RU" sz="18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тыс. руб</a:t>
          </a: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. (46,5 </a:t>
          </a:r>
          <a:r>
            <a:rPr lang="ru-RU" sz="18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%)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2023г.  - 21 542,8 тыс. руб. (98,5 %)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  - 46 963,2 тыс. руб. (99,7 %)   </a:t>
          </a:r>
          <a:endParaRPr lang="ru-RU" sz="18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8025" y="114012"/>
        <a:ext cx="5248184" cy="2107527"/>
      </dsp:txXfrm>
    </dsp:sp>
    <dsp:sp modelId="{02AA5948-5AA7-406D-A414-CEF700703D1F}">
      <dsp:nvSpPr>
        <dsp:cNvPr id="0" name=""/>
        <dsp:cNvSpPr/>
      </dsp:nvSpPr>
      <dsp:spPr>
        <a:xfrm>
          <a:off x="0" y="2387923"/>
          <a:ext cx="5760640" cy="1878561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Благоустройство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 - 4 384,4 тыс. руб. (100,0 %)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2023г.  - 3 881,1 тыс. руб. (100,0 %)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  - 9 741,6 тыс. руб. (100,0 %)   </a:t>
          </a:r>
          <a:endParaRPr lang="ru-RU" sz="18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1704" y="2479627"/>
        <a:ext cx="5577232" cy="1695153"/>
      </dsp:txXfrm>
    </dsp:sp>
    <dsp:sp modelId="{FBD3AB61-E029-4B2C-B879-FBF72F2A8586}">
      <dsp:nvSpPr>
        <dsp:cNvPr id="0" name=""/>
        <dsp:cNvSpPr/>
      </dsp:nvSpPr>
      <dsp:spPr>
        <a:xfrm>
          <a:off x="0" y="4284564"/>
          <a:ext cx="5760640" cy="1847395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Жилищное хозяйство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2022г.  - 1 551,6 тыс. руб. (100,0 %)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2023г.  - 3 560,0 тыс. руб. (100,0 %)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rPr>
            <a:t>2024г.  - 0,00 тыс. руб. (0,0 %)  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rgbClr val="0039A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0182" y="4374746"/>
        <a:ext cx="5580276" cy="16670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AC538-D2A3-468C-8344-00CDA10C6D79}">
      <dsp:nvSpPr>
        <dsp:cNvPr id="0" name=""/>
        <dsp:cNvSpPr/>
      </dsp:nvSpPr>
      <dsp:spPr>
        <a:xfrm>
          <a:off x="8141" y="0"/>
          <a:ext cx="7120650" cy="234463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165647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Пособие </a:t>
          </a:r>
          <a:r>
            <a:rPr lang="ru-RU" sz="16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содержание </a:t>
          </a: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ребенка:</a:t>
          </a:r>
        </a:p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семье </a:t>
          </a: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опекуна – 9 650,0 руб., </a:t>
          </a:r>
        </a:p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в приемной </a:t>
          </a:r>
          <a:r>
            <a:rPr lang="ru-RU" sz="16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семье </a:t>
          </a: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9 650,0 </a:t>
          </a:r>
          <a:r>
            <a:rPr lang="ru-RU" sz="16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</a:t>
          </a:r>
          <a:r>
            <a:rPr lang="ru-RU" sz="16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получателей </a:t>
          </a: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 в семье опекуна – 15 чел., </a:t>
          </a:r>
        </a:p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      в приемной семье – 66 чел.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Количество получателей вознаграждения приемному   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родителю-63 чел.</a:t>
          </a:r>
        </a:p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Размер вознаграждения приемному родителю – 6 526  руб.</a:t>
          </a:r>
        </a:p>
        <a:p>
          <a:pPr lvl="0" algn="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41" y="0"/>
        <a:ext cx="7120650" cy="2344636"/>
      </dsp:txXfrm>
    </dsp:sp>
    <dsp:sp modelId="{9CD00418-24DC-495E-834E-9DAA23AC38E4}">
      <dsp:nvSpPr>
        <dsp:cNvPr id="0" name=""/>
        <dsp:cNvSpPr/>
      </dsp:nvSpPr>
      <dsp:spPr>
        <a:xfrm>
          <a:off x="95960" y="0"/>
          <a:ext cx="1776250" cy="1745074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0139F33-672F-418A-8EB0-7F09B7AFC3CC}">
      <dsp:nvSpPr>
        <dsp:cNvPr id="0" name=""/>
        <dsp:cNvSpPr/>
      </dsp:nvSpPr>
      <dsp:spPr>
        <a:xfrm>
          <a:off x="1588426" y="2525133"/>
          <a:ext cx="4998090" cy="69417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165647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Приобретено 2 жилых </a:t>
          </a:r>
          <a:r>
            <a:rPr lang="ru-RU" sz="16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помещений  для детей сирот  и детей, оставшихся без попечения родителей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endParaRPr lang="ru-RU" sz="1600" b="1" kern="1200" dirty="0">
            <a:solidFill>
              <a:srgbClr val="0039A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88426" y="2525133"/>
        <a:ext cx="4998090" cy="694173"/>
      </dsp:txXfrm>
    </dsp:sp>
    <dsp:sp modelId="{0D2A1778-18CF-492B-A6C7-E12A55FFE720}">
      <dsp:nvSpPr>
        <dsp:cNvPr id="0" name=""/>
        <dsp:cNvSpPr/>
      </dsp:nvSpPr>
      <dsp:spPr>
        <a:xfrm flipH="1">
          <a:off x="97435" y="2432619"/>
          <a:ext cx="1515648" cy="110249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0519" cy="339994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756" y="1"/>
            <a:ext cx="4300519" cy="339994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577"/>
            <a:ext cx="4300519" cy="339994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756" y="6456577"/>
            <a:ext cx="4300519" cy="339994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r">
              <a:defRPr sz="1200"/>
            </a:lvl1pPr>
          </a:lstStyle>
          <a:p>
            <a:fld id="{A019547C-AA51-40BE-95F5-CED45AF22C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24508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3" cy="339883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9" y="1"/>
            <a:ext cx="4301543" cy="339883"/>
          </a:xfrm>
          <a:prstGeom prst="rect">
            <a:avLst/>
          </a:prstGeom>
        </p:spPr>
        <p:txBody>
          <a:bodyPr vert="horz" lIns="92985" tIns="46493" rIns="92985" bIns="46493" rtlCol="0"/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85" tIns="46493" rIns="92985" bIns="46493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7" y="3228896"/>
            <a:ext cx="7941309" cy="3058953"/>
          </a:xfrm>
          <a:prstGeom prst="rect">
            <a:avLst/>
          </a:prstGeom>
        </p:spPr>
        <p:txBody>
          <a:bodyPr vert="horz" lIns="92985" tIns="46493" rIns="92985" bIns="46493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614"/>
            <a:ext cx="4301543" cy="339883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9" y="6456614"/>
            <a:ext cx="4301543" cy="339883"/>
          </a:xfrm>
          <a:prstGeom prst="rect">
            <a:avLst/>
          </a:prstGeom>
        </p:spPr>
        <p:txBody>
          <a:bodyPr vert="horz" lIns="92985" tIns="46493" rIns="92985" bIns="46493" rtlCol="0" anchor="b"/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BFA91813-EFD0-49B8-B47D-B5CD4D294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273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799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53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67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7DC32B-923E-47DB-8390-3D830AAB6F0A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5D3C5C-F796-4DBE-8D92-84813E2658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39769C-5D9D-4DDA-8DE2-F8A467F3F167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BF4A9-1D8B-46AD-9A6C-93809C3D86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CDE6E-5B1B-467A-BD5B-7FB37BC83A88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4FF31-65D5-49DA-93F5-7141ECF895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9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5F6D5-7AB0-4677-A270-E59B336091EF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B4B1F-C901-48DD-970F-BB08AFFB4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61EFF-80BD-4470-A4AA-A59623C13834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0F44C-D244-4F18-9AD6-0200C9117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4DFB7-41B0-46BF-8E38-1B5848BF7B0F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10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434F1-1152-47CE-B1DB-87369B292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7DC32B-923E-47DB-8390-3D830AAB6F0A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B75D3C5C-F796-4DBE-8D92-84813E2658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66647-8F27-4434-9236-DE4E52C1173B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805BE-CAC5-40A2-89E3-B4D25A1BEB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D10D96-4329-4E21-B887-921E2BF48A55}" type="datetime1">
              <a:rPr lang="ru-RU" smtClean="0"/>
              <a:t>01.07.2025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0B8B61-C323-4924-A4C7-F494C602A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9DFD29-1DA0-480A-BD96-1F1AC334874E}" type="datetime1">
              <a:rPr lang="ru-RU" smtClean="0"/>
              <a:t>01.07.2025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448D37-B62D-40E6-8F96-EF6D409EDB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A15E84-FC81-45E1-B9D6-E28388FB51F8}" type="datetime1">
              <a:rPr lang="ru-RU" smtClean="0"/>
              <a:t>01.07.2025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2874C3-7BCA-48D6-A541-712D560970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66647-8F27-4434-9236-DE4E52C1173B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805BE-CAC5-40A2-89E3-B4D25A1BEB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2B8368-D479-45DF-AD9E-66CB493B0941}" type="datetime1">
              <a:rPr lang="ru-RU" smtClean="0"/>
              <a:t>01.07.2025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AE3A8B-12E0-455A-A7D9-C8F4FBA09A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EC1F4-CDA7-47F6-B110-E7A7C254F7D3}" type="datetime1">
              <a:rPr lang="ru-RU" smtClean="0"/>
              <a:t>01.07.2025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F4A8E2-1BEA-4DA5-823B-8E497C5A1A36}" type="datetime1">
              <a:rPr lang="ru-RU" smtClean="0"/>
              <a:t>01.07.2025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C622D-E6D1-4611-8C88-A0D6CAF6C4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4A22CE-6090-4A0F-9DF8-ECD028855C7C}" type="datetime1">
              <a:rPr lang="ru-RU" smtClean="0"/>
              <a:t>01.07.2025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A5C68-D9B8-4C87-9685-1C3C83ED5D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39769C-5D9D-4DDA-8DE2-F8A467F3F167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7BF4A9-1D8B-46AD-9A6C-93809C3D86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CDE6E-5B1B-467A-BD5B-7FB37BC83A88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4FF31-65D5-49DA-93F5-7141ECF895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D10D96-4329-4E21-B887-921E2BF48A55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0B8B61-C323-4924-A4C7-F494C602A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9DFD29-1DA0-480A-BD96-1F1AC334874E}" type="datetime1">
              <a:rPr lang="ru-RU" smtClean="0"/>
              <a:t>01.07.2025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448D37-B62D-40E6-8F96-EF6D409EDB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A15E84-FC81-45E1-B9D6-E28388FB51F8}" type="datetime1">
              <a:rPr lang="ru-RU" smtClean="0"/>
              <a:t>01.07.2025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2874C3-7BCA-48D6-A541-712D560970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2B8368-D479-45DF-AD9E-66CB493B0941}" type="datetime1">
              <a:rPr lang="ru-RU" smtClean="0"/>
              <a:t>01.07.2025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AE3A8B-12E0-455A-A7D9-C8F4FBA09A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AEC1F4-CDA7-47F6-B110-E7A7C254F7D3}" type="datetime1">
              <a:rPr lang="ru-RU" smtClean="0"/>
              <a:t>01.07.2025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F4A8E2-1BEA-4DA5-823B-8E497C5A1A36}" type="datetime1">
              <a:rPr lang="ru-RU" smtClean="0"/>
              <a:t>01.07.2025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C622D-E6D1-4611-8C88-A0D6CAF6C4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4A22CE-6090-4A0F-9DF8-ECD028855C7C}" type="datetime1">
              <a:rPr lang="ru-RU" smtClean="0"/>
              <a:t>01.07.2025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A5C68-D9B8-4C87-9685-1C3C83ED5D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4F787A-B3A5-487A-9781-2DEDAEAE8946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F33E262-D73F-4AA8-B0B8-AFDAA99821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1" r:id="rId1"/>
    <p:sldLayoutId id="2147486232" r:id="rId2"/>
    <p:sldLayoutId id="2147486233" r:id="rId3"/>
    <p:sldLayoutId id="2147486234" r:id="rId4"/>
    <p:sldLayoutId id="2147486235" r:id="rId5"/>
    <p:sldLayoutId id="2147486236" r:id="rId6"/>
    <p:sldLayoutId id="2147486237" r:id="rId7"/>
    <p:sldLayoutId id="2147486238" r:id="rId8"/>
    <p:sldLayoutId id="2147486239" r:id="rId9"/>
    <p:sldLayoutId id="2147486240" r:id="rId10"/>
    <p:sldLayoutId id="214748624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186689-F595-4E8F-97E6-1D630833972E}" type="datetimeFigureOut">
              <a:rPr lang="ru-RU"/>
              <a:pPr>
                <a:defRPr/>
              </a:pPr>
              <a:t>01.07.2025</a:t>
            </a:fld>
            <a:endParaRPr lang="ru-RU"/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33E262-D73F-4AA8-B0B8-AFDAA9982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3" r:id="rId1"/>
    <p:sldLayoutId id="2147486244" r:id="rId2"/>
    <p:sldLayoutId id="2147486245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Arial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Arial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Arial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Arial" charset="0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D4F787A-B3A5-487A-9781-2DEDAEAE8946}" type="datetime1">
              <a:rPr lang="ru-RU" smtClean="0"/>
              <a:t>01.07.2025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F33E262-D73F-4AA8-B0B8-AFDAA99821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15" r:id="rId1"/>
    <p:sldLayoutId id="2147486416" r:id="rId2"/>
    <p:sldLayoutId id="2147486417" r:id="rId3"/>
    <p:sldLayoutId id="2147486418" r:id="rId4"/>
    <p:sldLayoutId id="2147486419" r:id="rId5"/>
    <p:sldLayoutId id="2147486420" r:id="rId6"/>
    <p:sldLayoutId id="2147486421" r:id="rId7"/>
    <p:sldLayoutId id="2147486422" r:id="rId8"/>
    <p:sldLayoutId id="2147486423" r:id="rId9"/>
    <p:sldLayoutId id="2147486424" r:id="rId10"/>
    <p:sldLayoutId id="214748642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35.jpeg"/><Relationship Id="rId4" Type="http://schemas.openxmlformats.org/officeDocument/2006/relationships/diagramLayout" Target="../diagrams/layout8.xml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DD\Desktop\Бюджет для граждан\ФОТО на новый САЙТ\DSC03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48" y="0"/>
            <a:ext cx="91664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4" name="Picture 2" descr="D:\DD\Desktop\Для бюджета для граждан\презентация\герб\ger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248" y="-7303"/>
            <a:ext cx="1444824" cy="186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72" y="404664"/>
            <a:ext cx="916644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</a:t>
            </a:r>
          </a:p>
          <a:p>
            <a:pPr algn="r">
              <a:defRPr/>
            </a:pPr>
            <a:endParaRPr lang="ru-RU" sz="1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решения Думы </a:t>
            </a:r>
            <a:r>
              <a:rPr lang="ru-RU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от 24.06.2025 №337 «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бюджета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b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год»</a:t>
            </a:r>
          </a:p>
          <a:p>
            <a:pPr marL="0" indent="0" algn="ctr">
              <a:buNone/>
              <a:defRPr/>
            </a:pP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409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Задолженность по платежам в бюджет района, тыс. руб.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88844"/>
              </p:ext>
            </p:extLst>
          </p:nvPr>
        </p:nvGraphicFramePr>
        <p:xfrm>
          <a:off x="155575" y="620688"/>
          <a:ext cx="8880921" cy="5873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7971"/>
                <a:gridCol w="1152551"/>
                <a:gridCol w="1152128"/>
                <a:gridCol w="1152128"/>
                <a:gridCol w="1152128"/>
                <a:gridCol w="1104015"/>
              </a:tblGrid>
              <a:tr h="842321">
                <a:tc>
                  <a:txBody>
                    <a:bodyPr/>
                    <a:lstStyle/>
                    <a:p>
                      <a:endParaRPr lang="ru-RU" sz="1600" dirty="0" smtClean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платежа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01.01.2023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01.01.2024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01.01.2025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 к 2023, %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r>
                        <a:rPr lang="ru-RU" sz="16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2023 (+,-)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36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Налоговые доходы - всего, в том числе:</a:t>
                      </a:r>
                      <a:endParaRPr lang="ru-RU" sz="14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633,492</a:t>
                      </a:r>
                      <a:endParaRPr lang="ru-RU" sz="1600" b="1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485,219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648,277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133,6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163,058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Налог на доходы физических лиц (15%)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268,933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282,182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456,142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161,6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173,960</a:t>
                      </a:r>
                    </a:p>
                  </a:txBody>
                  <a:tcPr marL="68580" marR="68580" marT="0" marB="0" anchor="ctr"/>
                </a:tc>
              </a:tr>
              <a:tr h="41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Упрощённая система налогообложения (30%)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54,931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17,775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5,831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32,8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-11,944</a:t>
                      </a:r>
                    </a:p>
                  </a:txBody>
                  <a:tcPr marL="68580" marR="68580" marT="0" marB="0" anchor="ctr"/>
                </a:tc>
              </a:tr>
              <a:tr h="298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Единый налог на вмененный доход для отдельных видов деятельности (100%)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239,592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82,567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71,731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86,9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-10,836</a:t>
                      </a:r>
                    </a:p>
                  </a:txBody>
                  <a:tcPr marL="68580" marR="68580" marT="0" marB="0" anchor="ctr"/>
                </a:tc>
              </a:tr>
              <a:tr h="3338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Единый сельскохозяйственный налог (50</a:t>
                      </a:r>
                      <a:r>
                        <a:rPr lang="ru-RU" sz="1400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%)</a:t>
                      </a:r>
                      <a:endParaRPr lang="ru-RU" sz="14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16,909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8,910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0,750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-8,160</a:t>
                      </a: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Налог, взимаемый в связи с применением патентной системы налогообложения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53,127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93,785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113,823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121,4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20,038</a:t>
                      </a: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Неналоговые доходы- всего, в том числе: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116,805</a:t>
                      </a:r>
                      <a:endParaRPr lang="ru-RU" sz="1600" b="1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157,850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1 553,025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983,9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1 395,175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Доходы от сдачи в аренду имущества, находящегося в муниципальной собственности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116,805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157,850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1 553,025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983,9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1 395,175</a:t>
                      </a:r>
                    </a:p>
                  </a:txBody>
                  <a:tcPr marL="68580" marR="68580" marT="0" marB="0" anchor="ctr"/>
                </a:tc>
              </a:tr>
              <a:tr h="2030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 indent="1397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доходы от сдачи в аренду имущества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116,805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157,850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198,529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125,8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40,679</a:t>
                      </a: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 indent="139700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арендная плата за земли, 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1 354,496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1 354,496</a:t>
                      </a: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Всего:</a:t>
                      </a:r>
                      <a:endParaRPr lang="ru-RU" sz="14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750,297</a:t>
                      </a:r>
                      <a:endParaRPr lang="ru-RU" sz="1600" b="1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643,069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2 201,302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342,3</a:t>
                      </a:r>
                      <a:endParaRPr lang="ru-RU" sz="140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1 558,233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983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62312255"/>
              </p:ext>
            </p:extLst>
          </p:nvPr>
        </p:nvGraphicFramePr>
        <p:xfrm>
          <a:off x="5702357" y="369366"/>
          <a:ext cx="3419872" cy="5180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безвозмездных поступлений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375" y="5949279"/>
            <a:ext cx="8503984" cy="70788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финансовой помощи в </a:t>
            </a:r>
            <a:r>
              <a:rPr lang="ru-RU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из вышестоящих бюджетов к уровню </a:t>
            </a:r>
            <a:r>
              <a:rPr lang="ru-RU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составляет </a:t>
            </a:r>
            <a:r>
              <a:rPr lang="ru-RU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116,1 </a:t>
            </a:r>
            <a:r>
              <a:rPr lang="ru-RU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0" name="Левая фигурная скобка 9"/>
          <p:cNvSpPr/>
          <p:nvPr/>
        </p:nvSpPr>
        <p:spPr>
          <a:xfrm>
            <a:off x="5364088" y="620688"/>
            <a:ext cx="432048" cy="4846602"/>
          </a:xfrm>
          <a:prstGeom prst="leftBrac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7975" y="3335188"/>
            <a:ext cx="2679849" cy="1533971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</a:p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861 </a:t>
            </a:r>
            <a:r>
              <a:rPr lang="ru-RU" sz="24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781 тыс</a:t>
            </a: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2451" y="1217847"/>
            <a:ext cx="2705373" cy="154811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</a:p>
          <a:p>
            <a:pPr lvl="0" algn="ctr"/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768 141 тыс. руб.</a:t>
            </a:r>
          </a:p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endParaRPr lang="ru-RU" sz="24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195096" y="764704"/>
            <a:ext cx="1880959" cy="3976634"/>
            <a:chOff x="3522484" y="0"/>
            <a:chExt cx="983424" cy="445578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588460" y="0"/>
              <a:ext cx="917447" cy="4455780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3522484" y="0"/>
              <a:ext cx="983424" cy="44557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21286" y="2213673"/>
            <a:ext cx="175477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1 000 480,5  </a:t>
            </a:r>
          </a:p>
          <a:p>
            <a:pPr lvl="0"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2987824" y="1218266"/>
            <a:ext cx="333462" cy="642752"/>
          </a:xfrm>
          <a:prstGeom prst="actionButtonBackPreviou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2987824" y="3335188"/>
            <a:ext cx="333462" cy="642752"/>
          </a:xfrm>
          <a:prstGeom prst="actionButtonBackPreviou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5076056" y="2833791"/>
            <a:ext cx="288032" cy="642752"/>
          </a:xfrm>
          <a:prstGeom prst="actionButtonBackPreviou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безвозмездных 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поступлений, тыс. руб.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287490"/>
              </p:ext>
            </p:extLst>
          </p:nvPr>
        </p:nvGraphicFramePr>
        <p:xfrm>
          <a:off x="35454" y="548680"/>
          <a:ext cx="9001334" cy="6103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7971"/>
                <a:gridCol w="1080120"/>
                <a:gridCol w="1008112"/>
                <a:gridCol w="1008112"/>
                <a:gridCol w="1080120"/>
                <a:gridCol w="792088"/>
                <a:gridCol w="864811"/>
              </a:tblGrid>
              <a:tr h="84232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 дохода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2022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2023 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2024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r>
                        <a:rPr lang="ru-RU" sz="16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к плану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 к 2023,  % 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369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768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141,1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861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781,5</a:t>
                      </a:r>
                      <a:endParaRPr lang="ru-RU" sz="16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/>
                          <a:ea typeface="Times New Roman"/>
                        </a:rPr>
                        <a:t>1 004 340,7</a:t>
                      </a:r>
                      <a:endParaRPr lang="ru-RU" sz="1600" b="1" dirty="0">
                        <a:solidFill>
                          <a:srgbClr val="0039AC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000 480,6</a:t>
                      </a:r>
                      <a:endParaRPr lang="ru-RU" sz="16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99,6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116,1</a:t>
                      </a:r>
                      <a:endParaRPr lang="ru-RU" sz="1600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154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120,5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175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873,3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185 458,8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185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447,1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99,9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105,4</a:t>
                      </a:r>
                    </a:p>
                  </a:txBody>
                  <a:tcPr marL="68580" marR="68580" marT="0" marB="0" anchor="ctr"/>
                </a:tc>
              </a:tr>
              <a:tr h="4162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93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598,4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137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659,4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189 311,9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188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656,7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99,6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137,0</a:t>
                      </a:r>
                    </a:p>
                  </a:txBody>
                  <a:tcPr marL="68580" marR="68580" marT="0" marB="0" anchor="ctr"/>
                </a:tc>
              </a:tr>
              <a:tr h="2980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463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053,9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466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382,7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497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 933,2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494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875,9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99,3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106,1</a:t>
                      </a:r>
                    </a:p>
                  </a:txBody>
                  <a:tcPr marL="68580" marR="68580" marT="0" marB="0" anchor="ctr"/>
                </a:tc>
              </a:tr>
              <a:tr h="5083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62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095,7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88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417,3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132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 905,3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132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752,9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99,9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150,1</a:t>
                      </a: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342,8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763,6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 389,9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406,2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100,3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159,4</a:t>
                      </a:r>
                    </a:p>
                  </a:txBody>
                  <a:tcPr marL="68580" marR="68580" marT="0" marB="0" anchor="ctr"/>
                </a:tc>
              </a:tr>
              <a:tr h="13147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бюджетов бюджетной системы РФ от возврата остатков субсидий, субвенций и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иных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МБТ, </a:t>
                      </a: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имеющих целевое назначение, прошлых лет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314,1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0,051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</a:tr>
              <a:tr h="11521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Возврат остатков субсидий и субвенций, имеющих целевое значение прошлых лет из бюджета муниципального района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-8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070,2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-9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629,0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-5 658,4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-5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658,3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Times New Roman"/>
                          <a:ea typeface="Times New Roman"/>
                        </a:rPr>
                        <a:t>58,8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346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734" y="116632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районного бюджета  </a:t>
            </a:r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089" y="5733256"/>
            <a:ext cx="8784976" cy="7078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расходы бюджета на 1 жителя </a:t>
            </a:r>
            <a:r>
              <a:rPr lang="ru-RU" dirty="0" err="1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составили 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60 016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рубль.  Всего жителей 20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028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439" y="620688"/>
            <a:ext cx="8784975" cy="7078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расходов: План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1 232 659,8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</a:p>
          <a:p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Исполнено 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1 202 019,4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или 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97,5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9477319"/>
              </p:ext>
            </p:extLst>
          </p:nvPr>
        </p:nvGraphicFramePr>
        <p:xfrm>
          <a:off x="174778" y="1484784"/>
          <a:ext cx="8784975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4917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и динамика расходов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227611"/>
              </p:ext>
            </p:extLst>
          </p:nvPr>
        </p:nvGraphicFramePr>
        <p:xfrm>
          <a:off x="95290" y="454243"/>
          <a:ext cx="9001334" cy="6261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7971"/>
                <a:gridCol w="1080120"/>
                <a:gridCol w="1008112"/>
                <a:gridCol w="1008112"/>
                <a:gridCol w="1080120"/>
                <a:gridCol w="792088"/>
                <a:gridCol w="864811"/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Направления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2022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2023 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2024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r>
                        <a:rPr lang="ru-RU" sz="16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%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Удельный вес,  % </a:t>
                      </a:r>
                      <a:endParaRPr lang="ru-RU" sz="16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3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всего</a:t>
                      </a:r>
                      <a:endParaRPr lang="ru-RU" sz="1600" b="1" i="0" u="none" strike="noStrike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906 334,6</a:t>
                      </a:r>
                      <a:endParaRPr lang="ru-RU" sz="1600" b="1" i="0" u="none" strike="noStrike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1 025 928,8</a:t>
                      </a:r>
                      <a:endParaRPr lang="ru-RU" sz="1600" b="1" i="0" u="none" strike="noStrike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1 232 659,8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1 202 019,4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413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55 525,00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60 087,30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68 074,9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66 480,2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</a:p>
                  </a:txBody>
                  <a:tcPr marL="9525" marR="9525" marT="9525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1 637,00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2 059,50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/>
                </a:tc>
              </a:tr>
              <a:tr h="416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</a:t>
                      </a:r>
                      <a:r>
                        <a:rPr lang="ru-RU" sz="1600" b="1" i="0" u="none" strike="noStrike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безопасность </a:t>
                      </a:r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правоохранительная деятельность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</a:tr>
              <a:tr h="298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132 332,10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150 478,00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143 848,2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141 312,1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</a:p>
                  </a:txBody>
                  <a:tcPr marL="9525" marR="9525" marT="9525" marB="0" anchor="b"/>
                </a:tc>
              </a:tr>
              <a:tr h="5083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19 646,20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29 023,90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56 843,3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56 704,9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L="9525" marR="9525" marT="9525" marB="0" anchor="b"/>
                </a:tc>
              </a:tr>
              <a:tr h="329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529 345,60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603 025,80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756 709,0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743 096,6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61,8</a:t>
                      </a:r>
                    </a:p>
                  </a:txBody>
                  <a:tcPr marL="9525" marR="9525" marT="9525" marB="0" anchor="b"/>
                </a:tc>
              </a:tr>
              <a:tr h="4300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65 031,80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74 812,30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89 095,2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87 463,0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</a:p>
                  </a:txBody>
                  <a:tcPr marL="9525" marR="9525" marT="9525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</a:tr>
              <a:tr h="3905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47 164,20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30 975,60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34 058,7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30 804,1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9525" marR="9525" marT="9525" marB="0" anchor="b"/>
                </a:tc>
              </a:tr>
              <a:tr h="329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8 313,40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9 977,60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22 145,2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14 398,7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/>
                </a:tc>
              </a:tr>
              <a:tr h="3905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1 961,8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1 887,9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/>
                </a:tc>
              </a:tr>
              <a:tr h="329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47 192,50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52 373,20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56 843,6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56 792,1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L="9525" marR="9525" marT="9525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12602,1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026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700865"/>
            <a:ext cx="2232248" cy="222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Общегосударственные расходы за 2024 год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6596315"/>
              </p:ext>
            </p:extLst>
          </p:nvPr>
        </p:nvGraphicFramePr>
        <p:xfrm>
          <a:off x="1835695" y="444965"/>
          <a:ext cx="7338835" cy="633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7902" y="700865"/>
            <a:ext cx="14237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всего 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66 480,2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97,7%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68 074,9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</a:t>
            </a:r>
          </a:p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30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ложка Военный билет в Сергиевом Посаде. Цена товара 490 руб., в наличии -  BLIZK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213" y="305755"/>
            <a:ext cx="3206028" cy="214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1361" y="448375"/>
            <a:ext cx="3548998" cy="228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9546" y="2347858"/>
            <a:ext cx="6330723" cy="15696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«Мобилизационная и вневойсковая подготовка» </a:t>
            </a:r>
          </a:p>
          <a:p>
            <a:pPr algn="ctr"/>
            <a:r>
              <a:rPr lang="ru-RU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Расходы  в сумме  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2 188,1 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тыс. руб. направлены на предоставление субвенций бюджетам сельских поселений на осуществление первичного воинского учета на территориях, где отсутствуют военные комиссариаты . Исполнение 100 % </a:t>
            </a:r>
          </a:p>
          <a:p>
            <a:pPr algn="ctr"/>
            <a:endParaRPr lang="ru-RU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5066" y="4149081"/>
            <a:ext cx="4606973" cy="206210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«Мобилизационная подготовка экономики» </a:t>
            </a:r>
          </a:p>
          <a:p>
            <a:pPr algn="ctr"/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Расходы составили 49,9тыс. </a:t>
            </a:r>
            <a:r>
              <a:rPr lang="ru-RU" sz="1600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уб., </a:t>
            </a:r>
          </a:p>
          <a:p>
            <a:pPr algn="ctr"/>
            <a:r>
              <a:rPr lang="ru-RU" sz="160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исполнение 100 %</a:t>
            </a:r>
          </a:p>
          <a:p>
            <a:pPr algn="ctr"/>
            <a:endParaRPr lang="ru-RU" sz="160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8" descr="ÐÐ°ÑÑÐ¸Ð½ÐºÐ¸ Ð¿Ð¾ Ð·Ð°Ð¿ÑÐ¾ÑÑ Ð¼Ð¾Ð±Ð¸Ð»Ð¸Ð·Ð°ÑÐ¸Ð¾Ð½Ð½Ð°Ñ Ð¿Ð¾Ð´Ð³Ð¾ÑÐ¾Ð²ÐºÐ° ÑÐºÐ¾Ð½Ð¾Ð¼Ð¸Ðº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D:\DD\Desktop\Бюджет для граждан отчет 2016\Для бюджета для граждан\моб подготовк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9"/>
          <a:stretch/>
        </p:blipFill>
        <p:spPr bwMode="auto">
          <a:xfrm>
            <a:off x="5069209" y="3917517"/>
            <a:ext cx="4069499" cy="28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5066" y="1052736"/>
            <a:ext cx="18961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Плановые ассигнования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1 637,0  тыс. руб. исполнение 100 %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2230" y="-4673214"/>
            <a:ext cx="5236921" cy="740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На ремонт дорог Ленобласти выделили рекордные 1,6 миллиарда рублей |  Телеканал &quot;Санкт-Петербург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46" y="3356992"/>
            <a:ext cx="248376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5195" y="615249"/>
            <a:ext cx="3634012" cy="266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Национальная экономика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6798" y="576945"/>
            <a:ext cx="4004970" cy="1077218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 и рыболовство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 – 89 523,6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(99,2 %)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97 168,3 тыс. руб. (100 %)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91 745,8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(99,3 %)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04492" y="1829193"/>
            <a:ext cx="4004970" cy="132343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Дорожное хозяйство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(дорожные фонды)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32 573,1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(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95,4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32 648,4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(94,2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39 034,6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(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96,4 %)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45533" y="5229200"/>
            <a:ext cx="4004971" cy="1477328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национальной экономики</a:t>
            </a:r>
          </a:p>
          <a:p>
            <a:pPr algn="ctr"/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 – 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8 231,0 </a:t>
            </a:r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(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96,0 </a:t>
            </a:r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 – 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16 251,2 </a:t>
            </a:r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(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99,4 </a:t>
            </a:r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10 531,6 </a:t>
            </a:r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(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96,3 %)</a:t>
            </a:r>
            <a:endParaRPr lang="ru-RU" sz="18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В Якутске продолжается реализация нацпроекта БКАД-дорожные работы ведутся  на 28 объектах - YakutiaM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2060849"/>
            <a:ext cx="1986203" cy="192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 Кожевниковском районе продолжаются весенние полевые работы » tvtomsk.ru -  Новости Томска и област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259" y="572637"/>
            <a:ext cx="2448272" cy="137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В Кожевниковском бизнес-инкубаторе не только помогают предпринимателям, но и организуют мероприятия для учащихся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259" y="4797152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9694" y="917116"/>
            <a:ext cx="21140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 расходы 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национальную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экономику в 2024 г.: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143 848,2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141 312,1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98,2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04492" y="3281086"/>
            <a:ext cx="2099132" cy="181588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 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2 004,4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0,00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%)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29959" y="3281086"/>
            <a:ext cx="2260366" cy="181588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и информатика 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4 410,0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0,00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%)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700865"/>
            <a:ext cx="3456384" cy="222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на поддержку сельского хозяйства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69675644"/>
              </p:ext>
            </p:extLst>
          </p:nvPr>
        </p:nvGraphicFramePr>
        <p:xfrm>
          <a:off x="827584" y="408749"/>
          <a:ext cx="8028384" cy="633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7902" y="700865"/>
            <a:ext cx="1695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в 2024 г.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91 745,8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99,3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92 418,3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</a:t>
            </a:r>
          </a:p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45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В населенных пунктах ремонтируют дороги — БРЮПРЕ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00537"/>
            <a:ext cx="3070407" cy="217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172" y="440218"/>
            <a:ext cx="3634012" cy="268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13469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Дорожное хозяйство (дорожные фонды)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79053" y="487924"/>
            <a:ext cx="3816424" cy="157886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дорожную деятельность в отношении дорог местного значения (содержание дорог) </a:t>
            </a:r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– 6 086,9 тыс. руб.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- 5 665,5 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6 516,3 тыс. руб.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874233"/>
            <a:ext cx="19610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Выполнено в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году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39034,6 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бюджеты сельских поселений передано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38 943,1 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4174157"/>
            <a:ext cx="5041854" cy="242319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капитальный ремонт и ремонт дорог общего пользования дорог  </a:t>
            </a:r>
          </a:p>
          <a:p>
            <a:pPr algn="just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г.- 24 528,8 тыс. руб., </a:t>
            </a:r>
            <a:r>
              <a:rPr lang="ru-RU" sz="1600" dirty="0" err="1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:  </a:t>
            </a:r>
          </a:p>
          <a:p>
            <a:pPr algn="just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23 299,6 т. р. субсидия (ОБ); 1 229,2 т. р. (МБ)</a:t>
            </a:r>
          </a:p>
          <a:p>
            <a:pPr algn="just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г.- 26 982,9 тыс. руб., </a:t>
            </a:r>
            <a:r>
              <a:rPr lang="ru-RU" sz="1600" dirty="0" err="1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:  </a:t>
            </a:r>
          </a:p>
          <a:p>
            <a:pPr algn="just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25 486,3 т. р. субсидия (ОБ); 1 496,6 т. р. (МБ)</a:t>
            </a:r>
          </a:p>
          <a:p>
            <a:pPr algn="just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32 518,3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err="1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:  </a:t>
            </a:r>
          </a:p>
          <a:p>
            <a:pPr algn="just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25 005,8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 субсидия (ОБ);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7 512,5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 (МБ)</a:t>
            </a:r>
          </a:p>
          <a:p>
            <a:pPr algn="just"/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79053" y="2190858"/>
            <a:ext cx="3816424" cy="188621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Кожевниковском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отремонтировано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пользования местного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– 10,0 км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 - 3,398 км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-3,0808 км дорог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1,579 км тротуаров 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Дорога грейдер – Значение слова Грейдер в 10 словарях (Даль, Ожегов,  Ефремова и др.) - ТУРБОТЕХМАСТЕР - онлан-гипермарке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495" y="440217"/>
            <a:ext cx="2411760" cy="160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питальный ремонт дорог начался в Кожевниковском районе » tvtomsk.ru -  Новости Томска и област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0" y="2223992"/>
            <a:ext cx="2450865" cy="137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6872" y="6237312"/>
            <a:ext cx="2133600" cy="365125"/>
          </a:xfrm>
        </p:spPr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807" y="183014"/>
            <a:ext cx="9144000" cy="4616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1905"/>
                <a:solidFill>
                  <a:srgbClr val="002B8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Отчет об исполнении районного бюджета включает</a:t>
            </a:r>
            <a:endParaRPr lang="ru-RU" sz="24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87949753"/>
              </p:ext>
            </p:extLst>
          </p:nvPr>
        </p:nvGraphicFramePr>
        <p:xfrm>
          <a:off x="2771800" y="174421"/>
          <a:ext cx="6120680" cy="4737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149080"/>
            <a:ext cx="3096344" cy="245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31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5010" y="770566"/>
            <a:ext cx="3389218" cy="178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26898319"/>
              </p:ext>
            </p:extLst>
          </p:nvPr>
        </p:nvGraphicFramePr>
        <p:xfrm>
          <a:off x="3223323" y="479767"/>
          <a:ext cx="5760640" cy="6193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AutoShape 4" descr="ÐÐ°ÑÑÐ¸Ð½ÐºÐ¸ Ð¿Ð¾ Ð·Ð°Ð¿ÑÐ¾ÑÑ Ð¶Ð¸Ð»Ð¸ÑÐ½Ð¾Ðµ ÑÐ¾Ð·ÑÐ¹ÑÑÐ²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ÐÐ°ÑÑÐ¸Ð½ÐºÐ¸ Ð¿Ð¾ Ð·Ð°Ð¿ÑÐ¾ÑÑ Ð¶Ð¸Ð»Ð¸ÑÐ½Ð¾Ðµ ÑÐ¾Ð·ÑÐ¹ÑÑÐ²Ð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5543" y="943743"/>
            <a:ext cx="17681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Выполнено всего  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56 704,8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99,8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pic>
        <p:nvPicPr>
          <p:cNvPr id="11" name="Picture 21" descr="2016-07-18_17-50-4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847" y="1268760"/>
            <a:ext cx="1262185" cy="104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Благоустройство территории участка в СПБ - Град Ландшафт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80928"/>
            <a:ext cx="1872208" cy="159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Новости ⁄ Кожевниковский район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92" y="4665739"/>
            <a:ext cx="2657416" cy="176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531" y="8639"/>
            <a:ext cx="9144000" cy="12003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на реализацию муниципальных программам </a:t>
            </a:r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(в тыс. руб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endParaRPr lang="ru-RU" sz="1400" dirty="0" smtClean="0">
              <a:ln w="1905"/>
              <a:solidFill>
                <a:srgbClr val="0039A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2024 году осуществлялось финансирование 21 программы на сумму 161 765,4 тыс. рублей, исполнение составило 142 127,9 тыс. рублей, или 87,86%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768305"/>
              </p:ext>
            </p:extLst>
          </p:nvPr>
        </p:nvGraphicFramePr>
        <p:xfrm>
          <a:off x="210043" y="1412776"/>
          <a:ext cx="8784976" cy="5271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184577"/>
                <a:gridCol w="1080120"/>
                <a:gridCol w="1080120"/>
                <a:gridCol w="936104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п.п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КЦСР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Ассигнования 2024 год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Исполнение на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01.01.25 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года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исполнения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6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161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765,4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127,9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87,86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 муниципальных образований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161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765,4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127,9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87,86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МП "Создание условий для устойчивого экономического развития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Кожевниковского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 на 2021-2026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215,8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809,5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93,46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5531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МП «Развитие сельскохозяйственного производства и расширение рынка сельскохозяйственной продукции, сырья и продовольствия в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Кожевниковском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районе Томской области на 2017-2020 годы и на период до 2025 года»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416,9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416,9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86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МП "Комплексное развитие сельских территорий в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Кожевниковском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районе"на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2021-2024 годы с прогнозом на 2025 и 2026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696,6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696,6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782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531" y="8639"/>
            <a:ext cx="9144000" cy="7078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Исполнение по муниципальным программам (в тыс. руб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369114"/>
              </p:ext>
            </p:extLst>
          </p:nvPr>
        </p:nvGraphicFramePr>
        <p:xfrm>
          <a:off x="210043" y="836712"/>
          <a:ext cx="8784976" cy="5535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184577"/>
                <a:gridCol w="1080120"/>
                <a:gridCol w="1080120"/>
                <a:gridCol w="936104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№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п.п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.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Наименование КЦСР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Ассигнования 2024 год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Исполнение на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01.01.25 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года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% исполнения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6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"Развитие образования в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Кожевниковском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районе на 2021 – 2026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29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397,3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19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387,1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65,95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«Патриотическое воспитание граждан на территории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Кожевниковского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района на 2021-2026 годы».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415,9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415,9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87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"Развитие культуры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Кожевниковского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района на 2021-2026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667,6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638,9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99,22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«Развитие молодежной политики, физической культуры и спорта в Кожевниковском районе на 2021-2026 годы»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436,9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5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855,8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43,58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"Повышение общественной безопасности в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Кожевниковском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районе на 2019-2023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816,2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816,2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 Непрерывное экологическое образование и просвещение населения Кожевниковского района на 2021-2026 годы."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724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531" y="8639"/>
            <a:ext cx="9144000" cy="70788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Исполнение по муниципальным программам (в тыс. руб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246228"/>
              </p:ext>
            </p:extLst>
          </p:nvPr>
        </p:nvGraphicFramePr>
        <p:xfrm>
          <a:off x="210043" y="836712"/>
          <a:ext cx="8784976" cy="5936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184577"/>
                <a:gridCol w="1080120"/>
                <a:gridCol w="1080120"/>
                <a:gridCol w="936104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№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п.п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.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Наименование КЦСР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Ассигнования 2024 год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Исполнение на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01.01.25 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года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% исполнения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6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"Эффективное управление муниципальными финансами Кожевниковского района на 2021-2026годы"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414,8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414,8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"Управление муниципальным имуществом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Кожевниковского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района на 2024-2028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694,3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694,3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87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"Развитие транспортной системы в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Кожевниковском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районе на 2016-2026 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42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509,6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41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052,2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96,57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«Поддержка специалистов на территории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Кожевниковского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района на период 2021-2026годы"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094,0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090,9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99,72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"Улучшение условий и охраны труда в Кожевниковском районе на 2021-2024 годы с прогнозом на 2025 и 2026 годы"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162,3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162,3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"Развитие муниципальной службы, информационного общества и открытости в муниципальном образовании Кожевниковский район на 2021-2026 годы""</a:t>
                      </a:r>
                      <a:endParaRPr lang="ru-RU" sz="160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445,6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433,9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99,66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247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Исполнение по муниципальным программам (в тыс. руб</a:t>
            </a:r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.) 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579713"/>
              </p:ext>
            </p:extLst>
          </p:nvPr>
        </p:nvGraphicFramePr>
        <p:xfrm>
          <a:off x="63470" y="548680"/>
          <a:ext cx="9077973" cy="6166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005"/>
                <a:gridCol w="5472608"/>
                <a:gridCol w="1008112"/>
                <a:gridCol w="1368152"/>
                <a:gridCol w="864096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№ </a:t>
                      </a:r>
                      <a:r>
                        <a:rPr lang="ru-RU" sz="1600" b="1" dirty="0" err="1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п.п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.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Наименование КЦСР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Ассигнования 2024 год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Исполнение на </a:t>
                      </a:r>
                      <a:r>
                        <a:rPr lang="ru-RU" sz="1600" b="1" dirty="0" smtClean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01.01.25 </a:t>
                      </a: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года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9AC"/>
                          </a:solidFill>
                          <a:effectLst/>
                          <a:latin typeface="MS Sans Serif"/>
                          <a:ea typeface="Times New Roman"/>
                          <a:cs typeface="Arial"/>
                        </a:rPr>
                        <a:t>% исполнения</a:t>
                      </a:r>
                      <a:endParaRPr lang="ru-RU" sz="1600" dirty="0">
                        <a:solidFill>
                          <a:srgbClr val="0039A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6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"Профилактика терроризма и экстремизма, а также минимизация и (или) ликвидация последствий проявлений терроризма и экстремизма в муниципальном образовании "</a:t>
                      </a:r>
                      <a:r>
                        <a:rPr lang="ru-RU" sz="1600" b="1" dirty="0" err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Кожевниковский</a:t>
                      </a: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район" на 2021-2025 годы"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326,4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326,4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"Организация отдыха и оздоровления детей и подростков </a:t>
                      </a:r>
                      <a:r>
                        <a:rPr lang="ru-RU" sz="1600" b="1" dirty="0" err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Кожевниковского</a:t>
                      </a: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 района на 2021-2026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г"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848,4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848,4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815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«Обеспечение доступности жилья и улучшения качества жилищных условий населения Кожевниковского района на 2021-2026 годы»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329,7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329,7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«Развитие коммунальной инфраструктуры Кожевниковского района на период 2021-2026 годы»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26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470,4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26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331,9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99,48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"Доступная среда для инвалидов на период 2021-2025 годы»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59,1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58,4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98,76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МП "Формирование современной городской среды на территории Кожевниковского района на 2018-2024 годы"</a:t>
                      </a:r>
                      <a:endParaRPr lang="ru-RU" sz="1600" b="1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327,6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327,6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B82"/>
                          </a:solidFill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600" b="1" dirty="0">
                        <a:solidFill>
                          <a:srgbClr val="002B8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0956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на социальную сферу, тыс. руб.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905087"/>
              </p:ext>
            </p:extLst>
          </p:nvPr>
        </p:nvGraphicFramePr>
        <p:xfrm>
          <a:off x="107883" y="548680"/>
          <a:ext cx="8857026" cy="355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70"/>
                <a:gridCol w="1080120"/>
                <a:gridCol w="1008112"/>
                <a:gridCol w="1080120"/>
                <a:gridCol w="1080120"/>
                <a:gridCol w="792088"/>
                <a:gridCol w="864096"/>
              </a:tblGrid>
              <a:tr h="842321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2022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2023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2024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r>
                        <a:rPr lang="ru-RU" sz="17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к плану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 к 2023,  %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3691"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r>
                        <a:rPr lang="ru-RU" sz="17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социальную сферу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650 001,80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719 304,80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902 808,8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r>
                        <a:rPr lang="ru-RU" sz="17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563,1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97,1</a:t>
                      </a:r>
                      <a:endParaRPr lang="ru-RU" sz="1700" b="1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121,9</a:t>
                      </a:r>
                      <a:endParaRPr lang="ru-RU" sz="1700" b="1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529 345,60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603 025,80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756 709,0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743 096,6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16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65 031,80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74 812,30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89 095,2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87 463,0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98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5083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47 164,20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30 975,60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34 058,7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30 804,1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8 313,40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9 977,60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22 145,2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14 398,7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144,3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8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95" y="4121477"/>
            <a:ext cx="4109281" cy="237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28607" y="4198827"/>
            <a:ext cx="28083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charset="0"/>
              <a:buChar char="•"/>
            </a:pP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Дошкольных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–4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+ 7 групп сокр. дня)</a:t>
            </a:r>
          </a:p>
          <a:p>
            <a:pPr marL="285750" indent="-285750" algn="ctr">
              <a:buFont typeface="Arial" charset="0"/>
              <a:buChar char="•"/>
            </a:pP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Общеобразовательных учреждений –15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(+5 филиалов)</a:t>
            </a:r>
          </a:p>
          <a:p>
            <a:pPr marL="285750" indent="-285750" algn="ctr">
              <a:buFont typeface="Arial" charset="0"/>
              <a:buChar char="•"/>
            </a:pP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дополнительного образования - 2 </a:t>
            </a:r>
          </a:p>
          <a:p>
            <a:pPr algn="ctr"/>
            <a:endParaRPr lang="ru-RU" sz="1600" i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Школа фон: скачать картинки, стоковые фото Школа фон в хорошем качестве |  Depositphot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179226"/>
            <a:ext cx="2422840" cy="234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31.uzl-school.ru/upload/medialibrary/509/509c4775de9e75884eddc2941f92a28c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74"/>
          <a:stretch/>
        </p:blipFill>
        <p:spPr bwMode="auto">
          <a:xfrm>
            <a:off x="6732240" y="4410933"/>
            <a:ext cx="2016224" cy="211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39360"/>
            <a:ext cx="2127473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4622184"/>
            <a:ext cx="1120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charset="0"/>
              <a:buChar char="•"/>
            </a:pPr>
            <a:r>
              <a:rPr lang="ru-RU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Библиотеки  –21</a:t>
            </a:r>
          </a:p>
          <a:p>
            <a:pPr marL="285750" indent="-285750" algn="ctr">
              <a:buFont typeface="Arial" charset="0"/>
              <a:buChar char="•"/>
            </a:pPr>
            <a:endParaRPr lang="ru-RU" sz="16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Arial" charset="0"/>
              <a:buChar char="•"/>
            </a:pPr>
            <a:r>
              <a:rPr lang="ru-RU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Сельские ДК - 24 </a:t>
            </a:r>
          </a:p>
          <a:p>
            <a:pPr marL="285750" indent="-285750">
              <a:buFont typeface="Arial" charset="0"/>
              <a:buChar char="•"/>
            </a:pPr>
            <a:endParaRPr lang="ru-RU" sz="16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242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173" y="620688"/>
            <a:ext cx="3634012" cy="240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31" y="8639"/>
            <a:ext cx="9144000" cy="36933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Расходы на образование</a:t>
            </a:r>
            <a:endParaRPr lang="ru-RU" sz="18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2655512"/>
            <a:ext cx="4625482" cy="118171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23 349,3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99,7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29 039,3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33 176,2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96,8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39952" y="476671"/>
            <a:ext cx="4608512" cy="96426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113 617,8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- 124 627,3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96,8 %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138 356,9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7864" y="1484165"/>
            <a:ext cx="4608512" cy="10801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368 254,7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99,7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428 748,4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548 993,2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97,9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8389" y="3933054"/>
            <a:ext cx="4600128" cy="11348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в области образования </a:t>
            </a: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21 029,3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19915,4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99,9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21 669,8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3145" y="913286"/>
            <a:ext cx="188337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в 2024 г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756 706,01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Исполнено: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743 096,6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98,2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к в 11 классе ставят оценки в аттестат и на что они влияю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045" y="3837228"/>
            <a:ext cx="3726364" cy="248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66776" y="5229200"/>
            <a:ext cx="5033949" cy="11521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 и оздоровление детей 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3 104,5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98,9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695,3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900,5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руб., 100 %</a:t>
            </a:r>
          </a:p>
          <a:p>
            <a:pPr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968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Показатели по образованию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117225"/>
              </p:ext>
            </p:extLst>
          </p:nvPr>
        </p:nvGraphicFramePr>
        <p:xfrm>
          <a:off x="307975" y="548680"/>
          <a:ext cx="8424557" cy="6007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21"/>
                <a:gridCol w="1528100"/>
                <a:gridCol w="144016"/>
                <a:gridCol w="1584176"/>
                <a:gridCol w="128084"/>
                <a:gridCol w="1440160"/>
              </a:tblGrid>
              <a:tr h="842321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на</a:t>
                      </a:r>
                      <a:r>
                        <a:rPr lang="ru-RU" sz="17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01.01.2023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</a:p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01.01.2024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7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на 01.01.2025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3823">
                <a:tc gridSpan="4"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Дошкольное образование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всего (чел.)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424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281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Штатные единицы (ст.)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212,159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212,159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200,259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8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педагогических работников (руб.)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34 356,8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39 782,9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46 919,0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0207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Учащиеся (чел.)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2 424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2 387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2 327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Штатные единицы (ст.)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698,448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703,398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700,089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педагогических работников (руб.)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37 644,2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43 115,1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57 962,6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04056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Обучающиеся (чел.)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Штатные единицы (ст.)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49,34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49,34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51,74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педагогических работников (руб.)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32 876,0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40 471,8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52 815,8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79399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694678"/>
            <a:ext cx="6120680" cy="122215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Библиотечное обслуживание населения района осуществляют 21 библиотека, объединенных в Централизованную библиотечную систему </a:t>
            </a:r>
            <a:r>
              <a:rPr lang="ru-RU" sz="1800" dirty="0" err="1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sz="18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4738712"/>
            <a:ext cx="6192688" cy="187220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Культурно-досуговую деятельность </a:t>
            </a:r>
          </a:p>
          <a:p>
            <a:pPr algn="ctr"/>
            <a:r>
              <a:rPr lang="ru-RU" sz="18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существляют 24 учреждения клубного типа, объединенных Централизованную клубную систему </a:t>
            </a:r>
            <a:r>
              <a:rPr lang="ru-RU" sz="1800" dirty="0" err="1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</a:t>
            </a:r>
          </a:p>
          <a:p>
            <a:pPr algn="ctr"/>
            <a:r>
              <a:rPr lang="ru-RU" sz="18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работают коллективы художественной самодеятельности</a:t>
            </a:r>
            <a:endParaRPr lang="ru-RU" sz="18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5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на культуру</a:t>
            </a:r>
            <a:endParaRPr lang="ru-RU" dirty="0">
              <a:solidFill>
                <a:srgbClr val="0039AC"/>
              </a:solidFill>
            </a:endParaRPr>
          </a:p>
        </p:txBody>
      </p:sp>
      <p:pic>
        <p:nvPicPr>
          <p:cNvPr id="8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584" y="694678"/>
            <a:ext cx="3903983" cy="307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59977" y="980728"/>
            <a:ext cx="20604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: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89 095,2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Исполнено: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87 463,0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98,2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в расчете на 1 жителя 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4 368,1 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Культура. Гостям и жителям. Официальный сайт Администрации города-героя  Смолен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2392795" cy="239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29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на культуру, тыс. руб.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921550"/>
              </p:ext>
            </p:extLst>
          </p:nvPr>
        </p:nvGraphicFramePr>
        <p:xfrm>
          <a:off x="179512" y="548680"/>
          <a:ext cx="8785397" cy="6104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741"/>
                <a:gridCol w="1080120"/>
                <a:gridCol w="1008112"/>
                <a:gridCol w="1080120"/>
                <a:gridCol w="1080120"/>
                <a:gridCol w="792088"/>
                <a:gridCol w="864096"/>
              </a:tblGrid>
              <a:tr h="842321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2022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 2023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2024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r>
                        <a:rPr lang="ru-RU" sz="17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к плану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Темп роста к 2023,  %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3691"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65 031,9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74 812,3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89 095,0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87 463,0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98,2</a:t>
                      </a:r>
                      <a:endParaRPr lang="ru-RU" sz="1700" b="1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86,6</a:t>
                      </a:r>
                      <a:endParaRPr lang="ru-RU" sz="1700" b="1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6781">
                <a:tc>
                  <a:txBody>
                    <a:bodyPr/>
                    <a:lstStyle/>
                    <a:p>
                      <a:endParaRPr lang="ru-RU" sz="1700" b="1" baseline="0" dirty="0" smtClean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7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кинематография: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59 639,4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r>
                        <a:rPr lang="ru-RU" sz="17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097,3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82 567,7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80 949,2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98,0</a:t>
                      </a:r>
                      <a:endParaRPr lang="ru-RU" sz="1700" b="1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85,1</a:t>
                      </a:r>
                      <a:endParaRPr lang="ru-RU" sz="1700" b="1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72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МКУК "КМЦКС"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42 039,5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142,6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55 374,7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54 095,6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162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"МЦБС"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17 238,3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20 933,7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26 252,0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25 921,7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829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</a:t>
                      </a:r>
                      <a:r>
                        <a:rPr lang="ru-RU" sz="1600" b="1" i="0" u="none" strike="noStrike" dirty="0" err="1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Кожевниковского</a:t>
                      </a:r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98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Перечисление другим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бюджетам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316,6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901,0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871,9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508373">
                <a:tc>
                  <a:txBody>
                    <a:bodyPr/>
                    <a:lstStyle/>
                    <a:p>
                      <a:pPr algn="l" fontAlgn="ctr"/>
                      <a:endParaRPr lang="ru-RU" sz="1600" b="1" i="0" u="none" strike="noStrike" dirty="0" smtClean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кинематографии: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5 392,5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5 715,0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6 527,3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6 513,8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"</a:t>
                      </a:r>
                      <a:r>
                        <a:rPr lang="ru-RU" sz="1600" b="1" i="0" u="none" strike="noStrike" dirty="0" err="1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ЦБУКиС</a:t>
                      </a:r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2 993,7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2 577,1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3 755,4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3 743,9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145,3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культуре и спорту Администрации </a:t>
                      </a:r>
                      <a:r>
                        <a:rPr lang="ru-RU" sz="1600" b="1" i="0" u="none" strike="noStrike" dirty="0" err="1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Кожевниковского</a:t>
                      </a:r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2 398,8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3 137,9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2771,9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2 769,9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88,3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9046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6872" y="6237312"/>
            <a:ext cx="2133600" cy="365125"/>
          </a:xfrm>
        </p:spPr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183014"/>
            <a:ext cx="9144000" cy="4616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1905"/>
                <a:solidFill>
                  <a:srgbClr val="002B8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Основные параметры бюджета, тыс. руб.</a:t>
            </a:r>
            <a:endParaRPr lang="ru-RU" sz="24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5051"/>
              </p:ext>
            </p:extLst>
          </p:nvPr>
        </p:nvGraphicFramePr>
        <p:xfrm>
          <a:off x="197768" y="836713"/>
          <a:ext cx="8748464" cy="5544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8008"/>
                <a:gridCol w="1008112"/>
                <a:gridCol w="1080120"/>
                <a:gridCol w="1080120"/>
                <a:gridCol w="1080120"/>
                <a:gridCol w="1008112"/>
                <a:gridCol w="1133872"/>
              </a:tblGrid>
              <a:tr h="576063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8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всего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935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751,9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919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1 030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849,8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1 023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128,4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1 204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635,6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1 210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365,9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Собственные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060,8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161 948,9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161 346,9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200 294,9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209 885,2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120 411,3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129 459,1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127 034,1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130 877,7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171 851,7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180 213,5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25 603,5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21 601,8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34 914,8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469,1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443,1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29 671,7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789 737,1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768 141,1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868 900,9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861 781,5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1 004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340,7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1 000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480,6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Расходы, всего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946 379,2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906 334,5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1 061 681,2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1 025 928,9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1 232 659,8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1 202 019,4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Дефицит, профицит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-10 627,2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+12 867,5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-30 831,3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-2 800,5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</a:t>
                      </a:r>
                      <a:r>
                        <a:rPr lang="ru-RU" sz="16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024,2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+8 346,5</a:t>
                      </a:r>
                      <a:endParaRPr lang="ru-RU" sz="16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0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Показатели по культуре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906859"/>
              </p:ext>
            </p:extLst>
          </p:nvPr>
        </p:nvGraphicFramePr>
        <p:xfrm>
          <a:off x="307975" y="548680"/>
          <a:ext cx="8424557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21"/>
                <a:gridCol w="1672116"/>
                <a:gridCol w="1712260"/>
                <a:gridCol w="1440160"/>
              </a:tblGrid>
              <a:tr h="57606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01.01.2023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</a:p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01.01. 2024 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01.01.2025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2528">
                <a:tc gridSpan="3"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Дома</a:t>
                      </a:r>
                      <a:r>
                        <a:rPr lang="ru-RU" sz="1700" b="1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культуры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Проведено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мероприятий</a:t>
                      </a:r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(ед.)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2 632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2 867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2 560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Штатные единицы (ст.)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53,95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53,95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53,95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 (руб.)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34 660,22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42 822,58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50 709,89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75880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373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Пользователи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услугами</a:t>
                      </a:r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(чел.)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1 286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1 416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Штатные единицы (ст.)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8640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 (руб.)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37 276,73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45 533,34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54 327,81</a:t>
                      </a:r>
                      <a:endParaRPr lang="ru-RU" sz="16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8612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172" y="271444"/>
            <a:ext cx="3057948" cy="212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8639"/>
            <a:ext cx="9144000" cy="33855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Физическая культура и спорт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5" y="2402133"/>
            <a:ext cx="8568952" cy="15696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Физическая культура</a:t>
            </a:r>
          </a:p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содержание МКУ КР «СОЦ «Колос» составили 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13 033,67 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%), при плане года 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20 780,2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</a:t>
            </a:r>
            <a:endParaRPr lang="ru-RU" sz="1600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Штатная численность составляет 16,45 ставок (19 человек), средняя заработная плата на одну штатную единицу с учетом доплат и надбавок составляет  24 654,33 рублей. Укомплектованность персоналом - 100%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085184"/>
            <a:ext cx="8568952" cy="132343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Массовый спорт </a:t>
            </a:r>
          </a:p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1 365,00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(100%)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приобретение оборудования для малобюджетных площадок по месту жительства и учебы :</a:t>
            </a:r>
          </a:p>
          <a:p>
            <a:pPr indent="449263" algn="ctr"/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sz="1600" dirty="0" err="1" smtClean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Вороновская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СОШ», МКОУ «Новопокровская СОШ».                        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49263"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5" y="4149079"/>
            <a:ext cx="8568952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 высших достижений исполнено </a:t>
            </a:r>
            <a:r>
              <a:rPr lang="ru-RU" sz="1600" dirty="0" smtClean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99,6 </a:t>
            </a:r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руб. (100%)</a:t>
            </a:r>
          </a:p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itchFamily="18" charset="0"/>
              </a:rPr>
              <a:t>Участие спортивных команд района в областных соревнованиях.</a:t>
            </a:r>
          </a:p>
          <a:p>
            <a:pPr indent="449263" algn="ctr"/>
            <a:r>
              <a:rPr lang="ru-RU" sz="16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itchFamily="18" charset="0"/>
              </a:rPr>
              <a:t>Приобретение спортивного инвентаря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6966" y="426999"/>
            <a:ext cx="1619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22 145,2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Исполнено: 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14 398,7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65,0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порт и борьба с допинг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7193"/>
            <a:ext cx="4680520" cy="17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6948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31" y="8639"/>
            <a:ext cx="9144000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0937" y="692696"/>
            <a:ext cx="8690144" cy="224676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49263" algn="ctr"/>
            <a:r>
              <a:rPr lang="ru-RU" dirty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Расходы в рамках</a:t>
            </a:r>
          </a:p>
          <a:p>
            <a:pPr lvl="0" indent="449263" algn="ctr"/>
            <a:r>
              <a:rPr lang="ru-RU" dirty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МП «Поддержка специалистов в системе здравоохранения </a:t>
            </a:r>
            <a:r>
              <a:rPr lang="ru-RU" dirty="0" err="1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Кожевниковского</a:t>
            </a:r>
            <a:r>
              <a:rPr lang="ru-RU" dirty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района» на создание условий для проживания специалистов системы здравоохранения. </a:t>
            </a:r>
          </a:p>
          <a:p>
            <a:pPr lvl="0" indent="449263" algn="ctr"/>
            <a:r>
              <a:rPr lang="ru-RU" dirty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Возмещены расходы за наём жилья  </a:t>
            </a:r>
          </a:p>
          <a:p>
            <a:pPr lvl="0" indent="449263" algn="ctr"/>
            <a:r>
              <a:rPr lang="ru-RU" dirty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специалистам здравоохранения в сумме</a:t>
            </a:r>
          </a:p>
          <a:p>
            <a:pPr lvl="0" indent="449263" algn="ctr"/>
            <a:r>
              <a:rPr lang="ru-RU" dirty="0" smtClean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2022 г.- 146,80 тыс. руб.; 2023 г- 513,5 </a:t>
            </a:r>
            <a:r>
              <a:rPr lang="ru-RU" dirty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тыс. </a:t>
            </a:r>
            <a:r>
              <a:rPr lang="ru-RU" dirty="0" smtClean="0">
                <a:solidFill>
                  <a:srgbClr val="0039A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руб.; 2024г. -800,7 тыс. руб. </a:t>
            </a:r>
            <a:endParaRPr lang="ru-RU" sz="36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Названа минимальная стоимость аренды жилья в Москве в 2021 году :: Жилье ::  РБК Недвижим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s://s0.rbk.ru/v6_top_pics/resized/1200xH/media/img/6/53/7561038045695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745" y="2939465"/>
            <a:ext cx="4752528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1846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883" y="8639"/>
            <a:ext cx="8856476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на социальную политику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575" y="1447108"/>
            <a:ext cx="4036573" cy="11924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b="1" kern="12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 descr="https://www.ipbr.org/assets/i/news/taxe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984202"/>
              </p:ext>
            </p:extLst>
          </p:nvPr>
        </p:nvGraphicFramePr>
        <p:xfrm>
          <a:off x="179512" y="548680"/>
          <a:ext cx="8784976" cy="5852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152128"/>
                <a:gridCol w="5976664"/>
              </a:tblGrid>
              <a:tr h="57606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направления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1700" dirty="0" smtClean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70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за 2024 год,</a:t>
                      </a:r>
                      <a:r>
                        <a:rPr lang="ru-RU" sz="1700" baseline="0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тыс. руб.</a:t>
                      </a:r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700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05951"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7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478,9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400,0 тыс. руб. – ремонт жилья ветеранам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вдовам великой отечественной Война, труженикам тыла;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r>
                        <a:rPr lang="ru-RU" sz="14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5 078,9 тыс. руб. - - пособия по социальной помощи населению в денежной форме (улучшение жилищных условий граждан, проживающих на сельских территориях) (4 семьи).</a:t>
                      </a:r>
                    </a:p>
                    <a:p>
                      <a:pPr algn="l" fontAlgn="ctr"/>
                      <a:endParaRPr lang="ru-RU" sz="14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46781"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solidFill>
                            <a:srgbClr val="002B8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Охрана семьи и детства</a:t>
                      </a:r>
                      <a:endParaRPr lang="ru-RU" sz="1700" b="1" dirty="0">
                        <a:solidFill>
                          <a:srgbClr val="002B8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25 325,2</a:t>
                      </a:r>
                      <a:endParaRPr lang="ru-RU" sz="17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2 842,7 тыс. руб. – приобретение жилых помещений детям-сиротам и детям, оставшимся без попечения родителей;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1 436,0 тыс. руб. - ежемесячная выплата денежных средств опекунам (попечителям) на содержание детей и обеспечение денежными средствами лиц из числа детей-сирот и детей, оставшихся без попечения родителей, находившихся под опекой (попечительством), в приемной семье и продолжающих обучение в муниципальных общеобразовательных организациях;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r>
                        <a:rPr lang="ru-RU" sz="1400" b="1" i="0" u="none" strike="noStrike" baseline="0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16 716,741 тыс. руб. - с</a:t>
                      </a:r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убвенции на осуществление отдельных государственных полномочий на содержание приёмных семей, включающее в себя денежные средства приёмным семьям на содержание детей и ежемесячную выплату вознаграждения, причитающегося приёмным родителям ;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r>
                        <a:rPr lang="ru-RU" sz="1400" b="1" i="0" u="none" strike="noStrike" dirty="0" smtClean="0">
                          <a:solidFill>
                            <a:srgbClr val="002B8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4 329,7 тыс. руб. - реализация мероприятий по обеспечению жильем молодых семей  (6 семей)</a:t>
                      </a:r>
                    </a:p>
                    <a:p>
                      <a:pPr marL="285750" indent="-285750" algn="l" fontAlgn="ctr">
                        <a:buFont typeface="Arial" charset="0"/>
                        <a:buChar char="•"/>
                      </a:pPr>
                      <a:endParaRPr lang="ru-RU" sz="1400" b="1" i="0" u="none" strike="noStrike" dirty="0">
                        <a:solidFill>
                          <a:srgbClr val="002B8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9674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641" y="2492896"/>
            <a:ext cx="296223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8639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Показатели по разделу социальная политика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29113681"/>
              </p:ext>
            </p:extLst>
          </p:nvPr>
        </p:nvGraphicFramePr>
        <p:xfrm>
          <a:off x="1907704" y="408749"/>
          <a:ext cx="7128792" cy="3884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10740" y="2341524"/>
            <a:ext cx="18464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i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 и детства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</a:p>
          <a:p>
            <a:pPr algn="ctr"/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25 325,2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err="1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руб.</a:t>
            </a:r>
          </a:p>
          <a:p>
            <a:pPr algn="ctr"/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947747"/>
            <a:ext cx="296223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44400" y="4963523"/>
            <a:ext cx="2080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</a:t>
            </a:r>
            <a:endParaRPr lang="ru-RU" sz="16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Исполнение</a:t>
            </a:r>
          </a:p>
          <a:p>
            <a:pPr algn="ctr"/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5 478,9</a:t>
            </a:r>
            <a:endParaRPr lang="ru-RU" sz="1600" i="1" dirty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i="1" dirty="0" err="1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i="1" dirty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 . руб.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994998" y="4380156"/>
            <a:ext cx="7120650" cy="2344636"/>
            <a:chOff x="1019816" y="2130327"/>
            <a:chExt cx="7120650" cy="234463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1159001" y="2375990"/>
              <a:ext cx="6669521" cy="2098973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285750" indent="-285750" algn="ctr">
                <a:buFont typeface="Arial" charset="0"/>
                <a:buChar char="•"/>
              </a:pP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     4 семьи обеспечены пособием по социальной помощи  </a:t>
              </a:r>
            </a:p>
            <a:p>
              <a:pPr marL="285750" indent="-285750" algn="ctr">
                <a:buFont typeface="Arial" charset="0"/>
                <a:buChar char="•"/>
              </a:pPr>
              <a:r>
                <a:rPr lang="ru-RU" sz="1600" dirty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   населению в денежной форме для улучшение жилищных условий граждан, проживающий на сельских территориях в рамках МП «Комплексное развитие сельских территорий в  </a:t>
              </a:r>
              <a:r>
                <a:rPr lang="ru-RU" sz="1600" dirty="0" err="1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Кожевниковском</a:t>
              </a: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 районе»</a:t>
              </a:r>
            </a:p>
            <a:p>
              <a:pPr marL="285750" indent="-285750" algn="ctr">
                <a:buFont typeface="Arial" charset="0"/>
                <a:buChar char="•"/>
              </a:pPr>
              <a:r>
                <a:rPr lang="ru-RU" sz="1600" dirty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4 </a:t>
              </a: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труженика </a:t>
              </a:r>
              <a:r>
                <a:rPr lang="ru-RU" sz="1600" dirty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тыла военных </a:t>
              </a: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лет получили </a:t>
              </a:r>
              <a:r>
                <a:rPr lang="ru-RU" sz="1600" dirty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денежную </a:t>
              </a: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выплаты на компенсацию </a:t>
              </a:r>
              <a:r>
                <a:rPr lang="ru-RU" sz="1600" dirty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затрат на </a:t>
              </a:r>
              <a:r>
                <a:rPr lang="ru-RU" sz="1600" dirty="0" smtClean="0">
                  <a:solidFill>
                    <a:srgbClr val="002B82"/>
                  </a:solidFill>
                  <a:latin typeface="Times New Roman" pitchFamily="18" charset="0"/>
                  <a:cs typeface="Times New Roman" pitchFamily="18" charset="0"/>
                </a:rPr>
                <a:t> ремонт жилья  </a:t>
              </a:r>
            </a:p>
            <a:p>
              <a:pPr marL="285750" indent="-285750" algn="ctr">
                <a:buFont typeface="Arial" charset="0"/>
                <a:buChar char="•"/>
              </a:pP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19816" y="2130327"/>
              <a:ext cx="7120650" cy="2344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5647" tIns="60960" rIns="60960" bIns="60960" numCol="1" spcCol="1270" anchor="ctr" anchorCtr="0">
              <a:noAutofit/>
            </a:bodyPr>
            <a:lstStyle/>
            <a:p>
              <a:pPr lvl="0" algn="l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ru-RU" sz="1600" b="1" kern="1200" dirty="0" smtClean="0">
                  <a:solidFill>
                    <a:srgbClr val="0039A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</a:t>
              </a:r>
              <a:endParaRPr lang="ru-RU" sz="1600" b="1" kern="12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939" y="4084130"/>
            <a:ext cx="1193316" cy="138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7430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9213" y="331676"/>
            <a:ext cx="3481410" cy="233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31" y="8639"/>
            <a:ext cx="9144000" cy="36933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n w="1905"/>
                <a:solidFill>
                  <a:srgbClr val="002B8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Финансовая помощь бюджетам сельских поселений</a:t>
            </a:r>
            <a:endParaRPr lang="ru-RU" sz="18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63538" y="467667"/>
            <a:ext cx="6192686" cy="23698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800" dirty="0" smtClean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выравнивание бюджетной 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обеспеченности:</a:t>
            </a:r>
          </a:p>
          <a:p>
            <a:pPr algn="ctr"/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   30 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354,3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6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счет средств ОБ 26 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461,1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</a:p>
          <a:p>
            <a:pPr algn="ctr"/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средств РБ 3 893,2 тыс. руб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4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г.-   30 698,6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счет средств 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26 805,4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за  счет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РБ 3 893,2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2024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   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31 196,7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(за счет средств ОБ 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27 303,5 </a:t>
            </a:r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</a:p>
          <a:p>
            <a:r>
              <a:rPr lang="ru-RU" sz="14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за  счет средств РБ 3 893,2 тыс. руб</a:t>
            </a:r>
            <a:r>
              <a:rPr lang="ru-RU" sz="14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sz="16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5267" y="4437112"/>
            <a:ext cx="4896543" cy="227754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межбюджетные трансферты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поддержку мер по обеспечению сбалансированности местных 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</a:t>
            </a:r>
          </a:p>
          <a:p>
            <a:pPr algn="ctr"/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2022г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16 838,2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2023г. - 21 674,6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2024г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25 595,3 </a:t>
            </a:r>
            <a:r>
              <a:rPr lang="ru-RU" sz="1800" dirty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endParaRPr lang="ru-RU" sz="1600" dirty="0"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142" y="467668"/>
            <a:ext cx="21836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Исполнено:</a:t>
            </a:r>
          </a:p>
          <a:p>
            <a:pPr algn="ctr"/>
            <a:endParaRPr lang="ru-RU" sz="1600" i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41 192,5 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</a:t>
            </a: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г.- 52 373,2  т. р.</a:t>
            </a:r>
          </a:p>
          <a:p>
            <a:pPr algn="ctr"/>
            <a:endParaRPr lang="ru-RU" sz="1600" i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г.- 56 </a:t>
            </a:r>
            <a:r>
              <a:rPr lang="ru-RU" sz="16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792,1  </a:t>
            </a:r>
            <a:r>
              <a:rPr lang="ru-RU" sz="16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</a:t>
            </a:r>
          </a:p>
          <a:p>
            <a:pPr algn="ctr"/>
            <a:endParaRPr lang="ru-RU" sz="1600" i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Муниципальная программа &quot;Управление муниципальными финансами Бикинского  муниципального района&quot; - Реестр муниципальных программ - Программы -  Официальный сайт администрации Бикинского муниципального райо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22" y="2745215"/>
            <a:ext cx="2340509" cy="155830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5124" name="Picture 4" descr="Двиноважье – Бюджет-2019: дополнительные средства направлены в сферу  здравоохранения и на сбалансированность местных бюджет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97515"/>
            <a:ext cx="3847185" cy="216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6365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200" dirty="0">
                <a:solidFill>
                  <a:srgbClr val="0039AC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endParaRPr lang="ru-RU" altLang="ru-RU" sz="32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dirty="0">
              <a:solidFill>
                <a:srgbClr val="0039A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865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6872" y="6237312"/>
            <a:ext cx="2133600" cy="365125"/>
          </a:xfrm>
        </p:spPr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-47818"/>
            <a:ext cx="9144000" cy="4001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Основные характеристики бюджета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5537" y="763521"/>
            <a:ext cx="2503105" cy="9144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1 204 635,6             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3765" y="2176234"/>
            <a:ext cx="2503105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1 210 365,9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61559" y="2201634"/>
            <a:ext cx="2471736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1 202 019,4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60717" y="2201634"/>
            <a:ext cx="2160240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8 346,5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02697" y="772119"/>
            <a:ext cx="2415852" cy="9144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1 232 659,8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68493" y="763520"/>
            <a:ext cx="2252464" cy="9144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28 024,2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5780" y="418698"/>
            <a:ext cx="8932440" cy="2880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4403" y="1751968"/>
            <a:ext cx="8932440" cy="2880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</a:p>
        </p:txBody>
      </p:sp>
      <p:sp>
        <p:nvSpPr>
          <p:cNvPr id="15" name="Минус 14"/>
          <p:cNvSpPr/>
          <p:nvPr/>
        </p:nvSpPr>
        <p:spPr>
          <a:xfrm>
            <a:off x="2666392" y="859498"/>
            <a:ext cx="620216" cy="722445"/>
          </a:xfrm>
          <a:prstGeom prst="mathMinu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2666392" y="2244739"/>
            <a:ext cx="575588" cy="722445"/>
          </a:xfrm>
          <a:prstGeom prst="mathMinus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 17"/>
          <p:cNvSpPr/>
          <p:nvPr/>
        </p:nvSpPr>
        <p:spPr>
          <a:xfrm>
            <a:off x="6034464" y="887850"/>
            <a:ext cx="648072" cy="506626"/>
          </a:xfrm>
          <a:prstGeom prst="mathEqua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Равно 18"/>
          <p:cNvSpPr/>
          <p:nvPr/>
        </p:nvSpPr>
        <p:spPr>
          <a:xfrm>
            <a:off x="6047164" y="2405521"/>
            <a:ext cx="648072" cy="506626"/>
          </a:xfrm>
          <a:prstGeom prst="mathEqua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693" y="6237312"/>
            <a:ext cx="8932440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долг на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01.01.2025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010" y="3212976"/>
            <a:ext cx="8932440" cy="2862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в бюджет  </a:t>
            </a:r>
            <a:r>
              <a:rPr lang="ru-RU" dirty="0" err="1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налоговым и неналоговым доходам фактически получено 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9 590,353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запланированного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составило 100,5 %, 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Получено фактически больше запланированного на 5 730,292 тыс. рублей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99,6 %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исполнены на 104,8 %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 доходов к уровню 2023 года в одинаковых условиях 116,3 % 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0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0457" y="5445224"/>
            <a:ext cx="8787276" cy="1015663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dirty="0" err="1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Кожевниковского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является высокодотационным Налоговые и неналоговые доходы составляют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17,3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Безвозмездная помощь из вышестоящих бюджетов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82,7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96760" y="160337"/>
            <a:ext cx="4122176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32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algn="ctr"/>
            <a:r>
              <a:rPr lang="ru-RU" sz="32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в бюджет </a:t>
            </a:r>
            <a:r>
              <a:rPr lang="ru-RU" sz="32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 </a:t>
            </a:r>
            <a:r>
              <a:rPr lang="ru-RU" sz="32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доходов </a:t>
            </a:r>
          </a:p>
          <a:p>
            <a:pPr algn="ctr"/>
            <a:r>
              <a:rPr lang="ru-RU" sz="32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1 210 365,9</a:t>
            </a:r>
          </a:p>
          <a:p>
            <a:pPr algn="ctr"/>
            <a:r>
              <a:rPr lang="ru-RU" sz="32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7975" y="3356991"/>
            <a:ext cx="3903984" cy="78643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собственных средств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42032" y="3356991"/>
            <a:ext cx="3895701" cy="786438"/>
          </a:xfrm>
          <a:prstGeom prst="roundRect">
            <a:avLst>
              <a:gd name="adj" fmla="val 3534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межбюджетных трансфертов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0375" y="4293096"/>
            <a:ext cx="3607569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209 885,27 </a:t>
            </a: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endParaRPr lang="ru-RU" sz="24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4293096"/>
            <a:ext cx="3600399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1 000 480,64  </a:t>
            </a:r>
            <a:r>
              <a:rPr lang="ru-RU" sz="2400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endParaRPr lang="ru-RU" sz="24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Круговая стрелка 11"/>
          <p:cNvSpPr/>
          <p:nvPr/>
        </p:nvSpPr>
        <p:spPr>
          <a:xfrm rot="16564125">
            <a:off x="1678169" y="504232"/>
            <a:ext cx="2437183" cy="2743941"/>
          </a:xfrm>
          <a:prstGeom prst="circular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низ стрелка 16"/>
          <p:cNvSpPr/>
          <p:nvPr/>
        </p:nvSpPr>
        <p:spPr>
          <a:xfrm rot="15841311">
            <a:off x="6380367" y="1204229"/>
            <a:ext cx="2202690" cy="1129318"/>
          </a:xfrm>
          <a:prstGeom prst="curvedUp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AutoShape 8" descr="580_080819-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24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Download Transparent Background Blank Paper Png | PNG &amp; GIF BA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172" y="307842"/>
            <a:ext cx="3634012" cy="307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itchFamily="18" charset="0"/>
              </a:rPr>
              <a:t>Поступление  налоговых доходов</a:t>
            </a:r>
            <a:endParaRPr lang="ru-RU" sz="1800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6</a:t>
            </a:fld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39244468"/>
              </p:ext>
            </p:extLst>
          </p:nvPr>
        </p:nvGraphicFramePr>
        <p:xfrm>
          <a:off x="2771800" y="395498"/>
          <a:ext cx="6192688" cy="2615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0" y="692696"/>
            <a:ext cx="2232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8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8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исполнение по налоговым доходам  </a:t>
            </a:r>
            <a:r>
              <a:rPr lang="ru-RU" sz="18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104,9 </a:t>
            </a:r>
            <a:r>
              <a:rPr lang="ru-RU" sz="18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увеличение поступлений в бюджет уровню </a:t>
            </a:r>
            <a:r>
              <a:rPr lang="ru-RU" sz="18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8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algn="ctr"/>
            <a:r>
              <a:rPr lang="ru-RU" sz="1800" i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49 335 </a:t>
            </a:r>
            <a:r>
              <a:rPr lang="ru-RU" sz="1800" i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304652"/>
              </p:ext>
            </p:extLst>
          </p:nvPr>
        </p:nvGraphicFramePr>
        <p:xfrm>
          <a:off x="53751" y="3001020"/>
          <a:ext cx="8982745" cy="3668340"/>
        </p:xfrm>
        <a:graphic>
          <a:graphicData uri="http://schemas.openxmlformats.org/drawingml/2006/table">
            <a:tbl>
              <a:tblPr firstRow="1" bandRow="1"/>
              <a:tblGrid>
                <a:gridCol w="41582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104"/>
                <a:gridCol w="936104"/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1996"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в бюджет, тыс. руб.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плана, %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структуре </a:t>
                      </a:r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налоговых доходов</a:t>
                      </a:r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400" b="1" baseline="0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1" baseline="0" dirty="0" smtClean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98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113 600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118 953,1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157 864,1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105,8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87,6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374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r>
                        <a:rPr lang="ru-RU" sz="1400" b="1" baseline="0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топливо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2 136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2 254,9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478,6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3272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по упрощенной системе налогообложения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6 769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5 993,5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177,7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145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-71,7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3272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100,7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158,7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Патентная система налогообложения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4 863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1 726,2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771,4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96,6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1 851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1 921,1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758,8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113,2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505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 descr="НДФЛ 2019: сколько процент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21" y="400110"/>
            <a:ext cx="2520280" cy="164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61" y="0"/>
            <a:ext cx="9144000" cy="40011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Динамика поступления налога на доходы физических лиц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67037752"/>
              </p:ext>
            </p:extLst>
          </p:nvPr>
        </p:nvGraphicFramePr>
        <p:xfrm>
          <a:off x="292810" y="1295515"/>
          <a:ext cx="8808913" cy="4250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5574" y="5445224"/>
            <a:ext cx="8808913" cy="70788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Прирост поступлений  НДФЛ в районный бюджет за три года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38 911,072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</a:t>
            </a:r>
          </a:p>
        </p:txBody>
      </p:sp>
      <p:sp>
        <p:nvSpPr>
          <p:cNvPr id="3" name="AutoShape 2" descr="Лимит для удержания долга по НДФЛ - «ИнфоСофт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Лимит для удержания долга по НДФЛ - «ИнфоСофт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Лимит для удержания долга по НДФЛ - «ИнфоСофт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6" descr="580_080819-2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8" descr="580_080819-2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86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48" y="0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основных неналоговых доходов</a:t>
            </a:r>
            <a:endParaRPr lang="ru-RU" dirty="0">
              <a:solidFill>
                <a:srgbClr val="0039A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771755"/>
              </p:ext>
            </p:extLst>
          </p:nvPr>
        </p:nvGraphicFramePr>
        <p:xfrm>
          <a:off x="182960" y="2276872"/>
          <a:ext cx="8784975" cy="4170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/>
                <a:gridCol w="1224136"/>
                <a:gridCol w="122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в бюджет,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г,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 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в бюджет,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г,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 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в бюджет, </a:t>
                      </a:r>
                      <a:endParaRPr lang="ru-RU" sz="1400" b="1" dirty="0" smtClean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400" b="1" baseline="0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плана, </a:t>
                      </a:r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г.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структуре собственных доходов 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lang="ru-RU" sz="1400" b="1" baseline="0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использования имущества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4 711,9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4 568,6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7 984,5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9064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rgbClr val="007033"/>
                            </a:solidFill>
                          </a:ln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</a:t>
                      </a:r>
                      <a:r>
                        <a:rPr lang="ru-RU" sz="1400" b="0" baseline="0" dirty="0" smtClean="0">
                          <a:ln>
                            <a:solidFill>
                              <a:srgbClr val="007033"/>
                            </a:solidFill>
                          </a:ln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негативное </a:t>
                      </a:r>
                      <a:r>
                        <a:rPr lang="ru-RU" sz="1400" b="0" baseline="0" dirty="0" err="1" smtClean="0">
                          <a:ln>
                            <a:solidFill>
                              <a:srgbClr val="007033"/>
                            </a:solidFill>
                          </a:ln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воздейств</a:t>
                      </a:r>
                      <a:r>
                        <a:rPr lang="ru-RU" sz="1400" b="0" baseline="0" dirty="0" smtClean="0">
                          <a:ln>
                            <a:solidFill>
                              <a:srgbClr val="007033"/>
                            </a:solidFill>
                          </a:ln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0" dirty="0">
                        <a:ln>
                          <a:solidFill>
                            <a:srgbClr val="007033"/>
                          </a:solidFill>
                        </a:ln>
                        <a:solidFill>
                          <a:srgbClr val="002B8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n>
                            <a:solidFill>
                              <a:srgbClr val="007033"/>
                            </a:solidFill>
                          </a:ln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sz="1400" b="0" dirty="0">
                        <a:ln>
                          <a:solidFill>
                            <a:srgbClr val="007033"/>
                          </a:solidFill>
                        </a:ln>
                        <a:solidFill>
                          <a:srgbClr val="002B8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n>
                            <a:solidFill>
                              <a:srgbClr val="007033"/>
                            </a:solidFill>
                          </a:ln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461,0</a:t>
                      </a:r>
                      <a:endParaRPr lang="ru-RU" sz="1400" b="0" dirty="0">
                        <a:ln>
                          <a:solidFill>
                            <a:srgbClr val="007033"/>
                          </a:solidFill>
                        </a:ln>
                        <a:solidFill>
                          <a:srgbClr val="002B8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B8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212,5</a:t>
                      </a:r>
                      <a:endParaRPr lang="ru-RU" sz="1400" b="1" dirty="0">
                        <a:solidFill>
                          <a:srgbClr val="002B8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47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13 759,8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15 659,4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256,3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компенсации</a:t>
                      </a:r>
                      <a:r>
                        <a:rPr lang="ru-RU" sz="1400" b="1" baseline="0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затрат государства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1 042,5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5 739,1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4 008,3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Продажа земли</a:t>
                      </a: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891,3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1 840,1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baseline="0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938,4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1320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Продажа имущества </a:t>
                      </a: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231,2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8616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</a:t>
                      </a: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550,8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1 170,9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588,2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110,1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3376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</a:t>
                      </a:r>
                      <a:r>
                        <a:rPr lang="ru-RU" sz="1400" b="1" dirty="0" err="1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</a:t>
                      </a:r>
                      <a:r>
                        <a:rPr lang="ru-RU" sz="1400" b="1" dirty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доходы</a:t>
                      </a: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399,2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644,9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99,4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9A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400" b="1" dirty="0">
                        <a:solidFill>
                          <a:srgbClr val="0039A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836888468"/>
              </p:ext>
            </p:extLst>
          </p:nvPr>
        </p:nvGraphicFramePr>
        <p:xfrm>
          <a:off x="111966" y="476672"/>
          <a:ext cx="8924530" cy="2151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7361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Деньги, российские рубли, на ноутбуке за рабочим столом | Премиум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5692"/>
            <a:ext cx="2466754" cy="164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n w="1905"/>
                <a:solidFill>
                  <a:srgbClr val="0039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Динамика поступления неналоговых доходов</a:t>
            </a:r>
            <a:endParaRPr lang="ru-RU" dirty="0">
              <a:solidFill>
                <a:srgbClr val="0039AC"/>
              </a:solidFill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3033869" y="1099422"/>
            <a:ext cx="1898171" cy="66139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4 188,1 т. р.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4932040" y="1099557"/>
            <a:ext cx="1976061" cy="66139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4 192,2 т. р.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6909588" y="1099557"/>
            <a:ext cx="1982891" cy="661392"/>
          </a:xfrm>
          <a:prstGeom prst="homePlate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7 545,6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3137722" y="2558185"/>
            <a:ext cx="1872208" cy="661392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322,1 т. р.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5054758" y="2521429"/>
            <a:ext cx="1872208" cy="661392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356,4 т. р.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926965" y="2521429"/>
            <a:ext cx="1965513" cy="661392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418,8т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66795" y="1968936"/>
            <a:ext cx="4896544" cy="40011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Аренда муниципального имущества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23928" y="583478"/>
            <a:ext cx="3782279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Арендная плата за земли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27782" y="3412070"/>
            <a:ext cx="4896544" cy="4001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 муниципального имущества</a:t>
            </a:r>
          </a:p>
        </p:txBody>
      </p:sp>
      <p:sp>
        <p:nvSpPr>
          <p:cNvPr id="18" name="Пятиугольник 17"/>
          <p:cNvSpPr/>
          <p:nvPr/>
        </p:nvSpPr>
        <p:spPr>
          <a:xfrm>
            <a:off x="3182550" y="3922716"/>
            <a:ext cx="1872208" cy="661392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152,4 т. р.</a:t>
            </a:r>
          </a:p>
          <a:p>
            <a:pPr algn="ctr"/>
            <a:endParaRPr lang="ru-RU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5117909" y="3914515"/>
            <a:ext cx="1872208" cy="661392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231,2 т. р.</a:t>
            </a:r>
          </a:p>
        </p:txBody>
      </p:sp>
      <p:sp>
        <p:nvSpPr>
          <p:cNvPr id="20" name="Пятиугольник 19"/>
          <p:cNvSpPr/>
          <p:nvPr/>
        </p:nvSpPr>
        <p:spPr>
          <a:xfrm>
            <a:off x="7020272" y="3948830"/>
            <a:ext cx="1872208" cy="661392"/>
          </a:xfrm>
          <a:prstGeom prst="homePlat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36,0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45496" y="4946928"/>
            <a:ext cx="4896544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 земельных участков</a:t>
            </a:r>
          </a:p>
        </p:txBody>
      </p:sp>
      <p:sp>
        <p:nvSpPr>
          <p:cNvPr id="22" name="Пятиугольник 21"/>
          <p:cNvSpPr/>
          <p:nvPr/>
        </p:nvSpPr>
        <p:spPr>
          <a:xfrm>
            <a:off x="3245701" y="5666691"/>
            <a:ext cx="1872208" cy="66139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891,3 т. р.</a:t>
            </a:r>
          </a:p>
        </p:txBody>
      </p:sp>
      <p:sp>
        <p:nvSpPr>
          <p:cNvPr id="23" name="Пятиугольник 22"/>
          <p:cNvSpPr/>
          <p:nvPr/>
        </p:nvSpPr>
        <p:spPr>
          <a:xfrm>
            <a:off x="5117909" y="5680755"/>
            <a:ext cx="1872208" cy="66139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algn="ctr"/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1 840,2 т. р.</a:t>
            </a:r>
          </a:p>
        </p:txBody>
      </p:sp>
      <p:sp>
        <p:nvSpPr>
          <p:cNvPr id="24" name="Пятиугольник 23"/>
          <p:cNvSpPr/>
          <p:nvPr/>
        </p:nvSpPr>
        <p:spPr>
          <a:xfrm>
            <a:off x="7066316" y="5666691"/>
            <a:ext cx="1872208" cy="661392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ctr"/>
            <a:r>
              <a:rPr lang="ru-RU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1 938,4 </a:t>
            </a:r>
            <a:r>
              <a:rPr lang="ru-RU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р.</a:t>
            </a:r>
          </a:p>
        </p:txBody>
      </p:sp>
      <p:pic>
        <p:nvPicPr>
          <p:cNvPr id="2050" name="Picture 2" descr="Доходы бюджета города / Официальный портал Администрации города  Ханты-Мансийс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4" r="54582"/>
          <a:stretch/>
        </p:blipFill>
        <p:spPr bwMode="auto">
          <a:xfrm>
            <a:off x="13522" y="3281253"/>
            <a:ext cx="2453232" cy="278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8268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Презентация отчет 2018 год РБ [Автосохраненный]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6_Тре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те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59062</TotalTime>
  <Words>4560</Words>
  <Application>Microsoft Office PowerPoint</Application>
  <PresentationFormat>Экран (4:3)</PresentationFormat>
  <Paragraphs>1208</Paragraphs>
  <Slides>36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Презентация отчет 2018 год РБ [Автосохраненный]</vt:lpstr>
      <vt:lpstr>7_Трек</vt:lpstr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oev</dc:creator>
  <cp:lastModifiedBy>Пользователь</cp:lastModifiedBy>
  <cp:revision>2835</cp:revision>
  <cp:lastPrinted>2025-05-28T12:47:59Z</cp:lastPrinted>
  <dcterms:modified xsi:type="dcterms:W3CDTF">2025-07-01T11:42:33Z</dcterms:modified>
</cp:coreProperties>
</file>